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7" r:id="rId6"/>
    <p:sldId id="1756" r:id="rId7"/>
    <p:sldId id="313" r:id="rId8"/>
    <p:sldId id="1747" r:id="rId9"/>
    <p:sldId id="328" r:id="rId10"/>
    <p:sldId id="1746" r:id="rId11"/>
    <p:sldId id="1755" r:id="rId12"/>
    <p:sldId id="1741" r:id="rId13"/>
    <p:sldId id="1758" r:id="rId14"/>
    <p:sldId id="1744" r:id="rId15"/>
    <p:sldId id="1743" r:id="rId16"/>
    <p:sldId id="1750" r:id="rId17"/>
    <p:sldId id="1749" r:id="rId18"/>
    <p:sldId id="1754" r:id="rId19"/>
    <p:sldId id="1751" r:id="rId20"/>
    <p:sldId id="1752" r:id="rId21"/>
    <p:sldId id="330" r:id="rId22"/>
    <p:sldId id="325" r:id="rId23"/>
    <p:sldId id="1739" r:id="rId24"/>
    <p:sldId id="1748" r:id="rId25"/>
    <p:sldId id="1757" r:id="rId26"/>
    <p:sldId id="1753" r:id="rId27"/>
    <p:sldId id="268" r:id="rId28"/>
    <p:sldId id="31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87C3"/>
    <a:srgbClr val="30ACEC"/>
    <a:srgbClr val="C0C4C5"/>
    <a:srgbClr val="5BC8EF"/>
    <a:srgbClr val="F3F6F6"/>
    <a:srgbClr val="595959"/>
    <a:srgbClr val="7BB6E0"/>
    <a:srgbClr val="25A9EB"/>
    <a:srgbClr val="E2E9E9"/>
    <a:srgbClr val="685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2F272A-534E-4212-B183-13C5659A9799}" v="30" dt="2025-01-11T14:51:50.120"/>
  </p1510:revLst>
</p1510:revInfo>
</file>

<file path=ppt/tableStyles.xml><?xml version="1.0" encoding="utf-8"?>
<a:tblStyleLst xmlns:a="http://schemas.openxmlformats.org/drawingml/2006/main" def="{0505E3EF-67EA-436B-97B2-0124C06EBD2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739" autoAdjust="0"/>
    <p:restoredTop sz="87526" autoAdjust="0"/>
  </p:normalViewPr>
  <p:slideViewPr>
    <p:cSldViewPr snapToGrid="0">
      <p:cViewPr>
        <p:scale>
          <a:sx n="70" d="100"/>
          <a:sy n="70" d="100"/>
        </p:scale>
        <p:origin x="1356" y="978"/>
      </p:cViewPr>
      <p:guideLst/>
    </p:cSldViewPr>
  </p:slideViewPr>
  <p:outlineViewPr>
    <p:cViewPr>
      <p:scale>
        <a:sx n="33" d="100"/>
        <a:sy n="33" d="100"/>
      </p:scale>
      <p:origin x="0" y="-44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24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Miceli" userId="27ae9e85-439d-4d2d-9810-283f922bfd6c" providerId="ADAL" clId="{4574E154-AF9C-4033-A945-78170CD69954}"/>
    <pc:docChg chg="undo custSel modSld sldOrd">
      <pc:chgData name="Teresa Miceli" userId="27ae9e85-439d-4d2d-9810-283f922bfd6c" providerId="ADAL" clId="{4574E154-AF9C-4033-A945-78170CD69954}" dt="2024-12-18T18:22:44.262" v="68"/>
      <pc:docMkLst>
        <pc:docMk/>
      </pc:docMkLst>
      <pc:sldChg chg="addSp delSp modSp mod modClrScheme chgLayout">
        <pc:chgData name="Teresa Miceli" userId="27ae9e85-439d-4d2d-9810-283f922bfd6c" providerId="ADAL" clId="{4574E154-AF9C-4033-A945-78170CD69954}" dt="2024-12-01T03:10:08.447" v="47" actId="14100"/>
        <pc:sldMkLst>
          <pc:docMk/>
          <pc:sldMk cId="2259308896" sldId="256"/>
        </pc:sldMkLst>
        <pc:spChg chg="mod ord">
          <ac:chgData name="Teresa Miceli" userId="27ae9e85-439d-4d2d-9810-283f922bfd6c" providerId="ADAL" clId="{4574E154-AF9C-4033-A945-78170CD69954}" dt="2024-12-01T03:05:11.025" v="22" actId="1076"/>
          <ac:spMkLst>
            <pc:docMk/>
            <pc:sldMk cId="2259308896" sldId="256"/>
            <ac:spMk id="2" creationId="{51DF3D98-3C30-4CFC-8643-C81E829C8C25}"/>
          </ac:spMkLst>
        </pc:spChg>
        <pc:spChg chg="mod ord">
          <ac:chgData name="Teresa Miceli" userId="27ae9e85-439d-4d2d-9810-283f922bfd6c" providerId="ADAL" clId="{4574E154-AF9C-4033-A945-78170CD69954}" dt="2024-12-01T03:09:28.373" v="43"/>
          <ac:spMkLst>
            <pc:docMk/>
            <pc:sldMk cId="2259308896" sldId="256"/>
            <ac:spMk id="3" creationId="{D8C1EAFE-0551-F53D-98EE-7711FBDEF6AF}"/>
          </ac:spMkLst>
        </pc:spChg>
        <pc:spChg chg="mod ord">
          <ac:chgData name="Teresa Miceli" userId="27ae9e85-439d-4d2d-9810-283f922bfd6c" providerId="ADAL" clId="{4574E154-AF9C-4033-A945-78170CD69954}" dt="2024-12-01T03:09:22.556" v="42" actId="166"/>
          <ac:spMkLst>
            <pc:docMk/>
            <pc:sldMk cId="2259308896" sldId="256"/>
            <ac:spMk id="4" creationId="{8D6FAF8A-1E08-6743-D634-21134FE3D489}"/>
          </ac:spMkLst>
        </pc:spChg>
        <pc:spChg chg="mod ord">
          <ac:chgData name="Teresa Miceli" userId="27ae9e85-439d-4d2d-9810-283f922bfd6c" providerId="ADAL" clId="{4574E154-AF9C-4033-A945-78170CD69954}" dt="2024-12-01T03:07:20.286" v="32" actId="167"/>
          <ac:spMkLst>
            <pc:docMk/>
            <pc:sldMk cId="2259308896" sldId="256"/>
            <ac:spMk id="5" creationId="{E43659C5-D831-C2B3-23F5-7A3EE9A029BA}"/>
          </ac:spMkLst>
        </pc:spChg>
        <pc:spChg chg="mod ord">
          <ac:chgData name="Teresa Miceli" userId="27ae9e85-439d-4d2d-9810-283f922bfd6c" providerId="ADAL" clId="{4574E154-AF9C-4033-A945-78170CD69954}" dt="2024-12-01T03:07:12.929" v="31" actId="167"/>
          <ac:spMkLst>
            <pc:docMk/>
            <pc:sldMk cId="2259308896" sldId="256"/>
            <ac:spMk id="6" creationId="{F733CE90-F88C-41BE-3906-6CB5E0B260A9}"/>
          </ac:spMkLst>
        </pc:spChg>
        <pc:picChg chg="add mod">
          <ac:chgData name="Teresa Miceli" userId="27ae9e85-439d-4d2d-9810-283f922bfd6c" providerId="ADAL" clId="{4574E154-AF9C-4033-A945-78170CD69954}" dt="2024-12-01T03:10:08.447" v="47" actId="14100"/>
          <ac:picMkLst>
            <pc:docMk/>
            <pc:sldMk cId="2259308896" sldId="256"/>
            <ac:picMk id="16" creationId="{5FABA2B7-A1B9-F018-6767-E63417E108DA}"/>
          </ac:picMkLst>
        </pc:picChg>
      </pc:sldChg>
      <pc:sldChg chg="modSp mod">
        <pc:chgData name="Teresa Miceli" userId="27ae9e85-439d-4d2d-9810-283f922bfd6c" providerId="ADAL" clId="{4574E154-AF9C-4033-A945-78170CD69954}" dt="2024-12-12T21:48:54.028" v="53" actId="20577"/>
        <pc:sldMkLst>
          <pc:docMk/>
          <pc:sldMk cId="1944867559" sldId="313"/>
        </pc:sldMkLst>
        <pc:spChg chg="mod">
          <ac:chgData name="Teresa Miceli" userId="27ae9e85-439d-4d2d-9810-283f922bfd6c" providerId="ADAL" clId="{4574E154-AF9C-4033-A945-78170CD69954}" dt="2024-12-12T21:48:54.028" v="53" actId="20577"/>
          <ac:spMkLst>
            <pc:docMk/>
            <pc:sldMk cId="1944867559" sldId="313"/>
            <ac:spMk id="2" creationId="{C3957EAB-1A32-A2FE-6656-37F9DA322CC7}"/>
          </ac:spMkLst>
        </pc:spChg>
      </pc:sldChg>
      <pc:sldChg chg="ord">
        <pc:chgData name="Teresa Miceli" userId="27ae9e85-439d-4d2d-9810-283f922bfd6c" providerId="ADAL" clId="{4574E154-AF9C-4033-A945-78170CD69954}" dt="2024-12-18T18:22:44.262" v="68"/>
        <pc:sldMkLst>
          <pc:docMk/>
          <pc:sldMk cId="240967260" sldId="318"/>
        </pc:sldMkLst>
      </pc:sldChg>
      <pc:sldChg chg="modNotesTx">
        <pc:chgData name="Teresa Miceli" userId="27ae9e85-439d-4d2d-9810-283f922bfd6c" providerId="ADAL" clId="{4574E154-AF9C-4033-A945-78170CD69954}" dt="2024-12-12T22:01:33.298" v="58"/>
        <pc:sldMkLst>
          <pc:docMk/>
          <pc:sldMk cId="3027385548" sldId="1739"/>
        </pc:sldMkLst>
      </pc:sldChg>
      <pc:sldChg chg="modNotesTx">
        <pc:chgData name="Teresa Miceli" userId="27ae9e85-439d-4d2d-9810-283f922bfd6c" providerId="ADAL" clId="{4574E154-AF9C-4033-A945-78170CD69954}" dt="2024-12-12T22:22:30.270" v="66" actId="20577"/>
        <pc:sldMkLst>
          <pc:docMk/>
          <pc:sldMk cId="711776752" sldId="1743"/>
        </pc:sldMkLst>
      </pc:sldChg>
      <pc:sldChg chg="modSp mod">
        <pc:chgData name="Teresa Miceli" userId="27ae9e85-439d-4d2d-9810-283f922bfd6c" providerId="ADAL" clId="{4574E154-AF9C-4033-A945-78170CD69954}" dt="2024-12-01T03:12:45.572" v="48" actId="207"/>
        <pc:sldMkLst>
          <pc:docMk/>
          <pc:sldMk cId="2698594791" sldId="1746"/>
        </pc:sldMkLst>
        <pc:spChg chg="mod">
          <ac:chgData name="Teresa Miceli" userId="27ae9e85-439d-4d2d-9810-283f922bfd6c" providerId="ADAL" clId="{4574E154-AF9C-4033-A945-78170CD69954}" dt="2024-12-01T03:12:45.572" v="48" actId="207"/>
          <ac:spMkLst>
            <pc:docMk/>
            <pc:sldMk cId="2698594791" sldId="1746"/>
            <ac:spMk id="4" creationId="{A8BB96FF-F46D-9B3C-D771-F7172E0693CE}"/>
          </ac:spMkLst>
        </pc:spChg>
      </pc:sldChg>
    </pc:docChg>
  </pc:docChgLst>
  <pc:docChgLst>
    <pc:chgData name="Teresa Miceli" userId="27ae9e85-439d-4d2d-9810-283f922bfd6c" providerId="ADAL" clId="{10F1EC9A-3B72-4D34-81F8-871DD43C9C64}"/>
    <pc:docChg chg="undo custSel addSld delSld modSld sldOrd addMainMaster delMainMaster">
      <pc:chgData name="Teresa Miceli" userId="27ae9e85-439d-4d2d-9810-283f922bfd6c" providerId="ADAL" clId="{10F1EC9A-3B72-4D34-81F8-871DD43C9C64}" dt="2024-08-05T21:43:43.025" v="4058"/>
      <pc:docMkLst>
        <pc:docMk/>
      </pc:docMkLst>
      <pc:sldChg chg="del">
        <pc:chgData name="Teresa Miceli" userId="27ae9e85-439d-4d2d-9810-283f922bfd6c" providerId="ADAL" clId="{10F1EC9A-3B72-4D34-81F8-871DD43C9C64}" dt="2024-07-23T21:43:20.611" v="1149" actId="47"/>
        <pc:sldMkLst>
          <pc:docMk/>
          <pc:sldMk cId="811730917" sldId="262"/>
        </pc:sldMkLst>
      </pc:sldChg>
      <pc:sldChg chg="modSp mod modNotesTx">
        <pc:chgData name="Teresa Miceli" userId="27ae9e85-439d-4d2d-9810-283f922bfd6c" providerId="ADAL" clId="{10F1EC9A-3B72-4D34-81F8-871DD43C9C64}" dt="2024-07-26T20:20:45.679" v="3176" actId="20577"/>
        <pc:sldMkLst>
          <pc:docMk/>
          <pc:sldMk cId="1944867559" sldId="313"/>
        </pc:sldMkLst>
      </pc:sldChg>
      <pc:sldChg chg="del">
        <pc:chgData name="Teresa Miceli" userId="27ae9e85-439d-4d2d-9810-283f922bfd6c" providerId="ADAL" clId="{10F1EC9A-3B72-4D34-81F8-871DD43C9C64}" dt="2024-07-23T21:43:24.624" v="1150" actId="47"/>
        <pc:sldMkLst>
          <pc:docMk/>
          <pc:sldMk cId="4114082781" sldId="327"/>
        </pc:sldMkLst>
      </pc:sldChg>
      <pc:sldChg chg="modSp mod modNotesTx">
        <pc:chgData name="Teresa Miceli" userId="27ae9e85-439d-4d2d-9810-283f922bfd6c" providerId="ADAL" clId="{10F1EC9A-3B72-4D34-81F8-871DD43C9C64}" dt="2024-07-28T11:50:51.404" v="3977" actId="207"/>
        <pc:sldMkLst>
          <pc:docMk/>
          <pc:sldMk cId="2623923998" sldId="328"/>
        </pc:sldMkLst>
      </pc:sldChg>
      <pc:sldChg chg="modNotesTx">
        <pc:chgData name="Teresa Miceli" userId="27ae9e85-439d-4d2d-9810-283f922bfd6c" providerId="ADAL" clId="{10F1EC9A-3B72-4D34-81F8-871DD43C9C64}" dt="2024-07-24T22:02:04.810" v="2541" actId="20577"/>
        <pc:sldMkLst>
          <pc:docMk/>
          <pc:sldMk cId="3975632603" sldId="330"/>
        </pc:sldMkLst>
      </pc:sldChg>
      <pc:sldChg chg="addSp delSp modSp mod modClrScheme chgLayout">
        <pc:chgData name="Teresa Miceli" userId="27ae9e85-439d-4d2d-9810-283f922bfd6c" providerId="ADAL" clId="{10F1EC9A-3B72-4D34-81F8-871DD43C9C64}" dt="2024-07-23T21:31:15.990" v="1018" actId="1076"/>
        <pc:sldMkLst>
          <pc:docMk/>
          <pc:sldMk cId="3027385548" sldId="1739"/>
        </pc:sldMkLst>
      </pc:sldChg>
      <pc:sldChg chg="modSp mod">
        <pc:chgData name="Teresa Miceli" userId="27ae9e85-439d-4d2d-9810-283f922bfd6c" providerId="ADAL" clId="{10F1EC9A-3B72-4D34-81F8-871DD43C9C64}" dt="2024-07-24T20:58:35.400" v="1552" actId="20577"/>
        <pc:sldMkLst>
          <pc:docMk/>
          <pc:sldMk cId="2396259971" sldId="1741"/>
        </pc:sldMkLst>
      </pc:sldChg>
      <pc:sldChg chg="del">
        <pc:chgData name="Teresa Miceli" userId="27ae9e85-439d-4d2d-9810-283f922bfd6c" providerId="ADAL" clId="{10F1EC9A-3B72-4D34-81F8-871DD43C9C64}" dt="2024-07-23T21:43:17.450" v="1148" actId="47"/>
        <pc:sldMkLst>
          <pc:docMk/>
          <pc:sldMk cId="1124210991" sldId="1742"/>
        </pc:sldMkLst>
      </pc:sldChg>
      <pc:sldChg chg="modSp mod">
        <pc:chgData name="Teresa Miceli" userId="27ae9e85-439d-4d2d-9810-283f922bfd6c" providerId="ADAL" clId="{10F1EC9A-3B72-4D34-81F8-871DD43C9C64}" dt="2024-07-23T21:01:42.845" v="950" actId="14100"/>
        <pc:sldMkLst>
          <pc:docMk/>
          <pc:sldMk cId="711776752" sldId="1743"/>
        </pc:sldMkLst>
      </pc:sldChg>
      <pc:sldChg chg="addSp modSp mod ord modNotesTx">
        <pc:chgData name="Teresa Miceli" userId="27ae9e85-439d-4d2d-9810-283f922bfd6c" providerId="ADAL" clId="{10F1EC9A-3B72-4D34-81F8-871DD43C9C64}" dt="2024-08-05T21:43:43.025" v="4058"/>
        <pc:sldMkLst>
          <pc:docMk/>
          <pc:sldMk cId="2665351870" sldId="1744"/>
        </pc:sldMkLst>
      </pc:sldChg>
      <pc:sldChg chg="addSp delSp modSp add del mod modClrScheme chgLayout">
        <pc:chgData name="Teresa Miceli" userId="27ae9e85-439d-4d2d-9810-283f922bfd6c" providerId="ADAL" clId="{10F1EC9A-3B72-4D34-81F8-871DD43C9C64}" dt="2024-07-23T20:59:06.869" v="935" actId="47"/>
        <pc:sldMkLst>
          <pc:docMk/>
          <pc:sldMk cId="749266710" sldId="1745"/>
        </pc:sldMkLst>
      </pc:sldChg>
      <pc:sldChg chg="addSp delSp modSp add mod ord modClrScheme chgLayout modNotesTx">
        <pc:chgData name="Teresa Miceli" userId="27ae9e85-439d-4d2d-9810-283f922bfd6c" providerId="ADAL" clId="{10F1EC9A-3B72-4D34-81F8-871DD43C9C64}" dt="2024-07-28T11:45:03.033" v="3938" actId="12385"/>
        <pc:sldMkLst>
          <pc:docMk/>
          <pc:sldMk cId="2698594791" sldId="1746"/>
        </pc:sldMkLst>
      </pc:sldChg>
      <pc:sldChg chg="addSp delSp modSp new mod modNotesTx">
        <pc:chgData name="Teresa Miceli" userId="27ae9e85-439d-4d2d-9810-283f922bfd6c" providerId="ADAL" clId="{10F1EC9A-3B72-4D34-81F8-871DD43C9C64}" dt="2024-07-28T11:49:27.033" v="3972" actId="208"/>
        <pc:sldMkLst>
          <pc:docMk/>
          <pc:sldMk cId="678588945" sldId="1747"/>
        </pc:sldMkLst>
      </pc:sldChg>
      <pc:sldChg chg="add del">
        <pc:chgData name="Teresa Miceli" userId="27ae9e85-439d-4d2d-9810-283f922bfd6c" providerId="ADAL" clId="{10F1EC9A-3B72-4D34-81F8-871DD43C9C64}" dt="2024-07-11T18:40:12.514" v="89" actId="47"/>
        <pc:sldMkLst>
          <pc:docMk/>
          <pc:sldMk cId="1370516989" sldId="1747"/>
        </pc:sldMkLst>
      </pc:sldChg>
      <pc:sldChg chg="addSp delSp modSp add mod">
        <pc:chgData name="Teresa Miceli" userId="27ae9e85-439d-4d2d-9810-283f922bfd6c" providerId="ADAL" clId="{10F1EC9A-3B72-4D34-81F8-871DD43C9C64}" dt="2024-07-23T21:42:55.635" v="1146" actId="478"/>
        <pc:sldMkLst>
          <pc:docMk/>
          <pc:sldMk cId="3339899300" sldId="1748"/>
        </pc:sldMkLst>
      </pc:sldChg>
      <pc:sldChg chg="addSp delSp modSp add mod modClrScheme chgLayout modNotesTx">
        <pc:chgData name="Teresa Miceli" userId="27ae9e85-439d-4d2d-9810-283f922bfd6c" providerId="ADAL" clId="{10F1EC9A-3B72-4D34-81F8-871DD43C9C64}" dt="2024-07-26T21:02:59.602" v="3698" actId="1076"/>
        <pc:sldMkLst>
          <pc:docMk/>
          <pc:sldMk cId="4011696865" sldId="1749"/>
        </pc:sldMkLst>
      </pc:sldChg>
      <pc:sldChg chg="addSp delSp modSp add mod ord modNotesTx">
        <pc:chgData name="Teresa Miceli" userId="27ae9e85-439d-4d2d-9810-283f922bfd6c" providerId="ADAL" clId="{10F1EC9A-3B72-4D34-81F8-871DD43C9C64}" dt="2024-07-28T11:53:29.308" v="4057" actId="20577"/>
        <pc:sldMkLst>
          <pc:docMk/>
          <pc:sldMk cId="2400991923" sldId="1750"/>
        </pc:sldMkLst>
      </pc:sldChg>
      <pc:sldChg chg="delSp modSp add del mod modShow chgLayout">
        <pc:chgData name="Teresa Miceli" userId="27ae9e85-439d-4d2d-9810-283f922bfd6c" providerId="ADAL" clId="{10F1EC9A-3B72-4D34-81F8-871DD43C9C64}" dt="2024-07-23T21:29:57.972" v="1013" actId="47"/>
        <pc:sldMkLst>
          <pc:docMk/>
          <pc:sldMk cId="3852317442" sldId="1750"/>
        </pc:sldMkLst>
      </pc:sldChg>
      <pc:sldChg chg="addSp delSp modSp new mod ord modClrScheme chgLayout modNotesTx">
        <pc:chgData name="Teresa Miceli" userId="27ae9e85-439d-4d2d-9810-283f922bfd6c" providerId="ADAL" clId="{10F1EC9A-3B72-4D34-81F8-871DD43C9C64}" dt="2024-07-24T22:01:24.200" v="2539"/>
        <pc:sldMkLst>
          <pc:docMk/>
          <pc:sldMk cId="1890659082" sldId="1751"/>
        </pc:sldMkLst>
      </pc:sldChg>
      <pc:sldChg chg="addSp modSp new del mod">
        <pc:chgData name="Teresa Miceli" userId="27ae9e85-439d-4d2d-9810-283f922bfd6c" providerId="ADAL" clId="{10F1EC9A-3B72-4D34-81F8-871DD43C9C64}" dt="2024-07-23T21:43:01.195" v="1147" actId="47"/>
        <pc:sldMkLst>
          <pc:docMk/>
          <pc:sldMk cId="2364048188" sldId="1751"/>
        </pc:sldMkLst>
      </pc:sldChg>
      <pc:sldChg chg="add del">
        <pc:chgData name="Teresa Miceli" userId="27ae9e85-439d-4d2d-9810-283f922bfd6c" providerId="ADAL" clId="{10F1EC9A-3B72-4D34-81F8-871DD43C9C64}" dt="2024-07-23T21:41:23.352" v="1112" actId="47"/>
        <pc:sldMkLst>
          <pc:docMk/>
          <pc:sldMk cId="1447479069" sldId="1752"/>
        </pc:sldMkLst>
      </pc:sldChg>
      <pc:sldChg chg="add del">
        <pc:chgData name="Teresa Miceli" userId="27ae9e85-439d-4d2d-9810-283f922bfd6c" providerId="ADAL" clId="{10F1EC9A-3B72-4D34-81F8-871DD43C9C64}" dt="2024-07-23T21:31:57.423" v="1022" actId="27028"/>
        <pc:sldMkLst>
          <pc:docMk/>
          <pc:sldMk cId="2342897468" sldId="1752"/>
        </pc:sldMkLst>
      </pc:sldChg>
      <pc:sldChg chg="addSp delSp modSp add mod">
        <pc:chgData name="Teresa Miceli" userId="27ae9e85-439d-4d2d-9810-283f922bfd6c" providerId="ADAL" clId="{10F1EC9A-3B72-4D34-81F8-871DD43C9C64}" dt="2024-07-24T22:05:36.228" v="2556" actId="1076"/>
        <pc:sldMkLst>
          <pc:docMk/>
          <pc:sldMk cId="2400940494" sldId="1752"/>
        </pc:sldMkLst>
      </pc:sldChg>
      <pc:sldChg chg="modSp add mod ord">
        <pc:chgData name="Teresa Miceli" userId="27ae9e85-439d-4d2d-9810-283f922bfd6c" providerId="ADAL" clId="{10F1EC9A-3B72-4D34-81F8-871DD43C9C64}" dt="2024-07-26T19:02:12.631" v="2584" actId="20577"/>
        <pc:sldMkLst>
          <pc:docMk/>
          <pc:sldMk cId="522622838" sldId="1753"/>
        </pc:sldMkLst>
      </pc:sldChg>
      <pc:sldChg chg="new del">
        <pc:chgData name="Teresa Miceli" userId="27ae9e85-439d-4d2d-9810-283f922bfd6c" providerId="ADAL" clId="{10F1EC9A-3B72-4D34-81F8-871DD43C9C64}" dt="2024-07-26T20:35:41.625" v="3178" actId="680"/>
        <pc:sldMkLst>
          <pc:docMk/>
          <pc:sldMk cId="158632405" sldId="1754"/>
        </pc:sldMkLst>
      </pc:sldChg>
      <pc:sldChg chg="addSp delSp modSp add mod modNotesTx">
        <pc:chgData name="Teresa Miceli" userId="27ae9e85-439d-4d2d-9810-283f922bfd6c" providerId="ADAL" clId="{10F1EC9A-3B72-4D34-81F8-871DD43C9C64}" dt="2024-07-26T21:08:20.033" v="3739" actId="1440"/>
        <pc:sldMkLst>
          <pc:docMk/>
          <pc:sldMk cId="1940785008" sldId="1754"/>
        </pc:sldMkLst>
      </pc:sldChg>
      <pc:sldChg chg="modSp add mod">
        <pc:chgData name="Teresa Miceli" userId="27ae9e85-439d-4d2d-9810-283f922bfd6c" providerId="ADAL" clId="{10F1EC9A-3B72-4D34-81F8-871DD43C9C64}" dt="2024-07-26T21:12:10.092" v="3768" actId="20577"/>
        <pc:sldMkLst>
          <pc:docMk/>
          <pc:sldMk cId="575916096" sldId="1755"/>
        </pc:sldMkLst>
      </pc:sldChg>
      <pc:sldChg chg="addSp delSp add del setBg delDesignElem">
        <pc:chgData name="Teresa Miceli" userId="27ae9e85-439d-4d2d-9810-283f922bfd6c" providerId="ADAL" clId="{10F1EC9A-3B72-4D34-81F8-871DD43C9C64}" dt="2024-07-26T21:11:52.825" v="3742"/>
        <pc:sldMkLst>
          <pc:docMk/>
          <pc:sldMk cId="3127964832" sldId="1755"/>
        </pc:sldMkLst>
      </pc:sldChg>
      <pc:sldChg chg="addSp delSp add del setBg delDesignElem">
        <pc:chgData name="Teresa Miceli" userId="27ae9e85-439d-4d2d-9810-283f922bfd6c" providerId="ADAL" clId="{10F1EC9A-3B72-4D34-81F8-871DD43C9C64}" dt="2024-07-26T21:12:28.075" v="3771"/>
        <pc:sldMkLst>
          <pc:docMk/>
          <pc:sldMk cId="2382924969" sldId="1756"/>
        </pc:sldMkLst>
      </pc:sldChg>
      <pc:sldChg chg="modSp add mod">
        <pc:chgData name="Teresa Miceli" userId="27ae9e85-439d-4d2d-9810-283f922bfd6c" providerId="ADAL" clId="{10F1EC9A-3B72-4D34-81F8-871DD43C9C64}" dt="2024-07-26T21:12:59.167" v="3802" actId="20577"/>
        <pc:sldMkLst>
          <pc:docMk/>
          <pc:sldMk cId="2819745689" sldId="1756"/>
        </pc:sldMkLst>
      </pc:sldChg>
      <pc:sldChg chg="addSp delSp modSp add mod">
        <pc:chgData name="Teresa Miceli" userId="27ae9e85-439d-4d2d-9810-283f922bfd6c" providerId="ADAL" clId="{10F1EC9A-3B72-4D34-81F8-871DD43C9C64}" dt="2024-07-26T21:22:44.173" v="3887" actId="1076"/>
        <pc:sldMkLst>
          <pc:docMk/>
          <pc:sldMk cId="1819755690" sldId="1757"/>
        </pc:sldMkLst>
      </pc:sldChg>
      <pc:sldMasterChg chg="addSldLayout delSldLayout">
        <pc:chgData name="Teresa Miceli" userId="27ae9e85-439d-4d2d-9810-283f922bfd6c" providerId="ADAL" clId="{10F1EC9A-3B72-4D34-81F8-871DD43C9C64}" dt="2024-07-23T21:43:24.624" v="1150" actId="47"/>
        <pc:sldMasterMkLst>
          <pc:docMk/>
          <pc:sldMasterMk cId="4194110970" sldId="2147483718"/>
        </pc:sldMasterMkLst>
        <pc:sldLayoutChg chg="del">
          <pc:chgData name="Teresa Miceli" userId="27ae9e85-439d-4d2d-9810-283f922bfd6c" providerId="ADAL" clId="{10F1EC9A-3B72-4D34-81F8-871DD43C9C64}" dt="2024-07-23T21:43:24.624" v="1150" actId="47"/>
          <pc:sldLayoutMkLst>
            <pc:docMk/>
            <pc:sldMasterMk cId="4194110970" sldId="2147483718"/>
            <pc:sldLayoutMk cId="3465365870" sldId="2147483739"/>
          </pc:sldLayoutMkLst>
        </pc:sldLayoutChg>
        <pc:sldLayoutChg chg="add">
          <pc:chgData name="Teresa Miceli" userId="27ae9e85-439d-4d2d-9810-283f922bfd6c" providerId="ADAL" clId="{10F1EC9A-3B72-4D34-81F8-871DD43C9C64}" dt="2024-07-11T18:34:53.814" v="22" actId="27028"/>
          <pc:sldLayoutMkLst>
            <pc:docMk/>
            <pc:sldMasterMk cId="4194110970" sldId="2147483718"/>
            <pc:sldLayoutMk cId="3097645739" sldId="2147483750"/>
          </pc:sldLayoutMkLst>
        </pc:sldLayoutChg>
        <pc:sldLayoutChg chg="add">
          <pc:chgData name="Teresa Miceli" userId="27ae9e85-439d-4d2d-9810-283f922bfd6c" providerId="ADAL" clId="{10F1EC9A-3B72-4D34-81F8-871DD43C9C64}" dt="2024-07-11T18:35:22.990" v="24" actId="27028"/>
          <pc:sldLayoutMkLst>
            <pc:docMk/>
            <pc:sldMasterMk cId="4194110970" sldId="2147483718"/>
            <pc:sldLayoutMk cId="314477978" sldId="2147483751"/>
          </pc:sldLayoutMkLst>
        </pc:sldLayoutChg>
      </pc:sldMasterChg>
      <pc:sldMasterChg chg="add del addSldLayout delSldLayout">
        <pc:chgData name="Teresa Miceli" userId="27ae9e85-439d-4d2d-9810-283f922bfd6c" providerId="ADAL" clId="{10F1EC9A-3B72-4D34-81F8-871DD43C9C64}" dt="2024-07-23T21:31:57.423" v="1022" actId="27028"/>
        <pc:sldMasterMkLst>
          <pc:docMk/>
          <pc:sldMasterMk cId="495528696" sldId="2147483859"/>
        </pc:sldMasterMkLst>
        <pc:sldLayoutChg chg="add del">
          <pc:chgData name="Teresa Miceli" userId="27ae9e85-439d-4d2d-9810-283f922bfd6c" providerId="ADAL" clId="{10F1EC9A-3B72-4D34-81F8-871DD43C9C64}" dt="2024-07-23T21:31:57.423" v="1022" actId="27028"/>
          <pc:sldLayoutMkLst>
            <pc:docMk/>
            <pc:sldMasterMk cId="495528696" sldId="2147483859"/>
            <pc:sldLayoutMk cId="1716814402" sldId="2147483866"/>
          </pc:sldLayoutMkLst>
        </pc:sldLayoutChg>
      </pc:sldMasterChg>
    </pc:docChg>
  </pc:docChgLst>
  <pc:docChgLst>
    <pc:chgData name="Teresa Miceli" userId="27ae9e85-439d-4d2d-9810-283f922bfd6c" providerId="ADAL" clId="{252F272A-534E-4212-B183-13C5659A9799}"/>
    <pc:docChg chg="undo custSel addSld delSld modSld sldOrd addMainMaster delMainMaster">
      <pc:chgData name="Teresa Miceli" userId="27ae9e85-439d-4d2d-9810-283f922bfd6c" providerId="ADAL" clId="{252F272A-534E-4212-B183-13C5659A9799}" dt="2025-01-11T18:26:04.297" v="520" actId="20577"/>
      <pc:docMkLst>
        <pc:docMk/>
      </pc:docMkLst>
      <pc:sldChg chg="addSp modSp mod setBg">
        <pc:chgData name="Teresa Miceli" userId="27ae9e85-439d-4d2d-9810-283f922bfd6c" providerId="ADAL" clId="{252F272A-534E-4212-B183-13C5659A9799}" dt="2025-01-11T18:26:04.297" v="520" actId="20577"/>
        <pc:sldMkLst>
          <pc:docMk/>
          <pc:sldMk cId="3103683689" sldId="268"/>
        </pc:sldMkLst>
        <pc:spChg chg="mod">
          <ac:chgData name="Teresa Miceli" userId="27ae9e85-439d-4d2d-9810-283f922bfd6c" providerId="ADAL" clId="{252F272A-534E-4212-B183-13C5659A9799}" dt="2025-01-11T18:26:04.297" v="520" actId="20577"/>
          <ac:spMkLst>
            <pc:docMk/>
            <pc:sldMk cId="3103683689" sldId="268"/>
            <ac:spMk id="2" creationId="{69FAE308-3076-43DB-B834-DA0B0AE19AF9}"/>
          </ac:spMkLst>
        </pc:spChg>
        <pc:spChg chg="add">
          <ac:chgData name="Teresa Miceli" userId="27ae9e85-439d-4d2d-9810-283f922bfd6c" providerId="ADAL" clId="{252F272A-534E-4212-B183-13C5659A9799}" dt="2025-01-11T18:24:31.039" v="397" actId="26606"/>
          <ac:spMkLst>
            <pc:docMk/>
            <pc:sldMk cId="3103683689" sldId="268"/>
            <ac:spMk id="17" creationId="{6C686317-9C96-4A02-88CE-7319FF590580}"/>
          </ac:spMkLst>
        </pc:spChg>
        <pc:spChg chg="add">
          <ac:chgData name="Teresa Miceli" userId="27ae9e85-439d-4d2d-9810-283f922bfd6c" providerId="ADAL" clId="{252F272A-534E-4212-B183-13C5659A9799}" dt="2025-01-11T18:24:31.039" v="397" actId="26606"/>
          <ac:spMkLst>
            <pc:docMk/>
            <pc:sldMk cId="3103683689" sldId="268"/>
            <ac:spMk id="27" creationId="{EB9A9756-A5DB-460E-A867-A2AE77834D3A}"/>
          </ac:spMkLst>
        </pc:spChg>
        <pc:grpChg chg="add">
          <ac:chgData name="Teresa Miceli" userId="27ae9e85-439d-4d2d-9810-283f922bfd6c" providerId="ADAL" clId="{252F272A-534E-4212-B183-13C5659A9799}" dt="2025-01-11T18:24:31.039" v="397" actId="26606"/>
          <ac:grpSpMkLst>
            <pc:docMk/>
            <pc:sldMk cId="3103683689" sldId="268"/>
            <ac:grpSpMk id="9" creationId="{C616B3DC-C165-433D-9187-62DCC0E317D3}"/>
          </ac:grpSpMkLst>
        </pc:grpChg>
        <pc:grpChg chg="add">
          <ac:chgData name="Teresa Miceli" userId="27ae9e85-439d-4d2d-9810-283f922bfd6c" providerId="ADAL" clId="{252F272A-534E-4212-B183-13C5659A9799}" dt="2025-01-11T18:24:31.039" v="397" actId="26606"/>
          <ac:grpSpMkLst>
            <pc:docMk/>
            <pc:sldMk cId="3103683689" sldId="268"/>
            <ac:grpSpMk id="19" creationId="{E0E25B5C-98A3-47D8-A4D7-10C2E1758981}"/>
          </ac:grpSpMkLst>
        </pc:grpChg>
        <pc:picChg chg="add mod">
          <ac:chgData name="Teresa Miceli" userId="27ae9e85-439d-4d2d-9810-283f922bfd6c" providerId="ADAL" clId="{252F272A-534E-4212-B183-13C5659A9799}" dt="2025-01-11T18:24:31.039" v="397" actId="26606"/>
          <ac:picMkLst>
            <pc:docMk/>
            <pc:sldMk cId="3103683689" sldId="268"/>
            <ac:picMk id="4" creationId="{1467AC63-7F56-577C-B045-6552637FFC5B}"/>
          </ac:picMkLst>
        </pc:picChg>
      </pc:sldChg>
      <pc:sldChg chg="addSp modSp mod">
        <pc:chgData name="Teresa Miceli" userId="27ae9e85-439d-4d2d-9810-283f922bfd6c" providerId="ADAL" clId="{252F272A-534E-4212-B183-13C5659A9799}" dt="2025-01-11T14:44:59.318" v="117" actId="1076"/>
        <pc:sldMkLst>
          <pc:docMk/>
          <pc:sldMk cId="711776752" sldId="1743"/>
        </pc:sldMkLst>
        <pc:spChg chg="mod">
          <ac:chgData name="Teresa Miceli" userId="27ae9e85-439d-4d2d-9810-283f922bfd6c" providerId="ADAL" clId="{252F272A-534E-4212-B183-13C5659A9799}" dt="2025-01-11T14:44:55.484" v="116"/>
          <ac:spMkLst>
            <pc:docMk/>
            <pc:sldMk cId="711776752" sldId="1743"/>
            <ac:spMk id="10" creationId="{1563A689-6268-F4A4-8B7C-AB87F771EC9D}"/>
          </ac:spMkLst>
        </pc:spChg>
        <pc:grpChg chg="add mod">
          <ac:chgData name="Teresa Miceli" userId="27ae9e85-439d-4d2d-9810-283f922bfd6c" providerId="ADAL" clId="{252F272A-534E-4212-B183-13C5659A9799}" dt="2025-01-11T14:44:59.318" v="117" actId="1076"/>
          <ac:grpSpMkLst>
            <pc:docMk/>
            <pc:sldMk cId="711776752" sldId="1743"/>
            <ac:grpSpMk id="4" creationId="{60790C13-C3A4-EDEE-40B1-CF845360C17F}"/>
          </ac:grpSpMkLst>
        </pc:grpChg>
        <pc:picChg chg="mod">
          <ac:chgData name="Teresa Miceli" userId="27ae9e85-439d-4d2d-9810-283f922bfd6c" providerId="ADAL" clId="{252F272A-534E-4212-B183-13C5659A9799}" dt="2025-01-11T14:44:55.484" v="116"/>
          <ac:picMkLst>
            <pc:docMk/>
            <pc:sldMk cId="711776752" sldId="1743"/>
            <ac:picMk id="6" creationId="{817E210A-2174-D259-7390-CA6B34740AA5}"/>
          </ac:picMkLst>
        </pc:picChg>
      </pc:sldChg>
      <pc:sldChg chg="addSp modSp mod">
        <pc:chgData name="Teresa Miceli" userId="27ae9e85-439d-4d2d-9810-283f922bfd6c" providerId="ADAL" clId="{252F272A-534E-4212-B183-13C5659A9799}" dt="2025-01-11T14:45:31.752" v="121" actId="1076"/>
        <pc:sldMkLst>
          <pc:docMk/>
          <pc:sldMk cId="2665351870" sldId="1744"/>
        </pc:sldMkLst>
        <pc:spChg chg="mod">
          <ac:chgData name="Teresa Miceli" userId="27ae9e85-439d-4d2d-9810-283f922bfd6c" providerId="ADAL" clId="{252F272A-534E-4212-B183-13C5659A9799}" dt="2025-01-11T14:44:15.795" v="110"/>
          <ac:spMkLst>
            <pc:docMk/>
            <pc:sldMk cId="2665351870" sldId="1744"/>
            <ac:spMk id="13" creationId="{7470AC8D-F8D1-70E9-FFEE-3DBB587B6C54}"/>
          </ac:spMkLst>
        </pc:spChg>
        <pc:spChg chg="mod">
          <ac:chgData name="Teresa Miceli" userId="27ae9e85-439d-4d2d-9810-283f922bfd6c" providerId="ADAL" clId="{252F272A-534E-4212-B183-13C5659A9799}" dt="2025-01-11T14:44:15.795" v="110"/>
          <ac:spMkLst>
            <pc:docMk/>
            <pc:sldMk cId="2665351870" sldId="1744"/>
            <ac:spMk id="17" creationId="{35C56D87-6D53-C188-7009-5984D90B82E2}"/>
          </ac:spMkLst>
        </pc:spChg>
        <pc:grpChg chg="add mod">
          <ac:chgData name="Teresa Miceli" userId="27ae9e85-439d-4d2d-9810-283f922bfd6c" providerId="ADAL" clId="{252F272A-534E-4212-B183-13C5659A9799}" dt="2025-01-11T14:45:31.357" v="120" actId="1076"/>
          <ac:grpSpMkLst>
            <pc:docMk/>
            <pc:sldMk cId="2665351870" sldId="1744"/>
            <ac:grpSpMk id="4" creationId="{C6F85C7F-00C0-5D33-E691-08E0DB880714}"/>
          </ac:grpSpMkLst>
        </pc:grpChg>
        <pc:grpChg chg="add mod">
          <ac:chgData name="Teresa Miceli" userId="27ae9e85-439d-4d2d-9810-283f922bfd6c" providerId="ADAL" clId="{252F272A-534E-4212-B183-13C5659A9799}" dt="2025-01-11T14:45:31.752" v="121" actId="1076"/>
          <ac:grpSpMkLst>
            <pc:docMk/>
            <pc:sldMk cId="2665351870" sldId="1744"/>
            <ac:grpSpMk id="15" creationId="{88CCDF0F-C134-0705-7514-6CA6FF74B9CA}"/>
          </ac:grpSpMkLst>
        </pc:grpChg>
        <pc:picChg chg="mod">
          <ac:chgData name="Teresa Miceli" userId="27ae9e85-439d-4d2d-9810-283f922bfd6c" providerId="ADAL" clId="{252F272A-534E-4212-B183-13C5659A9799}" dt="2025-01-11T14:44:15.795" v="110"/>
          <ac:picMkLst>
            <pc:docMk/>
            <pc:sldMk cId="2665351870" sldId="1744"/>
            <ac:picMk id="14" creationId="{ED35E4C4-65D8-FE1A-8B7E-77BF8ACE000C}"/>
          </ac:picMkLst>
        </pc:picChg>
        <pc:picChg chg="mod">
          <ac:chgData name="Teresa Miceli" userId="27ae9e85-439d-4d2d-9810-283f922bfd6c" providerId="ADAL" clId="{252F272A-534E-4212-B183-13C5659A9799}" dt="2025-01-11T14:44:15.795" v="110"/>
          <ac:picMkLst>
            <pc:docMk/>
            <pc:sldMk cId="2665351870" sldId="1744"/>
            <ac:picMk id="16" creationId="{44BF8B33-3EE6-6E47-0BAC-E917225ACF97}"/>
          </ac:picMkLst>
        </pc:picChg>
      </pc:sldChg>
      <pc:sldChg chg="addSp modSp">
        <pc:chgData name="Teresa Miceli" userId="27ae9e85-439d-4d2d-9810-283f922bfd6c" providerId="ADAL" clId="{252F272A-534E-4212-B183-13C5659A9799}" dt="2025-01-11T14:48:23.706" v="142"/>
        <pc:sldMkLst>
          <pc:docMk/>
          <pc:sldMk cId="4011696865" sldId="1749"/>
        </pc:sldMkLst>
        <pc:spChg chg="mod">
          <ac:chgData name="Teresa Miceli" userId="27ae9e85-439d-4d2d-9810-283f922bfd6c" providerId="ADAL" clId="{252F272A-534E-4212-B183-13C5659A9799}" dt="2025-01-11T14:48:23.706" v="142"/>
          <ac:spMkLst>
            <pc:docMk/>
            <pc:sldMk cId="4011696865" sldId="1749"/>
            <ac:spMk id="9" creationId="{93C9BAB0-1198-1DCB-AD16-D7EE4817AF05}"/>
          </ac:spMkLst>
        </pc:spChg>
        <pc:grpChg chg="add mod">
          <ac:chgData name="Teresa Miceli" userId="27ae9e85-439d-4d2d-9810-283f922bfd6c" providerId="ADAL" clId="{252F272A-534E-4212-B183-13C5659A9799}" dt="2025-01-11T14:48:23.706" v="142"/>
          <ac:grpSpMkLst>
            <pc:docMk/>
            <pc:sldMk cId="4011696865" sldId="1749"/>
            <ac:grpSpMk id="8" creationId="{ED0DF963-470E-C5A1-3EC6-FE37D7096ECD}"/>
          </ac:grpSpMkLst>
        </pc:grpChg>
        <pc:picChg chg="mod">
          <ac:chgData name="Teresa Miceli" userId="27ae9e85-439d-4d2d-9810-283f922bfd6c" providerId="ADAL" clId="{252F272A-534E-4212-B183-13C5659A9799}" dt="2025-01-11T14:48:23.706" v="142"/>
          <ac:picMkLst>
            <pc:docMk/>
            <pc:sldMk cId="4011696865" sldId="1749"/>
            <ac:picMk id="10" creationId="{A01B2E5F-E30C-9AC6-F112-B9E827C55FA2}"/>
          </ac:picMkLst>
        </pc:picChg>
      </pc:sldChg>
      <pc:sldChg chg="addSp modSp mod">
        <pc:chgData name="Teresa Miceli" userId="27ae9e85-439d-4d2d-9810-283f922bfd6c" providerId="ADAL" clId="{252F272A-534E-4212-B183-13C5659A9799}" dt="2025-01-11T14:47:53.717" v="141" actId="14100"/>
        <pc:sldMkLst>
          <pc:docMk/>
          <pc:sldMk cId="2400991923" sldId="1750"/>
        </pc:sldMkLst>
        <pc:spChg chg="mod">
          <ac:chgData name="Teresa Miceli" userId="27ae9e85-439d-4d2d-9810-283f922bfd6c" providerId="ADAL" clId="{252F272A-534E-4212-B183-13C5659A9799}" dt="2025-01-11T14:47:53.717" v="141" actId="14100"/>
          <ac:spMkLst>
            <pc:docMk/>
            <pc:sldMk cId="2400991923" sldId="1750"/>
            <ac:spMk id="2" creationId="{4BD48E45-285A-BEEA-B53F-736556AEB451}"/>
          </ac:spMkLst>
        </pc:spChg>
        <pc:spChg chg="mod">
          <ac:chgData name="Teresa Miceli" userId="27ae9e85-439d-4d2d-9810-283f922bfd6c" providerId="ADAL" clId="{252F272A-534E-4212-B183-13C5659A9799}" dt="2025-01-11T14:45:44.841" v="122"/>
          <ac:spMkLst>
            <pc:docMk/>
            <pc:sldMk cId="2400991923" sldId="1750"/>
            <ac:spMk id="9" creationId="{33068341-CE44-9DC7-05BC-55D5EC6543C6}"/>
          </ac:spMkLst>
        </pc:spChg>
        <pc:spChg chg="mod">
          <ac:chgData name="Teresa Miceli" userId="27ae9e85-439d-4d2d-9810-283f922bfd6c" providerId="ADAL" clId="{252F272A-534E-4212-B183-13C5659A9799}" dt="2025-01-11T14:46:01.529" v="124"/>
          <ac:spMkLst>
            <pc:docMk/>
            <pc:sldMk cId="2400991923" sldId="1750"/>
            <ac:spMk id="12" creationId="{C1ACB2C9-DF8E-92A3-610E-5B3076C72B8F}"/>
          </ac:spMkLst>
        </pc:spChg>
        <pc:spChg chg="mod">
          <ac:chgData name="Teresa Miceli" userId="27ae9e85-439d-4d2d-9810-283f922bfd6c" providerId="ADAL" clId="{252F272A-534E-4212-B183-13C5659A9799}" dt="2025-01-11T14:46:28.719" v="127"/>
          <ac:spMkLst>
            <pc:docMk/>
            <pc:sldMk cId="2400991923" sldId="1750"/>
            <ac:spMk id="14" creationId="{8F11F309-FF36-CF4A-6E5D-70D3E872B427}"/>
          </ac:spMkLst>
        </pc:spChg>
        <pc:grpChg chg="add mod">
          <ac:chgData name="Teresa Miceli" userId="27ae9e85-439d-4d2d-9810-283f922bfd6c" providerId="ADAL" clId="{252F272A-534E-4212-B183-13C5659A9799}" dt="2025-01-11T14:45:51.191" v="123" actId="1076"/>
          <ac:grpSpMkLst>
            <pc:docMk/>
            <pc:sldMk cId="2400991923" sldId="1750"/>
            <ac:grpSpMk id="4" creationId="{DFE6BAC1-B9AB-C362-B612-10A50082427F}"/>
          </ac:grpSpMkLst>
        </pc:grpChg>
        <pc:grpChg chg="add mod">
          <ac:chgData name="Teresa Miceli" userId="27ae9e85-439d-4d2d-9810-283f922bfd6c" providerId="ADAL" clId="{252F272A-534E-4212-B183-13C5659A9799}" dt="2025-01-11T14:46:28.025" v="126" actId="1076"/>
          <ac:grpSpMkLst>
            <pc:docMk/>
            <pc:sldMk cId="2400991923" sldId="1750"/>
            <ac:grpSpMk id="10" creationId="{817A1269-BFA0-94E4-3C57-E720AF06323E}"/>
          </ac:grpSpMkLst>
        </pc:grpChg>
        <pc:grpChg chg="add mod">
          <ac:chgData name="Teresa Miceli" userId="27ae9e85-439d-4d2d-9810-283f922bfd6c" providerId="ADAL" clId="{252F272A-534E-4212-B183-13C5659A9799}" dt="2025-01-11T14:46:44.284" v="131" actId="1076"/>
          <ac:grpSpMkLst>
            <pc:docMk/>
            <pc:sldMk cId="2400991923" sldId="1750"/>
            <ac:grpSpMk id="13" creationId="{A428DAF9-6851-DF24-7F4B-558A2F297F78}"/>
          </ac:grpSpMkLst>
        </pc:grpChg>
        <pc:picChg chg="mod">
          <ac:chgData name="Teresa Miceli" userId="27ae9e85-439d-4d2d-9810-283f922bfd6c" providerId="ADAL" clId="{252F272A-534E-4212-B183-13C5659A9799}" dt="2025-01-11T14:45:44.841" v="122"/>
          <ac:picMkLst>
            <pc:docMk/>
            <pc:sldMk cId="2400991923" sldId="1750"/>
            <ac:picMk id="8" creationId="{763E4458-5FB7-163F-91EF-54FF841F92AD}"/>
          </ac:picMkLst>
        </pc:picChg>
        <pc:picChg chg="mod">
          <ac:chgData name="Teresa Miceli" userId="27ae9e85-439d-4d2d-9810-283f922bfd6c" providerId="ADAL" clId="{252F272A-534E-4212-B183-13C5659A9799}" dt="2025-01-11T14:47:19.830" v="137" actId="1076"/>
          <ac:picMkLst>
            <pc:docMk/>
            <pc:sldMk cId="2400991923" sldId="1750"/>
            <ac:picMk id="11" creationId="{E62D9B47-3C3C-5DFE-676B-044BFB813408}"/>
          </ac:picMkLst>
        </pc:picChg>
        <pc:picChg chg="mod">
          <ac:chgData name="Teresa Miceli" userId="27ae9e85-439d-4d2d-9810-283f922bfd6c" providerId="ADAL" clId="{252F272A-534E-4212-B183-13C5659A9799}" dt="2025-01-11T14:47:01.058" v="134" actId="29295"/>
          <ac:picMkLst>
            <pc:docMk/>
            <pc:sldMk cId="2400991923" sldId="1750"/>
            <ac:picMk id="15" creationId="{3E38D84C-60BB-CD29-9595-728E9E11020A}"/>
          </ac:picMkLst>
        </pc:picChg>
      </pc:sldChg>
      <pc:sldChg chg="modSp mod">
        <pc:chgData name="Teresa Miceli" userId="27ae9e85-439d-4d2d-9810-283f922bfd6c" providerId="ADAL" clId="{252F272A-534E-4212-B183-13C5659A9799}" dt="2025-01-11T14:54:39.299" v="395" actId="20577"/>
        <pc:sldMkLst>
          <pc:docMk/>
          <pc:sldMk cId="522622838" sldId="1753"/>
        </pc:sldMkLst>
        <pc:spChg chg="mod">
          <ac:chgData name="Teresa Miceli" userId="27ae9e85-439d-4d2d-9810-283f922bfd6c" providerId="ADAL" clId="{252F272A-534E-4212-B183-13C5659A9799}" dt="2025-01-11T14:54:39.299" v="395" actId="20577"/>
          <ac:spMkLst>
            <pc:docMk/>
            <pc:sldMk cId="522622838" sldId="1753"/>
            <ac:spMk id="2" creationId="{C3957EAB-1A32-A2FE-6656-37F9DA322CC7}"/>
          </ac:spMkLst>
        </pc:spChg>
      </pc:sldChg>
      <pc:sldChg chg="addSp delSp modSp add del mod ord">
        <pc:chgData name="Teresa Miceli" userId="27ae9e85-439d-4d2d-9810-283f922bfd6c" providerId="ADAL" clId="{252F272A-534E-4212-B183-13C5659A9799}" dt="2025-01-11T14:49:55.537" v="198" actId="1076"/>
        <pc:sldMkLst>
          <pc:docMk/>
          <pc:sldMk cId="1682795263" sldId="1758"/>
        </pc:sldMkLst>
        <pc:spChg chg="mod">
          <ac:chgData name="Teresa Miceli" userId="27ae9e85-439d-4d2d-9810-283f922bfd6c" providerId="ADAL" clId="{252F272A-534E-4212-B183-13C5659A9799}" dt="2025-01-11T14:41:16.430" v="95" actId="207"/>
          <ac:spMkLst>
            <pc:docMk/>
            <pc:sldMk cId="1682795263" sldId="1758"/>
            <ac:spMk id="2" creationId="{39CFC3E7-071F-CC0E-BCAE-5FAF5B82DD87}"/>
          </ac:spMkLst>
        </pc:spChg>
        <pc:spChg chg="del mod">
          <ac:chgData name="Teresa Miceli" userId="27ae9e85-439d-4d2d-9810-283f922bfd6c" providerId="ADAL" clId="{252F272A-534E-4212-B183-13C5659A9799}" dt="2025-01-11T14:33:59.448" v="34" actId="478"/>
          <ac:spMkLst>
            <pc:docMk/>
            <pc:sldMk cId="1682795263" sldId="1758"/>
            <ac:spMk id="3" creationId="{8DC03014-5C76-8449-B2CC-09D589E59FAF}"/>
          </ac:spMkLst>
        </pc:spChg>
        <pc:spChg chg="mod">
          <ac:chgData name="Teresa Miceli" userId="27ae9e85-439d-4d2d-9810-283f922bfd6c" providerId="ADAL" clId="{252F272A-534E-4212-B183-13C5659A9799}" dt="2025-01-11T14:49:55.537" v="198" actId="1076"/>
          <ac:spMkLst>
            <pc:docMk/>
            <pc:sldMk cId="1682795263" sldId="1758"/>
            <ac:spMk id="6" creationId="{BB15559B-7252-7C4E-9975-4D6518478122}"/>
          </ac:spMkLst>
        </pc:spChg>
        <pc:spChg chg="mod">
          <ac:chgData name="Teresa Miceli" userId="27ae9e85-439d-4d2d-9810-283f922bfd6c" providerId="ADAL" clId="{252F272A-534E-4212-B183-13C5659A9799}" dt="2025-01-11T14:49:55.537" v="198" actId="1076"/>
          <ac:spMkLst>
            <pc:docMk/>
            <pc:sldMk cId="1682795263" sldId="1758"/>
            <ac:spMk id="10" creationId="{517FA221-785C-9746-8CC6-86E1132B97B0}"/>
          </ac:spMkLst>
        </pc:spChg>
        <pc:spChg chg="mod">
          <ac:chgData name="Teresa Miceli" userId="27ae9e85-439d-4d2d-9810-283f922bfd6c" providerId="ADAL" clId="{252F272A-534E-4212-B183-13C5659A9799}" dt="2025-01-11T14:49:55.537" v="198" actId="1076"/>
          <ac:spMkLst>
            <pc:docMk/>
            <pc:sldMk cId="1682795263" sldId="1758"/>
            <ac:spMk id="13" creationId="{C2EAABCE-EBE6-6944-892C-4D43F4CD9FB3}"/>
          </ac:spMkLst>
        </pc:spChg>
        <pc:spChg chg="mod">
          <ac:chgData name="Teresa Miceli" userId="27ae9e85-439d-4d2d-9810-283f922bfd6c" providerId="ADAL" clId="{252F272A-534E-4212-B183-13C5659A9799}" dt="2025-01-11T14:49:55.537" v="198" actId="1076"/>
          <ac:spMkLst>
            <pc:docMk/>
            <pc:sldMk cId="1682795263" sldId="1758"/>
            <ac:spMk id="18" creationId="{7115BFE5-2A1C-3748-8455-BA10576AEAB9}"/>
          </ac:spMkLst>
        </pc:spChg>
        <pc:spChg chg="mod">
          <ac:chgData name="Teresa Miceli" userId="27ae9e85-439d-4d2d-9810-283f922bfd6c" providerId="ADAL" clId="{252F272A-534E-4212-B183-13C5659A9799}" dt="2025-01-11T14:49:55.537" v="198" actId="1076"/>
          <ac:spMkLst>
            <pc:docMk/>
            <pc:sldMk cId="1682795263" sldId="1758"/>
            <ac:spMk id="19" creationId="{EA668A2C-0817-F849-BE57-552491686E8D}"/>
          </ac:spMkLst>
        </pc:spChg>
        <pc:spChg chg="mod">
          <ac:chgData name="Teresa Miceli" userId="27ae9e85-439d-4d2d-9810-283f922bfd6c" providerId="ADAL" clId="{252F272A-534E-4212-B183-13C5659A9799}" dt="2025-01-11T14:49:55.537" v="198" actId="1076"/>
          <ac:spMkLst>
            <pc:docMk/>
            <pc:sldMk cId="1682795263" sldId="1758"/>
            <ac:spMk id="21" creationId="{A200F99D-7A6B-0847-A3BE-E230DADB3F19}"/>
          </ac:spMkLst>
        </pc:spChg>
        <pc:spChg chg="mod">
          <ac:chgData name="Teresa Miceli" userId="27ae9e85-439d-4d2d-9810-283f922bfd6c" providerId="ADAL" clId="{252F272A-534E-4212-B183-13C5659A9799}" dt="2025-01-11T14:49:55.537" v="198" actId="1076"/>
          <ac:spMkLst>
            <pc:docMk/>
            <pc:sldMk cId="1682795263" sldId="1758"/>
            <ac:spMk id="24" creationId="{AAE4A114-CC10-924F-AEAD-8FFA342309E2}"/>
          </ac:spMkLst>
        </pc:spChg>
        <pc:spChg chg="add mod">
          <ac:chgData name="Teresa Miceli" userId="27ae9e85-439d-4d2d-9810-283f922bfd6c" providerId="ADAL" clId="{252F272A-534E-4212-B183-13C5659A9799}" dt="2025-01-11T14:49:55.537" v="198" actId="1076"/>
          <ac:spMkLst>
            <pc:docMk/>
            <pc:sldMk cId="1682795263" sldId="1758"/>
            <ac:spMk id="25" creationId="{538F2F99-B3B0-D006-BB70-3429970E3741}"/>
          </ac:spMkLst>
        </pc:spChg>
        <pc:grpChg chg="mod">
          <ac:chgData name="Teresa Miceli" userId="27ae9e85-439d-4d2d-9810-283f922bfd6c" providerId="ADAL" clId="{252F272A-534E-4212-B183-13C5659A9799}" dt="2025-01-11T14:43:00.258" v="107" actId="1076"/>
          <ac:grpSpMkLst>
            <pc:docMk/>
            <pc:sldMk cId="1682795263" sldId="1758"/>
            <ac:grpSpMk id="5" creationId="{C98C3412-6848-784C-83F5-E51085EAA8E1}"/>
          </ac:grpSpMkLst>
        </pc:grpChg>
        <pc:grpChg chg="mod">
          <ac:chgData name="Teresa Miceli" userId="27ae9e85-439d-4d2d-9810-283f922bfd6c" providerId="ADAL" clId="{252F272A-534E-4212-B183-13C5659A9799}" dt="2025-01-11T14:40:36.998" v="93" actId="408"/>
          <ac:grpSpMkLst>
            <pc:docMk/>
            <pc:sldMk cId="1682795263" sldId="1758"/>
            <ac:grpSpMk id="8" creationId="{F6AEA7A1-F0F0-D947-A8EE-B8CB3216E75C}"/>
          </ac:grpSpMkLst>
        </pc:grpChg>
        <pc:grpChg chg="mod">
          <ac:chgData name="Teresa Miceli" userId="27ae9e85-439d-4d2d-9810-283f922bfd6c" providerId="ADAL" clId="{252F272A-534E-4212-B183-13C5659A9799}" dt="2025-01-11T14:40:36.998" v="93" actId="408"/>
          <ac:grpSpMkLst>
            <pc:docMk/>
            <pc:sldMk cId="1682795263" sldId="1758"/>
            <ac:grpSpMk id="11" creationId="{20E299DC-5C96-AC4F-BC71-6AB06C9ED450}"/>
          </ac:grpSpMkLst>
        </pc:grpChg>
        <pc:grpChg chg="mod">
          <ac:chgData name="Teresa Miceli" userId="27ae9e85-439d-4d2d-9810-283f922bfd6c" providerId="ADAL" clId="{252F272A-534E-4212-B183-13C5659A9799}" dt="2025-01-11T14:40:36.998" v="93" actId="408"/>
          <ac:grpSpMkLst>
            <pc:docMk/>
            <pc:sldMk cId="1682795263" sldId="1758"/>
            <ac:grpSpMk id="16" creationId="{EF3FABDD-AB24-B247-BDE2-56AE920FEDEE}"/>
          </ac:grpSpMkLst>
        </pc:grpChg>
        <pc:grpChg chg="mod">
          <ac:chgData name="Teresa Miceli" userId="27ae9e85-439d-4d2d-9810-283f922bfd6c" providerId="ADAL" clId="{252F272A-534E-4212-B183-13C5659A9799}" dt="2025-01-11T14:42:59.186" v="105" actId="1076"/>
          <ac:grpSpMkLst>
            <pc:docMk/>
            <pc:sldMk cId="1682795263" sldId="1758"/>
            <ac:grpSpMk id="22" creationId="{B3229E78-9246-8243-B8F7-65F757102E6B}"/>
          </ac:grpSpMkLst>
        </pc:grpChg>
        <pc:grpChg chg="mod">
          <ac:chgData name="Teresa Miceli" userId="27ae9e85-439d-4d2d-9810-283f922bfd6c" providerId="ADAL" clId="{252F272A-534E-4212-B183-13C5659A9799}" dt="2025-01-11T14:42:59.690" v="106" actId="1076"/>
          <ac:grpSpMkLst>
            <pc:docMk/>
            <pc:sldMk cId="1682795263" sldId="1758"/>
            <ac:grpSpMk id="27" creationId="{D4AA7896-E0B8-8549-A4AE-3CA3CC5BD80D}"/>
          </ac:grpSpMkLst>
        </pc:grpChg>
        <pc:grpChg chg="mod">
          <ac:chgData name="Teresa Miceli" userId="27ae9e85-439d-4d2d-9810-283f922bfd6c" providerId="ADAL" clId="{252F272A-534E-4212-B183-13C5659A9799}" dt="2025-01-11T14:40:22.698" v="90" actId="554"/>
          <ac:grpSpMkLst>
            <pc:docMk/>
            <pc:sldMk cId="1682795263" sldId="1758"/>
            <ac:grpSpMk id="32" creationId="{D9EC11DB-70A3-91E5-9B1B-110E877D61BA}"/>
          </ac:grpSpMkLst>
        </pc:grpChg>
        <pc:grpChg chg="del">
          <ac:chgData name="Teresa Miceli" userId="27ae9e85-439d-4d2d-9810-283f922bfd6c" providerId="ADAL" clId="{252F272A-534E-4212-B183-13C5659A9799}" dt="2025-01-11T14:32:10.985" v="19" actId="478"/>
          <ac:grpSpMkLst>
            <pc:docMk/>
            <pc:sldMk cId="1682795263" sldId="1758"/>
            <ac:grpSpMk id="38" creationId="{3F601BB6-0E90-C100-588E-0A2F59243564}"/>
          </ac:grpSpMkLst>
        </pc:grpChg>
        <pc:grpChg chg="del">
          <ac:chgData name="Teresa Miceli" userId="27ae9e85-439d-4d2d-9810-283f922bfd6c" providerId="ADAL" clId="{252F272A-534E-4212-B183-13C5659A9799}" dt="2025-01-11T14:32:12.372" v="20" actId="478"/>
          <ac:grpSpMkLst>
            <pc:docMk/>
            <pc:sldMk cId="1682795263" sldId="1758"/>
            <ac:grpSpMk id="43" creationId="{2674CBF6-D6CE-EF90-C9AB-9450EA2368E0}"/>
          </ac:grpSpMkLst>
        </pc:grpChg>
        <pc:grpChg chg="del">
          <ac:chgData name="Teresa Miceli" userId="27ae9e85-439d-4d2d-9810-283f922bfd6c" providerId="ADAL" clId="{252F272A-534E-4212-B183-13C5659A9799}" dt="2025-01-11T14:30:38.949" v="7" actId="478"/>
          <ac:grpSpMkLst>
            <pc:docMk/>
            <pc:sldMk cId="1682795263" sldId="1758"/>
            <ac:grpSpMk id="48" creationId="{BD8C85FE-5142-600A-23C7-4796098BE9F5}"/>
          </ac:grpSpMkLst>
        </pc:grpChg>
        <pc:grpChg chg="del">
          <ac:chgData name="Teresa Miceli" userId="27ae9e85-439d-4d2d-9810-283f922bfd6c" providerId="ADAL" clId="{252F272A-534E-4212-B183-13C5659A9799}" dt="2025-01-11T14:32:07.341" v="17" actId="478"/>
          <ac:grpSpMkLst>
            <pc:docMk/>
            <pc:sldMk cId="1682795263" sldId="1758"/>
            <ac:grpSpMk id="52" creationId="{2C4390E6-177C-1529-DD78-D73B499BA97E}"/>
          </ac:grpSpMkLst>
        </pc:grpChg>
        <pc:grpChg chg="del">
          <ac:chgData name="Teresa Miceli" userId="27ae9e85-439d-4d2d-9810-283f922bfd6c" providerId="ADAL" clId="{252F272A-534E-4212-B183-13C5659A9799}" dt="2025-01-11T14:32:09.264" v="18" actId="478"/>
          <ac:grpSpMkLst>
            <pc:docMk/>
            <pc:sldMk cId="1682795263" sldId="1758"/>
            <ac:grpSpMk id="56" creationId="{2DB39A84-6C71-F1D7-4C5F-ACC037824DEE}"/>
          </ac:grpSpMkLst>
        </pc:grpChg>
        <pc:picChg chg="mod">
          <ac:chgData name="Teresa Miceli" userId="27ae9e85-439d-4d2d-9810-283f922bfd6c" providerId="ADAL" clId="{252F272A-534E-4212-B183-13C5659A9799}" dt="2025-01-11T14:49:55.537" v="198" actId="1076"/>
          <ac:picMkLst>
            <pc:docMk/>
            <pc:sldMk cId="1682795263" sldId="1758"/>
            <ac:picMk id="7" creationId="{A208A72F-FEC2-E048-B3D7-E77C02875263}"/>
          </ac:picMkLst>
        </pc:picChg>
        <pc:picChg chg="mod">
          <ac:chgData name="Teresa Miceli" userId="27ae9e85-439d-4d2d-9810-283f922bfd6c" providerId="ADAL" clId="{252F272A-534E-4212-B183-13C5659A9799}" dt="2025-01-11T14:40:36.998" v="93" actId="408"/>
          <ac:picMkLst>
            <pc:docMk/>
            <pc:sldMk cId="1682795263" sldId="1758"/>
            <ac:picMk id="9" creationId="{F9FC8240-CF19-4146-B8C3-63989B9D6444}"/>
          </ac:picMkLst>
        </pc:picChg>
        <pc:picChg chg="mod">
          <ac:chgData name="Teresa Miceli" userId="27ae9e85-439d-4d2d-9810-283f922bfd6c" providerId="ADAL" clId="{252F272A-534E-4212-B183-13C5659A9799}" dt="2025-01-11T14:43:13.752" v="108" actId="1076"/>
          <ac:picMkLst>
            <pc:docMk/>
            <pc:sldMk cId="1682795263" sldId="1758"/>
            <ac:picMk id="12" creationId="{5E05246A-3DBA-6941-8552-313E4F6D36DE}"/>
          </ac:picMkLst>
        </pc:picChg>
        <pc:picChg chg="mod">
          <ac:chgData name="Teresa Miceli" userId="27ae9e85-439d-4d2d-9810-283f922bfd6c" providerId="ADAL" clId="{252F272A-534E-4212-B183-13C5659A9799}" dt="2025-01-11T14:40:33.668" v="92" actId="554"/>
          <ac:picMkLst>
            <pc:docMk/>
            <pc:sldMk cId="1682795263" sldId="1758"/>
            <ac:picMk id="17" creationId="{E0B455E9-BDC1-D048-B6F8-BEB5C8C233C1}"/>
          </ac:picMkLst>
        </pc:picChg>
        <pc:picChg chg="mod">
          <ac:chgData name="Teresa Miceli" userId="27ae9e85-439d-4d2d-9810-283f922bfd6c" providerId="ADAL" clId="{252F272A-534E-4212-B183-13C5659A9799}" dt="2025-01-11T14:43:28.984" v="109" actId="29295"/>
          <ac:picMkLst>
            <pc:docMk/>
            <pc:sldMk cId="1682795263" sldId="1758"/>
            <ac:picMk id="20" creationId="{E45EF072-25B2-E74A-9032-569F79CF133D}"/>
          </ac:picMkLst>
        </pc:picChg>
        <pc:picChg chg="mod">
          <ac:chgData name="Teresa Miceli" userId="27ae9e85-439d-4d2d-9810-283f922bfd6c" providerId="ADAL" clId="{252F272A-534E-4212-B183-13C5659A9799}" dt="2025-01-11T14:49:55.537" v="198" actId="1076"/>
          <ac:picMkLst>
            <pc:docMk/>
            <pc:sldMk cId="1682795263" sldId="1758"/>
            <ac:picMk id="23" creationId="{EA3DEF34-ABE8-BC40-9939-2A6DAFE9EBC5}"/>
          </ac:picMkLst>
        </pc:picChg>
        <pc:picChg chg="mod">
          <ac:chgData name="Teresa Miceli" userId="27ae9e85-439d-4d2d-9810-283f922bfd6c" providerId="ADAL" clId="{252F272A-534E-4212-B183-13C5659A9799}" dt="2025-01-11T14:43:13.752" v="108" actId="1076"/>
          <ac:picMkLst>
            <pc:docMk/>
            <pc:sldMk cId="1682795263" sldId="1758"/>
            <ac:picMk id="31" creationId="{AE4C3E4F-FEDD-D215-3AF7-A0768AFDC719}"/>
          </ac:picMkLst>
        </pc:picChg>
      </pc:sldChg>
      <pc:sldMasterChg chg="add del addSldLayout delSldLayout">
        <pc:chgData name="Teresa Miceli" userId="27ae9e85-439d-4d2d-9810-283f922bfd6c" providerId="ADAL" clId="{252F272A-534E-4212-B183-13C5659A9799}" dt="2025-01-11T14:29:45.132" v="2" actId="27028"/>
        <pc:sldMasterMkLst>
          <pc:docMk/>
          <pc:sldMasterMk cId="1073654843" sldId="2147483648"/>
        </pc:sldMasterMkLst>
        <pc:sldLayoutChg chg="add del">
          <pc:chgData name="Teresa Miceli" userId="27ae9e85-439d-4d2d-9810-283f922bfd6c" providerId="ADAL" clId="{252F272A-534E-4212-B183-13C5659A9799}" dt="2025-01-11T14:29:45.132" v="2" actId="27028"/>
          <pc:sldLayoutMkLst>
            <pc:docMk/>
            <pc:sldMasterMk cId="1073654843" sldId="2147483648"/>
            <pc:sldLayoutMk cId="3071017735" sldId="214748365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E52182-8ED2-2CD9-1769-D9951A9939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73A34-C368-6B6E-8816-ABC664A857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FBC06-9676-42B7-A8B4-279236EF9829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55158-3742-8894-B074-C872916FE8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B5579-9D25-81D6-8171-2F8C3F5377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3735C-CF2D-4272-874B-84D65FE3C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5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3451-F71A-45EA-8B10-04A09C28CC19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B270D-091D-4ED2-8C85-0898DD7D9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sh.confex.com/ash/2024/webprogram/Paper210932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epdf/10.1002/ccr3.2362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uropepmc.org/article/MED/31534740" TargetMode="External"/><Relationship Id="rId4" Type="http://schemas.openxmlformats.org/officeDocument/2006/relationships/hyperlink" Target="https://www.medicalnewstoday.com/articles/drugs-revlimid-side-effects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ymphoma.org/wp-content/uploads/2022/05/LRF-Survivorship-Fact-Sheet-When-Treatment-is-Over-042222.pd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ymphoma.org/wp-content/uploads/2022/05/LRF-Survivorship-Fact-Sheet-When-Treatment-is-Over-042222.pd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officeapps.live.com/op/view.aspx?src=https%3A%2F%2Fsociety.asco.org%2Fsites%2Fnew-www.asco.org%2Ffiles%2Fcontent-files%2Fpractice-and-guidelines%2Fdocuments%2Fasco-treatment-summary-and-survivorship-care-plan.docx&amp;wdOrigin=BROWSELINK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yeloma.org/resource-library/imf-nurse-leadership-board-nlb-survivorship-care-plan-multiple-myeloma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officeapps.live.com/op/view.aspx?src=https%3A%2F%2Fsociety.asco.org%2Fsites%2Fnew-www.asco.org%2Ffiles%2Fcontent-files%2Fpractice-and-guidelines%2Fdocuments%2Fasco-treatment-summary-and-survivorship-care-plan.docx&amp;wdOrigin=BROWSELINK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yeloma.org/resource-library/imf-nurse-leadership-board-nlb-survivorship-care-plan-multiple-myeloma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eloma.org/resource-library/imf-nurse-leadership-board-nlb-survivorship-care-plan-multiple-myeloma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spreventiveservicestaskforce.org/uspstf/recommendation/human-immunodeficiency-virus-hiv-infection-screening" TargetMode="External"/><Relationship Id="rId13" Type="http://schemas.openxmlformats.org/officeDocument/2006/relationships/hyperlink" Target="https://www.uspreventiveservicestaskforce.org/uspstf/recommendation/statin-use-in-adults-preventive-medication" TargetMode="External"/><Relationship Id="rId3" Type="http://schemas.openxmlformats.org/officeDocument/2006/relationships/hyperlink" Target="https://www.uspreventiveservicestaskforce.org/uspstf/recommendation/screening-depression-suicide-risk-adults" TargetMode="External"/><Relationship Id="rId7" Type="http://schemas.openxmlformats.org/officeDocument/2006/relationships/hyperlink" Target="https://www.uspreventiveservicestaskforce.org/uspstf/recommendation/prevention-of-human-immunodeficiency-virus-hiv-infection-pre-exposure-prophylaxis" TargetMode="External"/><Relationship Id="rId12" Type="http://schemas.openxmlformats.org/officeDocument/2006/relationships/hyperlink" Target="https://www.uspreventiveservicestaskforce.org/uspstf/recommendation/screening-for-prediabetes-and-type-2-diabetes" TargetMode="External"/><Relationship Id="rId17" Type="http://schemas.openxmlformats.org/officeDocument/2006/relationships/hyperlink" Target="https://www.uspreventiveservicestaskforce.org/uspstf/recommendation/obesity-in-adults-interventions" TargetMode="External"/><Relationship Id="rId2" Type="http://schemas.openxmlformats.org/officeDocument/2006/relationships/slide" Target="../slides/slide19.xml"/><Relationship Id="rId16" Type="http://schemas.openxmlformats.org/officeDocument/2006/relationships/hyperlink" Target="https://www.uspreventiveservicestaskforce.org/uspstf/recommendation/drug-use-illicit-screening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uspreventiveservicestaskforce.org/uspstf/recommendation/hepatitis-c-screening" TargetMode="External"/><Relationship Id="rId11" Type="http://schemas.openxmlformats.org/officeDocument/2006/relationships/hyperlink" Target="https://www.uspreventiveservicestaskforce.org/uspstf/recommendation/osteoporosis-screening" TargetMode="External"/><Relationship Id="rId5" Type="http://schemas.openxmlformats.org/officeDocument/2006/relationships/hyperlink" Target="https://www.uspreventiveservicestaskforce.org/uspstf/recommendation/falls-prevention-in-older-adults-interventions" TargetMode="External"/><Relationship Id="rId15" Type="http://schemas.openxmlformats.org/officeDocument/2006/relationships/hyperlink" Target="https://www.uspreventiveservicestaskforce.org/uspstf/recommendation/unhealthy-alcohol-use-in-adolescents-and-adults-screening-and-behavioral-counseling-interventions" TargetMode="External"/><Relationship Id="rId10" Type="http://schemas.openxmlformats.org/officeDocument/2006/relationships/hyperlink" Target="https://www.uspreventiveservicestaskforce.org/uspstf/recommendation/hypertension-in-adults-screening" TargetMode="External"/><Relationship Id="rId4" Type="http://schemas.openxmlformats.org/officeDocument/2006/relationships/hyperlink" Target="https://www.uspreventiveservicestaskforce.org/uspstf/recommendation/abdominal-aortic-aneurysm-screening" TargetMode="External"/><Relationship Id="rId9" Type="http://schemas.openxmlformats.org/officeDocument/2006/relationships/hyperlink" Target="https://www.uspreventiveservicestaskforce.org/uspstf/recommendation/sexually-transmitted-infections-behavioral-counseling" TargetMode="External"/><Relationship Id="rId14" Type="http://schemas.openxmlformats.org/officeDocument/2006/relationships/hyperlink" Target="https://www.uspreventiveservicestaskforce.org/uspstf/recommendation/tobacco-use-in-adults-and-pregnant-women-counseling-and-intervention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eloma.org/resource-library/imf-nurse-leadership-board-nlb-survivorship-care-plan-multiple-myelom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eloma.org/resource-library/imf-nurse-leadership-board-nlb-survivorship-care-plan-multiple-myeloma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41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do you list as members of your HC team?</a:t>
            </a:r>
          </a:p>
          <a:p>
            <a:r>
              <a:rPr lang="en-US" dirty="0"/>
              <a:t>The first 3 are likely pretty easy – PCP, General Hem/</a:t>
            </a:r>
            <a:r>
              <a:rPr lang="en-US" dirty="0" err="1"/>
              <a:t>Onc</a:t>
            </a:r>
            <a:r>
              <a:rPr lang="en-US" dirty="0"/>
              <a:t>, maybe a MM specialist (I hope a MM specialist)</a:t>
            </a:r>
          </a:p>
          <a:p>
            <a:r>
              <a:rPr lang="en-US" dirty="0"/>
              <a:t>But who else?</a:t>
            </a:r>
          </a:p>
          <a:p>
            <a:r>
              <a:rPr lang="en-US" dirty="0"/>
              <a:t>Maybe you see a subspecialist – kidney or bone doctor?  Endocrinologist?</a:t>
            </a:r>
          </a:p>
          <a:p>
            <a:r>
              <a:rPr lang="en-US" dirty="0"/>
              <a:t>Your nurses, pharmacist, social worker</a:t>
            </a:r>
          </a:p>
          <a:p>
            <a:r>
              <a:rPr lang="en-US" dirty="0"/>
              <a:t>What about your family, friends, spiritual family?</a:t>
            </a:r>
          </a:p>
          <a:p>
            <a:endParaRPr lang="en-US" dirty="0"/>
          </a:p>
          <a:p>
            <a:r>
              <a:rPr lang="en-US" dirty="0"/>
              <a:t>Don’t forget to include you and your care partner who are </a:t>
            </a:r>
            <a:r>
              <a:rPr lang="en-US" b="1" dirty="0"/>
              <a:t>central</a:t>
            </a:r>
            <a:r>
              <a:rPr lang="en-US" dirty="0"/>
              <a:t> to this 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1ABB5-3FEE-894A-B7C7-B87F5E92FB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41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Givler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 DN,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Givler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 A. Health Screening. [Updated 2023 Feb 19]. In: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StatPearls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 [Internet]. Treasure Island (FL):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StatPearls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 Publishing; 2024 Jan-. Available from: https://www.ncbi.nlm.nih.gov/books/NBK436014/</a:t>
            </a:r>
            <a:endParaRPr lang="en-US" sz="1200" dirty="0">
              <a:latin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22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0" u="none" strike="noStrike" dirty="0">
                <a:solidFill>
                  <a:srgbClr val="B62B30"/>
                </a:solidFill>
                <a:effectLst/>
                <a:latin typeface="Roboto" panose="02000000000000000000" pitchFamily="2" charset="0"/>
                <a:hlinkClick r:id="rId3"/>
              </a:rPr>
              <a:t>5149</a:t>
            </a:r>
            <a:r>
              <a:rPr lang="en-US" b="1" i="0" u="none" strike="noStrike" dirty="0">
                <a:solidFill>
                  <a:srgbClr val="B62B3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none" strike="noStrike" dirty="0">
                <a:solidFill>
                  <a:srgbClr val="B62B30"/>
                </a:solidFill>
                <a:effectLst/>
                <a:latin typeface="Roboto" panose="02000000000000000000" pitchFamily="2" charset="0"/>
                <a:hlinkClick r:id="rId3"/>
              </a:rPr>
              <a:t>Characteristics and Outcomes of Patients with Second Hematological Malignancies after Autologous Hematopoietic Cell Transplantation for Multiple Myeloma</a:t>
            </a: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spcAft>
                <a:spcPts val="600"/>
              </a:spcAft>
            </a:pPr>
            <a:r>
              <a:rPr lang="en-US" b="1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Binoy Yohannan, MD</a:t>
            </a:r>
            <a:r>
              <a:rPr lang="en-US" b="0" i="1" baseline="3000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1,2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Angela Dispenzieri, MD</a:t>
            </a:r>
            <a:r>
              <a:rPr lang="en-US" b="0" i="1" baseline="3000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1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Francis </a:t>
            </a:r>
            <a:r>
              <a:rPr lang="en-US" b="0" i="1" dirty="0" err="1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Buadi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MD</a:t>
            </a:r>
            <a:r>
              <a:rPr lang="en-US" b="0" i="1" baseline="3000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1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David Dingli, MD, PhD</a:t>
            </a:r>
            <a:r>
              <a:rPr lang="en-US" b="0" i="1" baseline="3000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1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Nelson Leung, MD</a:t>
            </a:r>
            <a:r>
              <a:rPr lang="en-US" b="0" i="1" baseline="3000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1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Prashant Kapoor, MD</a:t>
            </a:r>
            <a:r>
              <a:rPr lang="en-US" b="0" i="1" baseline="3000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3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Wilson I. Gonsalves, MD</a:t>
            </a:r>
            <a:r>
              <a:rPr lang="en-US" b="0" i="1" baseline="3000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4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1" dirty="0" err="1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Taxiarchis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1" dirty="0" err="1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Kourelis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MD</a:t>
            </a:r>
            <a:r>
              <a:rPr lang="en-US" b="0" i="1" baseline="3000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1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1" dirty="0" err="1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Joselle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 Cook, MBBS</a:t>
            </a:r>
            <a:r>
              <a:rPr lang="en-US" b="0" i="1" baseline="3000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1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Moritz Binder, MD</a:t>
            </a:r>
            <a:r>
              <a:rPr lang="en-US" b="0" i="1" baseline="3000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1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Suzanne R Hayman, MD</a:t>
            </a:r>
            <a:r>
              <a:rPr lang="en-US" b="0" i="1" baseline="3000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1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Yi Lin, MD, PhD</a:t>
            </a:r>
            <a:r>
              <a:rPr lang="en-US" b="0" i="1" baseline="3000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1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Ronald S Go, M.D.</a:t>
            </a:r>
            <a:r>
              <a:rPr lang="en-US" b="0" i="1" baseline="3000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1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Rahma M Warsame, MD</a:t>
            </a:r>
            <a:r>
              <a:rPr lang="en-US" b="0" i="1" baseline="3000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1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Vincent Rajkumar, MD</a:t>
            </a:r>
            <a:r>
              <a:rPr lang="en-US" b="0" i="1" baseline="3000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1*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Shaji Kumar, MD</a:t>
            </a:r>
            <a:r>
              <a:rPr lang="en-US" b="0" i="1" baseline="3000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1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Eli Muchtar, MD</a:t>
            </a:r>
            <a:r>
              <a:rPr lang="en-US" b="0" i="1" baseline="3000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1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Hassan B </a:t>
            </a:r>
            <a:r>
              <a:rPr lang="en-US" b="0" i="1" dirty="0" err="1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Alkhateeb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MD</a:t>
            </a:r>
            <a:r>
              <a:rPr lang="en-US" b="0" i="1" baseline="3000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1*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William J. Hogan, MD</a:t>
            </a:r>
            <a:r>
              <a:rPr lang="en-US" b="0" i="1" baseline="3000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1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Mark R. Litzow, MD</a:t>
            </a:r>
            <a:r>
              <a:rPr lang="en-US" b="0" i="1" baseline="3000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1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Mrinal M. Patnaik, MD, MBBS</a:t>
            </a:r>
            <a:r>
              <a:rPr lang="en-US" b="0" i="1" baseline="3000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3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Aref Al-Kali, MD</a:t>
            </a:r>
            <a:r>
              <a:rPr lang="en-US" b="0" i="1" baseline="3000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1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Abhishek </a:t>
            </a:r>
            <a:r>
              <a:rPr lang="en-US" b="0" i="1" dirty="0" err="1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Mangaonkar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MD</a:t>
            </a:r>
            <a:r>
              <a:rPr lang="en-US" b="0" i="1" baseline="3000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5*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Robert C Wolf, </a:t>
            </a:r>
            <a:r>
              <a:rPr lang="en-US" b="0" i="1" dirty="0" err="1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Pharm.D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R.Ph.</a:t>
            </a:r>
            <a:r>
              <a:rPr lang="en-US" b="0" i="1" baseline="3000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6*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Mithun V Shah, M.D., Ph.D.</a:t>
            </a:r>
            <a:r>
              <a:rPr lang="en-US" b="0" i="1" baseline="3000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1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 and </a:t>
            </a:r>
            <a:r>
              <a:rPr lang="en-US" b="0" i="1" dirty="0" err="1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Morie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 A. Gertz, MD</a:t>
            </a:r>
            <a:r>
              <a:rPr lang="en-US" b="0" i="1" baseline="3000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1</a:t>
            </a:r>
          </a:p>
          <a:p>
            <a:pPr algn="l">
              <a:spcAft>
                <a:spcPts val="600"/>
              </a:spcAft>
            </a:pPr>
            <a:r>
              <a:rPr lang="en-US" dirty="0"/>
              <a:t>https://ash.confex.com/ash/2024/webprogram/Paper210932.html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47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111111"/>
                </a:solidFill>
                <a:effectLst/>
                <a:highlight>
                  <a:srgbClr val="F3F3F3"/>
                </a:highlight>
                <a:latin typeface="-apple-system"/>
              </a:rPr>
              <a:t>lenalidomide can cause thyroid dysfunction. </a:t>
            </a:r>
            <a:r>
              <a:rPr lang="en-US" b="0" i="0" dirty="0">
                <a:solidFill>
                  <a:srgbClr val="111111"/>
                </a:solidFill>
                <a:effectLst/>
                <a:highlight>
                  <a:srgbClr val="F3F3F3"/>
                </a:highlight>
                <a:latin typeface="-apple-system"/>
                <a:hlinkClick r:id="rId3"/>
              </a:rPr>
              <a:t>It has been reported to cause both hypothyroidism (underactive thyroid) and hyperthyroidism (overactive thyroid) in some patients</a:t>
            </a:r>
            <a:r>
              <a:rPr lang="en-US" b="0" i="0" baseline="30000" dirty="0">
                <a:solidFill>
                  <a:srgbClr val="111111"/>
                </a:solidFill>
                <a:effectLst/>
                <a:highlight>
                  <a:srgbClr val="F3F3F3"/>
                </a:highlight>
                <a:latin typeface="-apple-system"/>
                <a:hlinkClick r:id="rId3"/>
              </a:rPr>
              <a:t>1</a:t>
            </a:r>
            <a:r>
              <a:rPr lang="en-US" b="0" i="0" baseline="30000" dirty="0">
                <a:solidFill>
                  <a:srgbClr val="111111"/>
                </a:solidFill>
                <a:effectLst/>
                <a:highlight>
                  <a:srgbClr val="F3F3F3"/>
                </a:highlight>
                <a:latin typeface="-apple-system"/>
                <a:hlinkClick r:id="rId4"/>
              </a:rPr>
              <a:t>2</a:t>
            </a:r>
            <a:r>
              <a:rPr lang="en-US" b="0" i="0" dirty="0">
                <a:solidFill>
                  <a:srgbClr val="111111"/>
                </a:solidFill>
                <a:effectLst/>
                <a:highlight>
                  <a:srgbClr val="F3F3F3"/>
                </a:highlight>
                <a:latin typeface="-apple-system"/>
              </a:rPr>
              <a:t>. </a:t>
            </a:r>
            <a:r>
              <a:rPr lang="en-US" b="0" i="0" dirty="0">
                <a:solidFill>
                  <a:srgbClr val="111111"/>
                </a:solidFill>
                <a:effectLst/>
                <a:highlight>
                  <a:srgbClr val="F3F3F3"/>
                </a:highlight>
                <a:latin typeface="-apple-system"/>
                <a:hlinkClick r:id="rId3"/>
              </a:rPr>
              <a:t>These thyroid abnormalities occur in approximately 5% to 10% of patients treated with lenalidomide</a:t>
            </a:r>
            <a:r>
              <a:rPr lang="en-US" b="0" i="0" baseline="30000" dirty="0">
                <a:solidFill>
                  <a:srgbClr val="111111"/>
                </a:solidFill>
                <a:effectLst/>
                <a:highlight>
                  <a:srgbClr val="F3F3F3"/>
                </a:highlight>
                <a:latin typeface="-apple-system"/>
                <a:hlinkClick r:id="rId5"/>
              </a:rPr>
              <a:t>3</a:t>
            </a:r>
            <a:r>
              <a:rPr lang="en-US" b="0" i="0" dirty="0">
                <a:solidFill>
                  <a:srgbClr val="111111"/>
                </a:solidFill>
                <a:effectLst/>
                <a:highlight>
                  <a:srgbClr val="F3F3F3"/>
                </a:highlight>
                <a:latin typeface="-apple-system"/>
              </a:rPr>
              <a:t>.</a:t>
            </a:r>
          </a:p>
          <a:p>
            <a:pPr algn="l"/>
            <a:r>
              <a:rPr lang="en-US" b="0" i="0" dirty="0">
                <a:solidFill>
                  <a:srgbClr val="111111"/>
                </a:solidFill>
                <a:effectLst/>
                <a:highlight>
                  <a:srgbClr val="F3F3F3"/>
                </a:highlight>
                <a:latin typeface="-apple-system"/>
              </a:rPr>
              <a:t>If you or someone you know is experiencing symptoms of thyroid dysfunction while taking lenalidomide, it’s important to consult with a healthcare provider for proper evaluation and management.</a:t>
            </a:r>
          </a:p>
          <a:p>
            <a:pPr algn="l"/>
            <a:endParaRPr lang="en-US" b="0" i="0" dirty="0">
              <a:solidFill>
                <a:srgbClr val="111111"/>
              </a:solidFill>
              <a:effectLst/>
              <a:highlight>
                <a:srgbClr val="F3F3F3"/>
              </a:highlight>
              <a:latin typeface="-apple-system"/>
            </a:endParaRPr>
          </a:p>
          <a:p>
            <a:pPr algn="l"/>
            <a:r>
              <a:rPr lang="en-US" b="0" i="0" dirty="0">
                <a:solidFill>
                  <a:srgbClr val="111111"/>
                </a:solidFill>
                <a:effectLst/>
                <a:highlight>
                  <a:srgbClr val="F3F3F3"/>
                </a:highlight>
                <a:latin typeface="-apple-system"/>
              </a:rPr>
              <a:t>https://onlinelibrary.wiley.com/doi/epdf/10.1002/ccr3.2362</a:t>
            </a:r>
          </a:p>
          <a:p>
            <a:r>
              <a:rPr lang="en-US" dirty="0"/>
              <a:t>https://www.medicalnewstoday.com/articles/drugs-revlimid-side-effects</a:t>
            </a:r>
          </a:p>
          <a:p>
            <a:r>
              <a:rPr lang="en-US" dirty="0"/>
              <a:t>https://www.cancer.org/cancer/types/multiple-myeloma/after-treatment/follow-up.html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32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https://lymphoma.org/wp-content/uploads/2022/05/LRF-Survivorship-Fact-Sheet-When-Treatment-is-Over-042222.pdf</a:t>
            </a:r>
          </a:p>
          <a:p>
            <a:r>
              <a:rPr lang="en-US" b="0" i="0" dirty="0">
                <a:effectLst/>
                <a:latin typeface="-apple-system"/>
                <a:hlinkClick r:id="rId3"/>
              </a:rPr>
              <a:t>Survivorship issues can also include psychological effects like anxiety, depression, and post-traumatic stress disorder (PTSD),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38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https://lymphoma.org/wp-content/uploads/2022/05/LRF-Survivorship-Fact-Sheet-When-Treatment-is-Over-042222.pdf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-apple-system"/>
                <a:hlinkClick r:id="rId3"/>
              </a:rPr>
              <a:t>Survivorship issues can also include psychological effects like anxiety, depression, and post-traumatic stress disorder (PTSD), </a:t>
            </a:r>
            <a:endParaRPr lang="en-US" b="0" i="0" dirty="0">
              <a:effectLst/>
              <a:latin typeface="-apple-syste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https://www.cancersupportcommunity.org/cancer-support-helpline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35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asco-treatment-summary-and-survivorship-care-plan.docx (live.com)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16190C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IMF Nurse Leadership Board (NLB) Survivorship Care Plan for Multiple Myeloma </a:t>
            </a:r>
            <a:r>
              <a:rPr lang="en-US" dirty="0">
                <a:hlinkClick r:id="rId4"/>
              </a:rPr>
              <a:t>NLB Survivorship Care Plan for MM | Int’l Myeloma </a:t>
            </a:r>
            <a:r>
              <a:rPr lang="en-US" dirty="0" err="1">
                <a:hlinkClick r:id="rId4"/>
              </a:rPr>
              <a:t>Fndn</a:t>
            </a:r>
            <a:endParaRPr lang="en-US" b="1" i="0" dirty="0">
              <a:solidFill>
                <a:srgbClr val="16190C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12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asco-treatment-summary-and-survivorship-care-plan.docx (live.com)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16190C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IMF Nurse Leadership Board (NLB) Survivorship Care Plan for Multiple Myeloma </a:t>
            </a:r>
            <a:r>
              <a:rPr lang="en-US" dirty="0">
                <a:hlinkClick r:id="rId4"/>
              </a:rPr>
              <a:t>NLB Survivorship Care Plan for MM | Int’l Myeloma </a:t>
            </a:r>
            <a:r>
              <a:rPr lang="en-US" dirty="0" err="1">
                <a:hlinkClick r:id="rId4"/>
              </a:rPr>
              <a:t>Fndn</a:t>
            </a:r>
            <a:endParaRPr lang="en-US" b="1" i="0" dirty="0">
              <a:solidFill>
                <a:srgbClr val="16190C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59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NLB Survivorship Care Plan for MM | Int’l Myeloma </a:t>
            </a:r>
            <a:r>
              <a:rPr lang="en-US" dirty="0" err="1">
                <a:hlinkClick r:id="rId3"/>
              </a:rPr>
              <a:t>Fndn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80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68AF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  <a:hlinkClick r:id="rId3"/>
              </a:rPr>
              <a:t>https://www.uspreventiveservicestaskforce.org/uspstf/recommendation-topics/uspstf-a-and-b-recommendations#bcf</a:t>
            </a:r>
          </a:p>
          <a:p>
            <a:r>
              <a:rPr lang="en-US" b="0" i="0" u="sng">
                <a:solidFill>
                  <a:srgbClr val="23527C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  <a:hlinkClick r:id="rId4"/>
              </a:rPr>
              <a:t>Abdominal Aortic Aneurysm: Screening: men aged 65 to 75 years who have ever smoked</a:t>
            </a:r>
            <a:endParaRPr lang="en-US" b="0" i="0" u="none" strike="noStrike" dirty="0">
              <a:solidFill>
                <a:srgbClr val="0068AF"/>
              </a:solidFill>
              <a:effectLst/>
              <a:highlight>
                <a:srgbClr val="FFFFFF"/>
              </a:highlight>
              <a:latin typeface="Montserrat" panose="00000500000000000000" pitchFamily="2" charset="0"/>
              <a:hlinkClick r:id="rId3"/>
            </a:endParaRPr>
          </a:p>
          <a:p>
            <a:r>
              <a:rPr lang="en-US" b="0" i="0" u="none" strike="noStrike" dirty="0">
                <a:solidFill>
                  <a:srgbClr val="0068AF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  <a:hlinkClick r:id="rId3"/>
              </a:rPr>
              <a:t>Depression and Suicide Risk in Adults: Sc</a:t>
            </a:r>
          </a:p>
          <a:p>
            <a:r>
              <a:rPr lang="en-US" b="0" i="0" u="none" strike="noStrike" dirty="0">
                <a:solidFill>
                  <a:srgbClr val="0068AF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  <a:hlinkClick r:id="rId5"/>
              </a:rPr>
              <a:t>Falls Prevention in Community-Dwelling Older Adults: Interventions: adults 65 years or </a:t>
            </a:r>
            <a:r>
              <a:rPr lang="en-US" b="0" i="0" u="none" strike="noStrike" dirty="0" err="1">
                <a:solidFill>
                  <a:srgbClr val="0068AF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  <a:hlinkClick r:id="rId5"/>
              </a:rPr>
              <a:t>older</a:t>
            </a:r>
            <a:r>
              <a:rPr lang="en-US" b="0" i="0" u="none" strike="noStrike" dirty="0" err="1">
                <a:solidFill>
                  <a:srgbClr val="0068AF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  <a:hlinkClick r:id="rId3"/>
              </a:rPr>
              <a:t>reening</a:t>
            </a:r>
            <a:r>
              <a:rPr lang="en-US" b="0" i="0" u="none" strike="noStrike" dirty="0">
                <a:solidFill>
                  <a:srgbClr val="0068AF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  <a:hlinkClick r:id="rId3"/>
              </a:rPr>
              <a:t>: adults, including pregnant and postpartum persons, and older adults (65 years or older)</a:t>
            </a:r>
            <a:endParaRPr lang="en-US" dirty="0"/>
          </a:p>
          <a:p>
            <a:r>
              <a:rPr lang="en-US" b="0" i="0" u="sng" dirty="0">
                <a:solidFill>
                  <a:srgbClr val="23527C"/>
                </a:solidFill>
                <a:effectLst/>
                <a:highlight>
                  <a:srgbClr val="F5F9FC"/>
                </a:highlight>
                <a:latin typeface="Montserrat" panose="00000500000000000000" pitchFamily="2" charset="0"/>
                <a:hlinkClick r:id="rId6"/>
              </a:rPr>
              <a:t>Hepatitis C Virus Infection in Adolescents and Adults: Screening: adults aged 18 to 79 years</a:t>
            </a:r>
            <a:endParaRPr lang="en-US" b="0" i="0" u="sng" dirty="0">
              <a:solidFill>
                <a:srgbClr val="23527C"/>
              </a:solidFill>
              <a:effectLst/>
              <a:highlight>
                <a:srgbClr val="F5F9FC"/>
              </a:highlight>
              <a:latin typeface="Montserrat" panose="00000500000000000000" pitchFamily="2" charset="0"/>
            </a:endParaRPr>
          </a:p>
          <a:p>
            <a:r>
              <a:rPr lang="en-US" b="0" i="0" u="none" strike="noStrike" dirty="0">
                <a:solidFill>
                  <a:srgbClr val="0068AF"/>
                </a:solidFill>
                <a:effectLst/>
                <a:highlight>
                  <a:srgbClr val="F5F9FC"/>
                </a:highlight>
                <a:latin typeface="Montserrat" panose="00000500000000000000" pitchFamily="2" charset="0"/>
                <a:hlinkClick r:id="rId7"/>
              </a:rPr>
              <a:t>Prevention of Acquisition of HIV: Preexposure Prophylaxis: adolescents and adults at increased risk of </a:t>
            </a:r>
            <a:r>
              <a:rPr lang="en-US" b="0" i="0" u="none" strike="noStrike" dirty="0" err="1">
                <a:solidFill>
                  <a:srgbClr val="0068AF"/>
                </a:solidFill>
                <a:effectLst/>
                <a:highlight>
                  <a:srgbClr val="F5F9FC"/>
                </a:highlight>
                <a:latin typeface="Montserrat" panose="00000500000000000000" pitchFamily="2" charset="0"/>
                <a:hlinkClick r:id="rId7"/>
              </a:rPr>
              <a:t>hiv</a:t>
            </a:r>
            <a:endParaRPr lang="en-US" b="0" i="0" u="sng" strike="noStrike" dirty="0">
              <a:solidFill>
                <a:srgbClr val="23527C"/>
              </a:solidFill>
              <a:effectLst/>
              <a:highlight>
                <a:srgbClr val="F5F9FC"/>
              </a:highlight>
              <a:latin typeface="Montserrat" panose="00000500000000000000" pitchFamily="2" charset="0"/>
            </a:endParaRPr>
          </a:p>
          <a:p>
            <a:r>
              <a:rPr lang="en-US" b="0" i="0" u="none" strike="noStrike" dirty="0">
                <a:solidFill>
                  <a:srgbClr val="0068AF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  <a:hlinkClick r:id="rId8"/>
              </a:rPr>
              <a:t>Human Immunodeficiency Virus (HIV) Infection: Screening: adolescents and adults aged 15 to 65 years</a:t>
            </a:r>
            <a:endParaRPr lang="en-US" b="0" i="0" u="none" strike="noStrike" dirty="0">
              <a:solidFill>
                <a:srgbClr val="0068AF"/>
              </a:solidFill>
              <a:effectLst/>
              <a:highlight>
                <a:srgbClr val="FFFFFF"/>
              </a:highlight>
              <a:latin typeface="Montserrat" panose="00000500000000000000" pitchFamily="2" charset="0"/>
            </a:endParaRPr>
          </a:p>
          <a:p>
            <a:r>
              <a:rPr lang="en-US" b="0" i="0" u="none" strike="noStrike" dirty="0">
                <a:solidFill>
                  <a:srgbClr val="0068AF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  <a:hlinkClick r:id="rId9"/>
              </a:rPr>
              <a:t>Sexually Transmitted Infections: Behavioral Counseling: sexually active adolescents and adults at increased risk</a:t>
            </a:r>
            <a:endParaRPr lang="en-US" b="0" i="0" u="sng" dirty="0">
              <a:solidFill>
                <a:srgbClr val="23527C"/>
              </a:solidFill>
              <a:effectLst/>
              <a:highlight>
                <a:srgbClr val="F5F9FC"/>
              </a:highlight>
              <a:latin typeface="Montserrat" panose="00000500000000000000" pitchFamily="2" charset="0"/>
            </a:endParaRPr>
          </a:p>
          <a:p>
            <a:r>
              <a:rPr lang="en-US" b="0" i="0" u="none" strike="noStrike" dirty="0">
                <a:solidFill>
                  <a:srgbClr val="0068AF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  <a:hlinkClick r:id="rId10"/>
              </a:rPr>
              <a:t>Hypertension in Adults: Screening: adults 18 years or older without known hypertension</a:t>
            </a:r>
            <a:endParaRPr lang="en-US" b="0" i="0" u="sng" strike="noStrike" dirty="0">
              <a:solidFill>
                <a:srgbClr val="23527C"/>
              </a:solidFill>
              <a:effectLst/>
              <a:highlight>
                <a:srgbClr val="F5F9FC"/>
              </a:highlight>
              <a:latin typeface="Montserrat" panose="00000500000000000000" pitchFamily="2" charset="0"/>
            </a:endParaRPr>
          </a:p>
          <a:p>
            <a:r>
              <a:rPr lang="en-US" b="0" i="0" u="none" strike="noStrike" dirty="0">
                <a:solidFill>
                  <a:srgbClr val="0068AF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  <a:hlinkClick r:id="rId11"/>
              </a:rPr>
              <a:t>Osteoporosis to Prevent Fractures: Screening: women 65 years and older</a:t>
            </a:r>
            <a:endParaRPr lang="en-US" b="0" i="0" u="none" strike="noStrike" dirty="0">
              <a:solidFill>
                <a:srgbClr val="0068AF"/>
              </a:solidFill>
              <a:effectLst/>
              <a:highlight>
                <a:srgbClr val="FFFFFF"/>
              </a:highlight>
              <a:latin typeface="Montserrat" panose="00000500000000000000" pitchFamily="2" charset="0"/>
            </a:endParaRPr>
          </a:p>
          <a:p>
            <a:r>
              <a:rPr lang="en-US" b="0" i="0" u="none" strike="noStrike" dirty="0">
                <a:solidFill>
                  <a:srgbClr val="0068AF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  <a:hlinkClick r:id="rId12"/>
              </a:rPr>
              <a:t>Prediabetes and Type 2 Diabetes: Screening: asymptomatic adults aged 35 to 70 years who have overweight or obesity</a:t>
            </a:r>
            <a:endParaRPr lang="en-US" b="0" i="0" u="none" strike="noStrike" dirty="0">
              <a:solidFill>
                <a:srgbClr val="0068AF"/>
              </a:solidFill>
              <a:effectLst/>
              <a:highlight>
                <a:srgbClr val="FFFFFF"/>
              </a:highlight>
              <a:latin typeface="Montserrat" panose="00000500000000000000" pitchFamily="2" charset="0"/>
            </a:endParaRPr>
          </a:p>
          <a:p>
            <a:r>
              <a:rPr lang="en-US" b="0" i="0" u="sng" dirty="0">
                <a:solidFill>
                  <a:srgbClr val="23527C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  <a:hlinkClick r:id="rId13"/>
              </a:rPr>
              <a:t>Statin Use for the Primary Prevention of Cardiovascular Disease in Adults: Preventive Medication: adults aged 40 to 75 years who have 1 or more cardiovascular risk factors and an estimated 10-year cardiovascular disease (</a:t>
            </a:r>
            <a:r>
              <a:rPr lang="en-US" b="0" i="0" u="sng" dirty="0" err="1">
                <a:solidFill>
                  <a:srgbClr val="23527C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  <a:hlinkClick r:id="rId13"/>
              </a:rPr>
              <a:t>cvd</a:t>
            </a:r>
            <a:r>
              <a:rPr lang="en-US" b="0" i="0" u="sng" dirty="0">
                <a:solidFill>
                  <a:srgbClr val="23527C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  <a:hlinkClick r:id="rId13"/>
              </a:rPr>
              <a:t>) risk of 10% or greater</a:t>
            </a:r>
            <a:endParaRPr lang="en-US" b="0" i="0" u="none" strike="noStrike" dirty="0">
              <a:solidFill>
                <a:srgbClr val="0068AF"/>
              </a:solidFill>
              <a:effectLst/>
              <a:highlight>
                <a:srgbClr val="FFFFFF"/>
              </a:highlight>
              <a:latin typeface="Montserrat" panose="00000500000000000000" pitchFamily="2" charset="0"/>
            </a:endParaRPr>
          </a:p>
          <a:p>
            <a:r>
              <a:rPr lang="en-US" b="0" i="0" u="none" strike="noStrike" dirty="0">
                <a:solidFill>
                  <a:srgbClr val="0068AF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  <a:hlinkClick r:id="rId14"/>
              </a:rPr>
              <a:t>Tobacco Smoking Cessation in Adults, Including Pregnant Persons: Interventions: pregnant persons</a:t>
            </a:r>
            <a:endParaRPr lang="en-US" b="0" i="0" u="none" strike="noStrike" dirty="0">
              <a:solidFill>
                <a:srgbClr val="0068AF"/>
              </a:solidFill>
              <a:effectLst/>
              <a:highlight>
                <a:srgbClr val="FFFFFF"/>
              </a:highlight>
              <a:latin typeface="Montserrat" panose="00000500000000000000" pitchFamily="2" charset="0"/>
            </a:endParaRPr>
          </a:p>
          <a:p>
            <a:r>
              <a:rPr lang="en-US" b="0" i="0" u="sng" dirty="0">
                <a:solidFill>
                  <a:srgbClr val="23527C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  <a:hlinkClick r:id="rId15"/>
              </a:rPr>
              <a:t>Unhealthy Alcohol Use in Adolescents and Adults: Screening and Behavioral Counseling Interventions: adults 18 years or older, including pregnant women</a:t>
            </a:r>
            <a:endParaRPr lang="en-US" b="0" i="0" u="none" strike="noStrike" dirty="0">
              <a:solidFill>
                <a:srgbClr val="0068AF"/>
              </a:solidFill>
              <a:effectLst/>
              <a:highlight>
                <a:srgbClr val="FFFFFF"/>
              </a:highlight>
              <a:latin typeface="Montserrat" panose="00000500000000000000" pitchFamily="2" charset="0"/>
            </a:endParaRPr>
          </a:p>
          <a:p>
            <a:r>
              <a:rPr lang="en-US" b="0" i="0" u="none" strike="noStrike" dirty="0">
                <a:solidFill>
                  <a:srgbClr val="0068AF"/>
                </a:solidFill>
                <a:effectLst/>
                <a:highlight>
                  <a:srgbClr val="F5F9FC"/>
                </a:highlight>
                <a:latin typeface="Montserrat" panose="00000500000000000000" pitchFamily="2" charset="0"/>
                <a:hlinkClick r:id="rId16"/>
              </a:rPr>
              <a:t>Unhealthy Drug Use: Screening: adults age 18 years or older</a:t>
            </a:r>
            <a:endParaRPr lang="en-US" b="0" i="0" u="none" strike="noStrike" dirty="0">
              <a:solidFill>
                <a:srgbClr val="0068AF"/>
              </a:solidFill>
              <a:effectLst/>
              <a:highlight>
                <a:srgbClr val="F5F9FC"/>
              </a:highlight>
              <a:latin typeface="Montserrat" panose="00000500000000000000" pitchFamily="2" charset="0"/>
            </a:endParaRPr>
          </a:p>
          <a:p>
            <a:r>
              <a:rPr lang="en-US" b="0" i="0" u="none" strike="noStrike" dirty="0">
                <a:solidFill>
                  <a:srgbClr val="0068AF"/>
                </a:solidFill>
                <a:effectLst/>
                <a:highlight>
                  <a:srgbClr val="F5F9FC"/>
                </a:highlight>
                <a:latin typeface="Montserrat" panose="00000500000000000000" pitchFamily="2" charset="0"/>
                <a:hlinkClick r:id="rId17"/>
              </a:rPr>
              <a:t>Weight Loss to Prevent Obesity-Related Morbidity and Mortality in Adults: Behavioral Interventions: adults</a:t>
            </a:r>
            <a:endParaRPr lang="en-US" b="0" i="0" u="none" strike="noStrike" dirty="0">
              <a:solidFill>
                <a:srgbClr val="0068AF"/>
              </a:solidFill>
              <a:effectLst/>
              <a:highlight>
                <a:srgbClr val="FFFFFF"/>
              </a:highlight>
              <a:latin typeface="Montserrat" panose="00000500000000000000" pitchFamily="2" charset="0"/>
            </a:endParaRPr>
          </a:p>
          <a:p>
            <a:endParaRPr lang="en-US" b="0" i="0" u="none" strike="noStrike" dirty="0">
              <a:solidFill>
                <a:srgbClr val="0068AF"/>
              </a:solidFill>
              <a:effectLst/>
              <a:highlight>
                <a:srgbClr val="FFFFFF"/>
              </a:highlight>
              <a:latin typeface="Montserrat" panose="000005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2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65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B62B30"/>
                </a:solidFill>
                <a:effectLst/>
                <a:latin typeface="Roboto" panose="02000000000000000000" pitchFamily="2" charset="0"/>
              </a:rPr>
              <a:t>3771 Survivorship Burden and Patient Preferences Affecting Treatment Choices Among Multiple Myeloma (MM) Patients: Real-World Learnings from a Large, Prospective Study</a:t>
            </a:r>
          </a:p>
          <a:p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Jayla Mondy</a:t>
            </a:r>
            <a:r>
              <a:rPr lang="en-US" b="0" i="1" baseline="3000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1*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Saurav Das, MD</a:t>
            </a:r>
            <a:r>
              <a:rPr lang="en-US" b="0" i="1" baseline="3000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2*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1" dirty="0" err="1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Dhaani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 Ailawadhi</a:t>
            </a:r>
            <a:r>
              <a:rPr lang="en-US" b="0" i="1" baseline="3000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3*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, Yaw Adu</a:t>
            </a:r>
            <a:r>
              <a:rPr lang="en-US" b="0" i="1" baseline="3000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4*</a:t>
            </a:r>
            <a:r>
              <a:rPr lang="en-US" b="0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 and </a:t>
            </a:r>
            <a:r>
              <a:rPr lang="en-US" b="1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Sikander Ailawadhi</a:t>
            </a:r>
            <a:r>
              <a:rPr lang="en-US" b="0" i="1" baseline="30000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5</a:t>
            </a:r>
            <a:endParaRPr lang="en-US" dirty="0"/>
          </a:p>
          <a:p>
            <a:r>
              <a:rPr lang="en-US" dirty="0"/>
              <a:t>https://ash.confex.com/ash/2024/webprogram/Paper209052.html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250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https://www.nccn.org/professionals/physician_gls/pdf/survivorship.pdf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530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32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40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NLB Survivorship Care Plan for MM | Int’l Myeloma </a:t>
            </a:r>
            <a:r>
              <a:rPr lang="en-US" dirty="0" err="1">
                <a:hlinkClick r:id="rId3"/>
              </a:rPr>
              <a:t>Fndn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8B270D-091D-4ED2-8C85-0898DD7D9F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457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https://www.nccn.org/professionals/physician_gls/pdf/survivorship.pdf</a:t>
            </a:r>
          </a:p>
          <a:p>
            <a:r>
              <a:rPr lang="en-US" dirty="0"/>
              <a:t>https://cancercontrol.cancer.gov/ocs/definitions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98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Predominantly effects:</a:t>
            </a:r>
          </a:p>
          <a:p>
            <a:r>
              <a:rPr lang="en-US" dirty="0"/>
              <a:t>Non-Hispanic Blacks</a:t>
            </a:r>
          </a:p>
          <a:p>
            <a:r>
              <a:rPr lang="en-US" dirty="0"/>
              <a:t>Men</a:t>
            </a:r>
          </a:p>
          <a:p>
            <a:r>
              <a:rPr lang="en-US" dirty="0"/>
              <a:t>People over the age of 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13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00" dirty="0">
                <a:solidFill>
                  <a:srgbClr val="F3F6F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Highest burden of symptoms</a:t>
            </a:r>
          </a:p>
          <a:p>
            <a:r>
              <a:rPr lang="en-US" sz="1200" kern="100" dirty="0">
                <a:solidFill>
                  <a:srgbClr val="F3F6F6"/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MM and treatment can lead to co-morbid conditions, inversely other co-morbid conditions can make MM and treatment more challenging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56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F33B6-2C7C-F06C-1EB0-9F4581D8A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BCA43F-84C1-1825-B643-B5696ED980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2D55EA-62CF-191D-DD67-0B7FEAA44D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result of new therapies, people are living longer with myeloma, but there can be effects related to </a:t>
            </a:r>
            <a:r>
              <a:rPr lang="en-US" sz="1200" kern="100" dirty="0">
                <a:solidFill>
                  <a:srgbClr val="F3F6F6"/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MM and treatment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B18DA-B795-8955-A7DC-C40C9DC240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16C5C-8D9C-4578-8927-02A477B1FF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62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NLB Survivorship Care Plan for MM | Int’l Myeloma </a:t>
            </a:r>
            <a:r>
              <a:rPr lang="en-US" dirty="0" err="1">
                <a:hlinkClick r:id="rId3"/>
              </a:rPr>
              <a:t>Fndn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8B270D-091D-4ED2-8C85-0898DD7D9F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318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https://www.nccn.org/professionals/physician_gls/pdf/survivorship.pdf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6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5192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7028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3993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6088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121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5392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16168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0110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0636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522" y="298564"/>
            <a:ext cx="4650901" cy="6260873"/>
          </a:xfrm>
        </p:spPr>
        <p:txBody>
          <a:bodyPr anchor="ctr">
            <a:no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93308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9E50B4-1616-9029-9FC0-901DDF9BF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9680" y="0"/>
            <a:ext cx="7742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307" y="430521"/>
            <a:ext cx="3389065" cy="1847528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54839" y="2511829"/>
            <a:ext cx="5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4FFBCF-911F-5818-60FE-B018CA67735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0307" y="2745610"/>
            <a:ext cx="3389065" cy="3499611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5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marL="0" indent="0" algn="ctr"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1A84F6-2D30-446A-9D91-44FBCB8256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79988" y="430521"/>
            <a:ext cx="6681704" cy="601926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3892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0280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7D905AD-2C09-A80F-FBF0-4F45A7A148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163" y="400049"/>
            <a:ext cx="8647721" cy="118504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F87AC4-493F-1EB8-D127-C21530FA824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68163" y="1997132"/>
            <a:ext cx="8652793" cy="4232218"/>
          </a:xfrm>
        </p:spPr>
        <p:txBody>
          <a:bodyPr lIns="0">
            <a:normAutofit/>
          </a:bodyPr>
          <a:lstStyle>
            <a:lvl1pPr marL="28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1pPr>
            <a:lvl2pPr marL="64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2pPr>
            <a:lvl3pPr marL="100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3pPr>
            <a:lvl4pPr marL="136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4pPr>
            <a:lvl5pPr marL="172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BE6897-C551-2BCB-F552-C4B761D2C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57063" y="457964"/>
            <a:ext cx="2211229" cy="2707415"/>
            <a:chOff x="9728105" y="457964"/>
            <a:chExt cx="2211229" cy="270741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8215B7C-A98D-6F6C-9039-6F2AAEEFD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184D4E7B-7775-1603-2C3F-5C26535772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6F97B093-B348-8A25-789A-743A43E9038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0732DEA9-6233-9CDE-64C6-744FC6CD6E4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Rectangle 30">
                  <a:extLst>
                    <a:ext uri="{FF2B5EF4-FFF2-40B4-BE49-F238E27FC236}">
                      <a16:creationId xmlns:a16="http://schemas.microsoft.com/office/drawing/2014/main" id="{9274C521-E533-D3E5-CE64-E3A3AEC0FE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Rectangle 30">
                  <a:extLst>
                    <a:ext uri="{FF2B5EF4-FFF2-40B4-BE49-F238E27FC236}">
                      <a16:creationId xmlns:a16="http://schemas.microsoft.com/office/drawing/2014/main" id="{2C69CF99-91AA-9E24-24AE-5A89748B46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35D6C12-B227-D277-0499-FA2765DB20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1FCD87F-4621-47F3-CC5C-A1A8F67332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CA7C3364-8305-C08F-4132-18DA2D39BFA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8093390-6F0E-5ED5-5DAF-40FF11548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EAA9FA7-0165-F161-72DC-F2E001FCF3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9F185D91-004D-5474-3DD0-9153A2AEA2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D995CD54-9374-D2B3-957D-6925B750A6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53" name="Line 70">
                <a:extLst>
                  <a:ext uri="{FF2B5EF4-FFF2-40B4-BE49-F238E27FC236}">
                    <a16:creationId xmlns:a16="http://schemas.microsoft.com/office/drawing/2014/main" id="{EDCD4830-6A47-A59E-6569-B352E6D661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00E8D63-E827-790A-519A-B36BFBDEB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8163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908D1ED-4589-9577-8D42-858F2E005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9740417" y="3721100"/>
            <a:ext cx="2211229" cy="2707415"/>
            <a:chOff x="9728105" y="457964"/>
            <a:chExt cx="2211229" cy="2707415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2657C24A-988F-290D-0D82-858C3E574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3AB3F4C6-5635-3075-CCEA-4675932DD4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02F5D12D-62A1-0F12-12B0-572BA5657E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E47EADA3-585F-FC49-7481-AF5B4DA093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Rectangle 30">
                  <a:extLst>
                    <a:ext uri="{FF2B5EF4-FFF2-40B4-BE49-F238E27FC236}">
                      <a16:creationId xmlns:a16="http://schemas.microsoft.com/office/drawing/2014/main" id="{DFB52899-BBD4-527C-5990-88BF84565D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7" name="Rectangle 30">
                  <a:extLst>
                    <a:ext uri="{FF2B5EF4-FFF2-40B4-BE49-F238E27FC236}">
                      <a16:creationId xmlns:a16="http://schemas.microsoft.com/office/drawing/2014/main" id="{653A3527-A6E3-89A6-71ED-9A7D8EBA4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CD03B7A9-CD70-40B9-650E-43C78D4F16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451CBB11-40F3-F130-BA91-6311C58CB1B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2CCB9535-280C-59F1-2408-AFAD8D1BE2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44493786-0B0A-24D5-26A9-8E820E6AB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F66FA07F-4726-2875-B812-6BCC5ABCC2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138" name="Freeform 68">
                  <a:extLst>
                    <a:ext uri="{FF2B5EF4-FFF2-40B4-BE49-F238E27FC236}">
                      <a16:creationId xmlns:a16="http://schemas.microsoft.com/office/drawing/2014/main" id="{A3457F2F-D92C-2F19-7ECB-5110F6A2BB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" name="Freeform 69">
                  <a:extLst>
                    <a:ext uri="{FF2B5EF4-FFF2-40B4-BE49-F238E27FC236}">
                      <a16:creationId xmlns:a16="http://schemas.microsoft.com/office/drawing/2014/main" id="{6ABA0333-6EC3-6BEF-E476-C0072364AA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37" name="Line 70">
                <a:extLst>
                  <a:ext uri="{FF2B5EF4-FFF2-40B4-BE49-F238E27FC236}">
                    <a16:creationId xmlns:a16="http://schemas.microsoft.com/office/drawing/2014/main" id="{D9E689F1-3CC0-2CE6-27B1-34AA1949B9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811096D-7051-CD8E-3C9B-63077216B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16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375748-D6D7-A497-C19F-581BC0934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AC1AD6-D101-6CA6-45FC-DC48C0F32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595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0">
            <a:extLst>
              <a:ext uri="{FF2B5EF4-FFF2-40B4-BE49-F238E27FC236}">
                <a16:creationId xmlns:a16="http://schemas.microsoft.com/office/drawing/2014/main" id="{6F8AB8B9-9DB5-3592-13B2-C6EAC9964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164" y="400049"/>
            <a:ext cx="11104724" cy="118504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6B6B9D5-CD1B-A940-279D-F71F01ADB00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568164" y="1997132"/>
            <a:ext cx="5398686" cy="4232218"/>
          </a:xfrm>
        </p:spPr>
        <p:txBody>
          <a:bodyPr lIns="0">
            <a:normAutofit/>
          </a:bodyPr>
          <a:lstStyle>
            <a:lvl1pPr marL="0" indent="0">
              <a:lnSpc>
                <a:spcPct val="130000"/>
              </a:lnSpc>
              <a:spcBef>
                <a:spcPts val="1000"/>
              </a:spcBef>
              <a:buNone/>
              <a:defRPr sz="1800"/>
            </a:lvl1pPr>
            <a:lvl2pPr marL="283464" indent="-283464">
              <a:lnSpc>
                <a:spcPct val="130000"/>
              </a:lnSpc>
              <a:spcBef>
                <a:spcPts val="1000"/>
              </a:spcBef>
              <a:defRPr sz="1800"/>
            </a:lvl2pPr>
            <a:lvl3pPr marL="566928" indent="-283464">
              <a:lnSpc>
                <a:spcPct val="130000"/>
              </a:lnSpc>
              <a:spcBef>
                <a:spcPts val="1000"/>
              </a:spcBef>
              <a:defRPr sz="1800"/>
            </a:lvl3pPr>
            <a:lvl4pPr marL="850392" indent="-283464">
              <a:lnSpc>
                <a:spcPct val="130000"/>
              </a:lnSpc>
              <a:spcBef>
                <a:spcPts val="1000"/>
              </a:spcBef>
              <a:defRPr sz="1800"/>
            </a:lvl4pPr>
            <a:lvl5pPr marL="1371600" indent="-283464">
              <a:lnSpc>
                <a:spcPct val="130000"/>
              </a:lnSpc>
              <a:spcBef>
                <a:spcPts val="1000"/>
              </a:spcBef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269BDF9-7C8E-6E41-2B0A-E6156A56F0E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4202" y="1997132"/>
            <a:ext cx="5398686" cy="4232218"/>
          </a:xfrm>
        </p:spPr>
        <p:txBody>
          <a:bodyPr lIns="0">
            <a:normAutofit/>
          </a:bodyPr>
          <a:lstStyle>
            <a:lvl1pPr marL="0" indent="0">
              <a:lnSpc>
                <a:spcPct val="130000"/>
              </a:lnSpc>
              <a:spcBef>
                <a:spcPts val="1000"/>
              </a:spcBef>
              <a:buNone/>
              <a:defRPr sz="1800"/>
            </a:lvl1pPr>
            <a:lvl2pPr marL="283464" indent="-283464">
              <a:lnSpc>
                <a:spcPct val="130000"/>
              </a:lnSpc>
              <a:spcBef>
                <a:spcPts val="1000"/>
              </a:spcBef>
              <a:defRPr sz="1800"/>
            </a:lvl2pPr>
            <a:lvl3pPr marL="566928" indent="-283464">
              <a:lnSpc>
                <a:spcPct val="130000"/>
              </a:lnSpc>
              <a:spcBef>
                <a:spcPts val="1000"/>
              </a:spcBef>
              <a:defRPr sz="1800"/>
            </a:lvl3pPr>
            <a:lvl4pPr marL="850392" indent="-283464">
              <a:lnSpc>
                <a:spcPct val="130000"/>
              </a:lnSpc>
              <a:spcBef>
                <a:spcPts val="1000"/>
              </a:spcBef>
              <a:defRPr sz="1800"/>
            </a:lvl4pPr>
            <a:lvl5pPr marL="1371600" indent="-283464">
              <a:lnSpc>
                <a:spcPct val="130000"/>
              </a:lnSpc>
              <a:spcBef>
                <a:spcPts val="1000"/>
              </a:spcBef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B8ED33-4EE7-7B50-3C8D-2D43FCEE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8164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8F833A-02FB-E36B-45C9-0645070F68F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6816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7BDAEEC9-E6ED-C61A-85C7-C1E0B67B1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71492A7-053E-DE52-D433-9715A1632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83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>
            <a:extLst>
              <a:ext uri="{FF2B5EF4-FFF2-40B4-BE49-F238E27FC236}">
                <a16:creationId xmlns:a16="http://schemas.microsoft.com/office/drawing/2014/main" id="{120C2CE9-09D7-C315-9A26-E750905F8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7636" y="400049"/>
            <a:ext cx="8467760" cy="118504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5F0A77-8ECB-36B0-0483-E734AB12FD7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157636" y="1997132"/>
            <a:ext cx="5597686" cy="4356056"/>
          </a:xfrm>
        </p:spPr>
        <p:txBody>
          <a:bodyPr lIns="0">
            <a:normAutofit/>
          </a:bodyPr>
          <a:lstStyle>
            <a:lvl1pPr marL="0" indent="0">
              <a:lnSpc>
                <a:spcPct val="130000"/>
              </a:lnSpc>
              <a:buNone/>
              <a:defRPr sz="1800"/>
            </a:lvl1pPr>
            <a:lvl2pPr marL="64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2pPr>
            <a:lvl3pPr marL="720000" indent="0">
              <a:lnSpc>
                <a:spcPct val="130000"/>
              </a:lnSpc>
              <a:buNone/>
              <a:defRPr sz="1800"/>
            </a:lvl3pPr>
            <a:lvl4pPr marL="1080000" indent="0">
              <a:lnSpc>
                <a:spcPct val="130000"/>
              </a:lnSpc>
              <a:buNone/>
              <a:defRPr sz="1800"/>
            </a:lvl4pPr>
            <a:lvl5pPr marL="1440000" indent="0">
              <a:lnSpc>
                <a:spcPct val="130000"/>
              </a:lnSpc>
              <a:buNone/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CB4063C8-82E1-0B52-0D41-B642726AD1E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945821" y="1997134"/>
            <a:ext cx="2679575" cy="43560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374DF95-81A4-1CFF-D87E-1DBCA565C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85095" y="457964"/>
            <a:ext cx="2211229" cy="2707415"/>
            <a:chOff x="9728105" y="457964"/>
            <a:chExt cx="2211229" cy="270741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15172FB-4F23-B7CE-4A45-A96A16F64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78A1988F-4EE5-01C8-E1E2-EE21A6AF8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59707535-B3AB-7212-B069-A366ABAFE2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E14A54E3-A9EA-3476-B996-946D455F356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Rectangle 30">
                  <a:extLst>
                    <a:ext uri="{FF2B5EF4-FFF2-40B4-BE49-F238E27FC236}">
                      <a16:creationId xmlns:a16="http://schemas.microsoft.com/office/drawing/2014/main" id="{8096AB25-3A2B-B9B7-A68E-1974E3ED87A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7" name="Rectangle 30">
                  <a:extLst>
                    <a:ext uri="{FF2B5EF4-FFF2-40B4-BE49-F238E27FC236}">
                      <a16:creationId xmlns:a16="http://schemas.microsoft.com/office/drawing/2014/main" id="{2085403A-97EF-4203-C58B-E41070E516F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B2F8BD77-64E1-4FBD-81A4-E43A307C93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323A0F3A-5730-3AFC-409F-6A67460C5A7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70681FEE-64CB-7074-366C-42CED63713A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8813273-0B3B-17D4-89E5-22B5D6407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8DEE50A8-DEB8-82E4-6939-22346B41BF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98" name="Freeform 68">
                  <a:extLst>
                    <a:ext uri="{FF2B5EF4-FFF2-40B4-BE49-F238E27FC236}">
                      <a16:creationId xmlns:a16="http://schemas.microsoft.com/office/drawing/2014/main" id="{7C268328-6EF0-F968-28D1-9F0E5B0177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" name="Freeform 69">
                  <a:extLst>
                    <a:ext uri="{FF2B5EF4-FFF2-40B4-BE49-F238E27FC236}">
                      <a16:creationId xmlns:a16="http://schemas.microsoft.com/office/drawing/2014/main" id="{37BFDF79-1029-8C4B-621E-4A6C9DFB6D8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97" name="Line 70">
                <a:extLst>
                  <a:ext uri="{FF2B5EF4-FFF2-40B4-BE49-F238E27FC236}">
                    <a16:creationId xmlns:a16="http://schemas.microsoft.com/office/drawing/2014/main" id="{20958208-D7CF-3479-7930-E3FB39DAA4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5445BB5-50E8-C707-7C74-32796AC98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268449" y="3721100"/>
            <a:ext cx="2211229" cy="2707415"/>
            <a:chOff x="9728105" y="457964"/>
            <a:chExt cx="2211229" cy="2707415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0348311-F256-5764-CF61-E4D36CE7B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965C0C66-56A0-6241-4611-3A2493CC25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EACD9C93-31AC-1752-5BBC-966E9B2DBF9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AD9C47F5-E53F-7F26-B78D-C86305CF012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Rectangle 30">
                  <a:extLst>
                    <a:ext uri="{FF2B5EF4-FFF2-40B4-BE49-F238E27FC236}">
                      <a16:creationId xmlns:a16="http://schemas.microsoft.com/office/drawing/2014/main" id="{83DE65FD-926B-50A2-C5CD-C1ED2C6BFD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2" name="Rectangle 30">
                  <a:extLst>
                    <a:ext uri="{FF2B5EF4-FFF2-40B4-BE49-F238E27FC236}">
                      <a16:creationId xmlns:a16="http://schemas.microsoft.com/office/drawing/2014/main" id="{B2D4F39F-E241-2969-4965-6940516FC55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38E667E2-23D6-06EC-B435-059EACC04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6B00091-7194-5945-8734-F08C954FA76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BBC29BA4-16A3-1452-4146-20264C0146C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6DEF5151-E1C8-79DA-AA94-F406CE561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A63FFA48-1F7E-5963-4AAD-A6E2C1D4B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113" name="Freeform 68">
                  <a:extLst>
                    <a:ext uri="{FF2B5EF4-FFF2-40B4-BE49-F238E27FC236}">
                      <a16:creationId xmlns:a16="http://schemas.microsoft.com/office/drawing/2014/main" id="{9B0AC0F7-48CE-DBC4-877B-C36BD9A0E2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" name="Freeform 69">
                  <a:extLst>
                    <a:ext uri="{FF2B5EF4-FFF2-40B4-BE49-F238E27FC236}">
                      <a16:creationId xmlns:a16="http://schemas.microsoft.com/office/drawing/2014/main" id="{9CE55AA7-08FE-768A-DFEA-13EE468895E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12" name="Line 70">
                <a:extLst>
                  <a:ext uri="{FF2B5EF4-FFF2-40B4-BE49-F238E27FC236}">
                    <a16:creationId xmlns:a16="http://schemas.microsoft.com/office/drawing/2014/main" id="{EE9CD552-7569-2A39-A082-9790C85B6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F9AEDFC-F371-37C8-E0DA-7AAFA49CB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57636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FD4A2EC-3D37-5ED6-3C9F-0CE19E6E5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16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F4A13167-ABFC-A428-5DDD-7F6BAA8E9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CEF8E96-D06F-D077-7044-401B18EE5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22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0301" y="533292"/>
            <a:ext cx="4132469" cy="2213542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43525" y="298061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A9855B-4072-4D45-821E-549FDF54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958" y="457964"/>
            <a:ext cx="7681842" cy="5937065"/>
            <a:chOff x="28958" y="457964"/>
            <a:chExt cx="7681842" cy="593706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D707C0C-4086-4F35-A8FC-A45D727AA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3D21528F-9013-4CD7-9F7C-D3F362488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06A8F5A2-62EC-4CDC-945A-E6C50C86C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9625C8AA-1597-4CED-8301-18D382EF0D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id="{5DF95B35-23E9-4724-A4F8-8ED718B5DE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id="{26C6754B-5776-451D-95ED-62AA4D0BAEF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id="{A345A289-8D6C-4886-B54C-3E0D26D176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id="{5690D981-545B-4A73-A22E-6E701024A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CB89D53-605D-4497-A82E-C5CB7B9AB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200751B-2483-40F5-8C14-EF64034D4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id="{A9677C6B-C435-43E3-BF18-DC35709C97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id="{56E374F1-3376-4D82-B66C-A0588A30F0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id="{979B4E97-34CE-4034-8523-F1584A0344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F4C4EFFF-E30B-4F0B-9ED4-FF63047DCB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id="{173FDB7E-F5CA-497D-95CF-7A00D6789C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id="{42266BB1-5605-4F64-B071-80A97BAD9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id="{90D15A2A-0F2D-4AB8-8252-303BA5DB3B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id="{E676282C-5FCF-4E29-AE15-2545F1A685E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id="{AF7EC2A1-EAFC-4851-A4E3-47811C445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id="{6F9BD94B-F299-45D3-B66E-F20FBC9246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id="{50E616C9-EAB1-4990-B569-17C6CB0889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id="{2F983FB0-2CC2-4D5F-A331-4130F138E9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id="{B1ABC269-0802-4C4A-9E57-6F876F122C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233153AF-C5CF-40DD-9E5E-9B84272F46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95E220B7-17F2-4748-A337-3B8D5886038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id="{63DC02CB-E162-45FD-AF68-0A1DB537F40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id="{4D9CBADA-7016-4987-B723-F7AE8E2E57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id="{1DCEDCA0-F979-4B3C-A0CA-F98F2DEE892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1B701ADB-B6EB-4BED-8D15-F358A67EC9F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id="{239EB39D-EF7A-4284-83B8-904957045D8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id="{59413AC3-6F9D-431E-8136-F15C0FCA62A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id="{987DF8D6-E53D-4C41-B339-1E5094638FA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66036562-1199-405F-B95A-C3A543B5DB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C4C4997E-6944-4940-8B33-92DB90BCE3A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A44DA53-5DA1-44E2-8EB4-F53CC84C9F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F072B3FF-FEA5-46BC-8627-9B46C5F3967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id="{FB18587D-1BDA-4D28-9B48-3C37C764B66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id="{8CFE033B-F34F-4836-B6F3-93E6C7D9C5C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07F79761-CFAA-4330-8067-31EC1DC3E1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A0BC496-427B-4836-B989-97B0673D8F5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A0D554E1-33ED-415C-BF15-FC38D2E33C7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1F1EE7D-C5FF-46EA-AB9C-94E1F2D9B7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2AC2FE37-AED7-4C81-A52E-FD105C1BDA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id="{AB34FC05-3259-4BE2-8DA9-91435FAFCE7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id="{AC11598E-3FD2-47F3-8E57-D5D6130DBC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id="{37D098FA-73CF-44E6-B612-7DE664E5DE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6672930-1A30-4508-A9D2-FA4271C6B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id="{174F3D5B-9943-4A8B-8699-ABB2B7991B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id="{6834DCA2-951C-4A9B-8490-5C7BD0FFBB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id="{316B6CF4-BCF3-4765-B744-A1EB5A76D33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BAD99054-FC47-4391-9369-B309A0AA2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1A1CDB94-FE6F-4AAC-94D9-DDCEC703B1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B22DCB-54E6-4769-9DD7-3736B4041B2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67DA3C33-5733-4571-AD7C-F9D7447D184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DEACDE3F-3571-479B-8545-A0EB157DFB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0EBC688C-242B-4AF8-9A28-74C5D3A7DD7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id="{C4C8C45C-CEB8-4DEA-A7C9-8028747D4C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id="{7FC624AF-D992-41C1-A403-A0A4731BE06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63171A4-E846-4A64-8292-3ED3583B6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E59C66F3-BAB8-46AB-849B-0BC14A74B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id="{68CD087B-52FF-4F11-A251-6F6A6B9093A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id="{7FD7CD23-A1FC-41E8-A563-0B0A87A8FC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id="{A3A34481-695D-470B-9A01-A047EAA615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5B26EEFA-6CAA-4BF6-B4BD-7C083D59BF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id="{61976329-310A-4F70-B22C-F032D4BF7E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id="{0A0DA1ED-70C5-4D8F-B61F-F6E9E07D59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id="{EDF58541-8ECC-487F-96C7-3267D0F9C8C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D1DAAA62-5552-4436-97D9-353F629E8A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id="{EBA1BB6B-72EF-4525-89A1-FC5BE70D71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id="{D3BD4012-93F7-424A-9146-8E7E831D9E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id="{A2E36983-6A8E-4C78-AA27-363C0D676C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id="{AB2380FC-F201-44F0-A531-1402201E4E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id="{737C3A27-BD47-4E93-A1E3-33B902DD068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C257BCC6-B88D-4C3B-BEFD-25D320F39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0519964D-597A-4E0C-B66C-89D30B8582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id="{A31BADE6-3732-4787-8841-96E8F05C0A9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id="{447ED593-61E3-4BD7-8984-7FE5621549D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id="{6AD98272-0FC0-49AC-9877-8D2BAA5148B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id="{D54770D9-48C7-4C76-9F40-65C9B9C05CE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id="{4B9C1A3A-3DED-4CC1-820C-16B358DF9EC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id="{2404A56E-8A81-48CB-9AC4-2CB6EA55DD7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id="{6D6A743B-85A5-41A8-9664-D654620D25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3DAD9FD-AF99-4D89-9BC8-E6739BD17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D7170781-0173-4FAB-8358-42C469FC51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03C55E22-B879-4AE0-BC46-BA8A4E950C5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AA07E073-1978-4DCC-9E5C-FF89EF524BF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id="{5691F80E-D2E0-4E78-AA76-8D827AE410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id="{E34C55D1-5C55-44D3-9C26-E1951DA3937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C9CB0E6-07EF-4140-926D-D380C1A88E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263BBD78-504D-435B-8933-2C460DC38E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1AD78D29-1FCF-4E88-A958-924F701D5E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EA551A3F-69EF-45CC-87F7-867808A3F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12724B09-E74E-49FA-BB5D-583BB89B79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id="{DA2788BF-64AD-4328-8CB9-8C2C98CF54E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id="{D9591CB5-16C9-44FC-B125-529D33F91BF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id="{4F82A945-38F0-45AF-A28A-C6A0E6A2E7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0FA6744-F48F-4652-86E5-BA3ABEF32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id="{FAC3DEAD-5797-4CA1-A8F2-3F487AAC6B1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id="{F9AF9D64-C9FB-4D32-993D-3423A2E55EE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id="{9097AC72-422F-4CE0-A772-A63E2294AC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1A6B3F4D-48A0-4FC2-8720-2606D6AA0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67E4FA26-563D-4D19-BAEB-A370818E51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3B51AAC-6B1D-43D1-8885-402653BA90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F4180FB-7FBD-421F-A284-4C2CC61B384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28E615C5-6A2E-4BF3-A3A8-9061C5B1B8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B15A4CEB-6B8D-48C3-8484-3EC282A34A1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id="{38F7FD7D-E582-4214-B1B3-D289130553F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id="{B74D1DAC-C0D4-447E-8665-EAFF34F4E3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E5FA1-697B-6FB5-4F63-346DF5F170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630067" y="3219450"/>
            <a:ext cx="4128934" cy="3092780"/>
          </a:xfrm>
        </p:spPr>
        <p:txBody>
          <a:bodyPr/>
          <a:lstStyle>
            <a:lvl1pPr marL="0" indent="0" algn="ctr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1pPr>
            <a:lvl2pPr marL="360000" indent="0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2pPr>
            <a:lvl3pPr marL="720000" indent="0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3pPr>
            <a:lvl4pPr marL="1080000" indent="0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4pPr>
            <a:lvl5pPr marL="1440000" indent="0">
              <a:buNone/>
              <a:defRPr lang="en-US" sz="2000" kern="1200" spc="5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73857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7456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B7A61B6-AD59-F19D-3EF6-0C18152425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6373" y="0"/>
            <a:ext cx="12298373" cy="69264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9680" y="6339986"/>
            <a:ext cx="2844800" cy="365125"/>
          </a:xfrm>
        </p:spPr>
        <p:txBody>
          <a:bodyPr/>
          <a:lstStyle>
            <a:lvl1pPr>
              <a:defRPr sz="1333">
                <a:latin typeface="Montserrat" pitchFamily="2" charset="77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sz="1333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DF9CAF-E0A5-4341-9AE0-B112B61811A6}"/>
              </a:ext>
            </a:extLst>
          </p:cNvPr>
          <p:cNvSpPr/>
          <p:nvPr userDrawn="1"/>
        </p:nvSpPr>
        <p:spPr>
          <a:xfrm>
            <a:off x="-79297" y="1"/>
            <a:ext cx="12271297" cy="79297"/>
          </a:xfrm>
          <a:prstGeom prst="rect">
            <a:avLst/>
          </a:prstGeom>
          <a:solidFill>
            <a:srgbClr val="123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291D0-9D31-2724-58D7-491CF3548C91}"/>
              </a:ext>
            </a:extLst>
          </p:cNvPr>
          <p:cNvSpPr txBox="1">
            <a:spLocks/>
          </p:cNvSpPr>
          <p:nvPr userDrawn="1"/>
        </p:nvSpPr>
        <p:spPr>
          <a:xfrm>
            <a:off x="0" y="129837"/>
            <a:ext cx="12192000" cy="693217"/>
          </a:xfrm>
          <a:prstGeom prst="rect">
            <a:avLst/>
          </a:prstGeom>
          <a:solidFill>
            <a:srgbClr val="FCF6E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45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098A8C8-9E0D-2AAF-245A-A8C813F3A6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749" y="0"/>
            <a:ext cx="12298373" cy="69264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399" y="3023208"/>
            <a:ext cx="10363200" cy="811585"/>
          </a:xfrm>
          <a:prstGeom prst="rect">
            <a:avLst/>
          </a:prstGeom>
        </p:spPr>
        <p:txBody>
          <a:bodyPr anchor="t"/>
          <a:lstStyle>
            <a:lvl1pPr algn="ctr">
              <a:defRPr sz="3733">
                <a:solidFill>
                  <a:srgbClr val="12365C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31447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11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537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289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60A7D8-29C8-438D-5F5A-1C21AB158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C95B24-2027-73D8-B0CA-7376EF2E8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514B7C18-A3F5-D4E7-BB11-BB8D26128D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D42E5FB6-8FF0-A8CA-9F3F-1F91A57D10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B2CF6791-72DE-A7E1-DC18-7B440B13AE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09FC14-D73B-6709-5621-3D3C495AE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9F98B7B1-E666-C950-B22E-2732BC9850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DDE43917-7135-0FFF-52F3-E1EBB2F655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CCA4C192-D1B7-23FA-FEFD-8255AC43BF4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18166FF3-2D71-7586-A87D-653F99DA337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1DD27024-37BB-E131-2F05-C8F22BE3FE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0148DC36-CF70-8BCF-31C4-6B775A786D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BA0034FC-FD36-E823-44BD-F0BF6348134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945EC3A3-157D-85FB-4E11-6B3BF70FAC4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2EFE05B9-D263-649F-2EFD-814F92F71E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BCB4CCF-0494-5C07-9B24-D21B410D28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E35DAC1D-2DE9-D9DF-B6D7-29CAF6F02E4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469FA748-D11C-F9AE-8123-41087F6B417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26423EDE-7910-670C-53B2-FC4824AB955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211AA8C4-D407-EA8A-A510-1AE39A55FB1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6E4EF4EF-8BB1-00DC-A1D7-59D02616569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9BCD09E4-244C-231D-2676-50AF099938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9447401D-E748-D631-A4BD-CB105663151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EADEDAF2-7518-B2C6-F4BB-FFA2F66E3F9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B121C238-7E2A-B32B-EADD-5A692063E2F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FB9BB950-333F-E100-FBF7-3918829B5FA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092439E9-3690-8782-F3A3-ACF38BE17EB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8AC7F188-7766-D17E-40B9-54ED6F4C417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E78A01D9-A94C-E506-18BF-15AA23CC344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5E7D25E6-EE89-D741-B468-EE4F60AB2EA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D7167A8F-17C2-1F4B-7EA7-F82548E964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7498EDDF-FD2A-CA79-1B50-1FF82D5D54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777240C8-CF6D-252F-B201-DB1F4BD6801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331323A2-AE6E-2228-B4BB-9A1153DBBB7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97951111-3B00-1B12-4939-4689CC259EF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8D14D1DA-BF8A-1E0D-05DE-20078F2663E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EA0154AE-9210-58A2-AEC0-98A6C72B4BF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641FEA7C-DA00-EE20-2B57-5D082EA8AAA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43160D2-5DF0-148E-1ACE-371ED1B111C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D2C75FA1-0512-06F6-42FF-D3AD395D8C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890D51B9-1938-FDD5-65CB-D979425D36A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BC9FB0C7-76CB-7E81-388F-62A959F65B3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E38FBAB2-F9C9-30FE-4037-2CFD4D334A8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FF936EE1-CB3B-DD49-05B1-3146188653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1ADEFE4-8D05-C295-211C-A0166105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B5BE2D2-CE78-530E-F2F7-43D2026FE4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EC340B3-3B17-EBA3-14A1-CE0FFB3A54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907DA293-6A77-E072-3C1D-2748029487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7D9F9CFF-03E1-F9B7-6E78-EA2EC93047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3CBA26B2-3134-DBEF-3FCA-8ECFA8B8E76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63CA4DD-2D5B-3105-E427-0889FDC7B49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58A56464-BEBF-95AE-B7BD-DB2C12482C9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1DCB12C5-152D-86BB-B54C-60C86740DB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F9A83D00-3F22-6E2E-51FD-D57B64A0007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240EE0A1-D7AF-FE39-2956-B5E7414002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74B58539-EF34-AA12-EAD6-DFECEA37935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BD9E1D3D-206A-DF3A-F4DF-B90FC7786DA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F08AAB56-297B-D3C3-45CE-FB9982FB37A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C5876255-3855-AC5B-62A7-BED3D80438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1DFC3469-29E3-CDB1-D77C-A8C9CF689DE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3E54DDA7-68C8-9041-D443-6FDC9F3713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5A8E16F-14A8-0C6C-C1A6-D4DB04CDFD3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4F6D7563-DB93-A7B4-0E12-AB4C2F3F0D4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80750662-D8E8-1ADA-71BD-4BB5064C89B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7966372E-C917-B639-D013-082578C6F7E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34EA6A49-3320-95A7-6E97-5CCBB5B91CD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C8AD3F1F-13EB-B526-2508-4C3513FCDC4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E8C2B5AA-2153-C938-733E-CBD441DC2D9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83A4C8DA-1741-DBD1-4011-C4063114AC1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2BC2280-1E0E-A25F-C153-29C61027FE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805B1DFB-D37D-D8AA-07EB-162A3184AB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A71264E4-0127-6E41-3882-0AF0F89B365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254DA073-0D21-3468-ADF8-B0EC2FE222C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44FC65C1-F4BA-FF37-8120-BDFCE7CF7E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B75D3773-D9DE-6CDE-0D66-F29DAA26B0D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85506D8A-F380-4CF1-64B3-D74982B697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01468C9A-DE16-BE85-8E4A-1AAB4BB9EBC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21EDB84A-2EEF-B20E-AF28-8FED7DE7102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97A677B-457C-0175-D81A-F01016A1FC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A546F05D-9F17-0101-5918-2E44D50127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9512F6CE-E835-0618-C68D-29E7EEC0D11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BB2CBD18-B716-B083-AC93-E2A8A833832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4C127AD-74F6-4EAD-634A-733130D44E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4657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702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5205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9031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11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43" r:id="rId21"/>
    <p:sldLayoutId id="2147483746" r:id="rId22"/>
    <p:sldLayoutId id="2147483748" r:id="rId23"/>
    <p:sldLayoutId id="2147483749" r:id="rId24"/>
    <p:sldLayoutId id="2147483750" r:id="rId25"/>
    <p:sldLayoutId id="2147483751" r:id="rId2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vgsilh.com/ko/image/1993589.html" TargetMode="Externa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hyperlink" Target="https://www.google.com/url?sa=i&amp;rct=j&amp;q=&amp;esrc=s&amp;source=images&amp;cd=&amp;ved=0ahUKEwiOjq2fj4TNAhVHU1IKHeJYB_gQjRwIBw&amp;url=http://www.hopkinsmedicine.org/johns_hopkins_bayview/medical_services/your_care_team/&amp;psig=AFQjCNF63jVghrauPbC4gmqfSvL-vc_oOQ&amp;ust=1464620244498782&amp;cad=rjt" TargetMode="External"/><Relationship Id="rId7" Type="http://schemas.openxmlformats.org/officeDocument/2006/relationships/hyperlink" Target="https://www.google.com/url?sa=i&amp;rct=j&amp;q=&amp;esrc=s&amp;source=images&amp;cd=&amp;cad=rja&amp;uact=8&amp;ved=0ahUKEwjHgfvjg-7MAhWH7oMKHXpgDtsQjRwIBw&amp;url=https://dangerouslee.biz/2013/07/09/the-5-most-famous-female-doctors-in-the-world/&amp;psig=AFQjCNErzJvRUgsEQEfXFg9EJAALA-4HwA&amp;ust=1464018425456356" TargetMode="Externa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2.jpeg"/><Relationship Id="rId5" Type="http://schemas.openxmlformats.org/officeDocument/2006/relationships/hyperlink" Target="http://www.abta.org/brain-tumor-treatment/continuum-of-care/your-healthcare-team.html" TargetMode="External"/><Relationship Id="rId15" Type="http://schemas.openxmlformats.org/officeDocument/2006/relationships/hyperlink" Target="https://www.google.com/url?sa=i&amp;rct=j&amp;q=&amp;esrc=s&amp;source=images&amp;cd=&amp;cad=rja&amp;uact=8&amp;ved=0ahUKEwiRwpjQg-7MAhVkE1IKHQrqBeAQjRwIBw&amp;url=http://www.stopcoloncancernow.com/spread-awareness/news/colon-cancer-of-particular-concern-for-african-americans&amp;bvm=bv.122448493,d.aXo&amp;psig=AFQjCNFbLlNvxKorz0LJJRhR8H5xlN-OhQ&amp;ust=1464018380245336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8.jpeg"/><Relationship Id="rId9" Type="http://schemas.openxmlformats.org/officeDocument/2006/relationships/hyperlink" Target="https://www.google.com/url?sa=i&amp;rct=j&amp;q=&amp;esrc=s&amp;source=images&amp;cd=&amp;cad=rja&amp;uact=8&amp;ved=0ahUKEwif5_mrg-7MAhUIGFIKHRKzBTsQjRwIBw&amp;url=http://www.sullivandental.com/looking-ways-better-family-gatherings-year-start/&amp;bvm=bv.122448493,d.aXo&amp;psig=AFQjCNGOaz0AaprAe8927J7LtR6DQO7gUA&amp;ust=1464018300355740" TargetMode="External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0ahUKEwjHgfvjg-7MAhWH7oMKHXpgDtsQjRwIBw&amp;url=https://dangerouslee.biz/2013/07/09/the-5-most-famous-female-doctors-in-the-world/&amp;psig=AFQjCNErzJvRUgsEQEfXFg9EJAALA-4HwA&amp;ust=1464018425456356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google.com/url?sa=i&amp;rct=j&amp;q=&amp;esrc=s&amp;source=images&amp;cd=&amp;ved=0ahUKEwiOjq2fj4TNAhVHU1IKHeJYB_gQjRwIBw&amp;url=http://www.hopkinsmedicine.org/johns_hopkins_bayview/medical_services/your_care_team/&amp;psig=AFQjCNF63jVghrauPbC4gmqfSvL-vc_oOQ&amp;ust=1464620244498782&amp;cad=rjt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google.com/url?sa=i&amp;rct=j&amp;q=&amp;esrc=s&amp;source=images&amp;cd=&amp;cad=rja&amp;uact=8&amp;ved=0ahUKEwjHgfvjg-7MAhWH7oMKHXpgDtsQjRwIBw&amp;url=https://dangerouslee.biz/2013/07/09/the-5-most-famous-female-doctors-in-the-world/&amp;psig=AFQjCNErzJvRUgsEQEfXFg9EJAALA-4HwA&amp;ust=1464018425456356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onlinelibrary.wiley.com/doi/epdf/10.1002/ccr3.2362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jpeg"/><Relationship Id="rId5" Type="http://schemas.openxmlformats.org/officeDocument/2006/relationships/hyperlink" Target="https://www.google.com/url?sa=i&amp;rct=j&amp;q=&amp;esrc=s&amp;source=images&amp;cd=&amp;cad=rja&amp;uact=8&amp;ved=0ahUKEwjHgfvjg-7MAhWH7oMKHXpgDtsQjRwIBw&amp;url=https://dangerouslee.biz/2013/07/09/the-5-most-famous-female-doctors-in-the-world/&amp;psig=AFQjCNErzJvRUgsEQEfXFg9EJAALA-4HwA&amp;ust=1464018425456356" TargetMode="External"/><Relationship Id="rId4" Type="http://schemas.openxmlformats.org/officeDocument/2006/relationships/hyperlink" Target="https://www.medicalnewstoday.com/articles/drugs-revlimid-side-effect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yeloma.org/support-groups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hyperlink" Target="https://finwise.edu.vn/loving-you-1693701064509418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myeloma.org/resource-library/imf-nurse-leadership-board-nlb-survivorship-care-plan-multiple-myeloma" TargetMode="External"/><Relationship Id="rId5" Type="http://schemas.openxmlformats.org/officeDocument/2006/relationships/hyperlink" Target="https://view.officeapps.live.com/op/view.aspx?src=https%3A%2F%2Fsociety.asco.org%2Fsites%2Fnew-www.asco.org%2Ffiles%2Fcontent-files%2Fpractice-and-guidelines%2Fdocuments%2Fasco-treatment-summary-and-survivorship-care-plan.docx&amp;wdOrigin=BROWSELINK" TargetMode="Externa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eloma.org/resource-library/imf-nurse-leadership-board-nlb-survivorship-care-plan-multiple-myelom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bearmarkethealth.blogspot.com/2012/06/how-you-feel-what-another-body-feels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vitaldecisions.net/solutions/living-well/" TargetMode="External"/><Relationship Id="rId5" Type="http://schemas.openxmlformats.org/officeDocument/2006/relationships/image" Target="../media/image36.jpg"/><Relationship Id="rId4" Type="http://schemas.openxmlformats.org/officeDocument/2006/relationships/hyperlink" Target="https://www.sharecare.com/health/leukemia/health-guide/living-well-treating-cl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dersdigest.com.au/healthsmart/45-tips-that-will-help-you-live-to-100-and-love-it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82229932@N07/49014103951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creativecommons.org/licenses/by/3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.nccn.org/professionals/physician_gls/pdf/survivorship.pdf" TargetMode="Externa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tobyelwin.com/glass-half-empty-of-an-appreciative-vie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.nccn.org/professionals/physician_gls/pdf/survivorship.pdf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seer.cancer.gov/statfacts/html/mulmy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rain-neuron-nerves-cell-science-2022398/" TargetMode="External"/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12" Type="http://schemas.openxmlformats.org/officeDocument/2006/relationships/hyperlink" Target="https://www.nccn.org/professionals/physician_gls/pdf/survivorship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skeleton-medical-bone-anatomical-504784/" TargetMode="External"/><Relationship Id="rId11" Type="http://schemas.openxmlformats.org/officeDocument/2006/relationships/hyperlink" Target="https://creativecommons.org/licenses/by-nc-nd/3.0/" TargetMode="External"/><Relationship Id="rId5" Type="http://schemas.openxmlformats.org/officeDocument/2006/relationships/image" Target="../media/image13.png"/><Relationship Id="rId10" Type="http://schemas.openxmlformats.org/officeDocument/2006/relationships/hyperlink" Target="https://www.somospacientes.com/noticias/avances/avances-contra-al-mieloma-multiple/" TargetMode="External"/><Relationship Id="rId4" Type="http://schemas.openxmlformats.org/officeDocument/2006/relationships/hyperlink" Target="http://www.publicdomainpictures.net/view-image.php?image=130368&amp;picture=human-kidney" TargetMode="External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eer.cancer.gov/statfacts/html/mulmy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3659C5-D831-C2B3-23F5-7A3EE9A029BA}"/>
              </a:ext>
            </a:extLst>
          </p:cNvPr>
          <p:cNvSpPr/>
          <p:nvPr/>
        </p:nvSpPr>
        <p:spPr>
          <a:xfrm>
            <a:off x="9830506" y="3746233"/>
            <a:ext cx="2218920" cy="9214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33CE90-F88C-41BE-3906-6CB5E0B260A9}"/>
              </a:ext>
            </a:extLst>
          </p:cNvPr>
          <p:cNvSpPr/>
          <p:nvPr/>
        </p:nvSpPr>
        <p:spPr>
          <a:xfrm>
            <a:off x="9830506" y="634467"/>
            <a:ext cx="2218920" cy="921416"/>
          </a:xfrm>
          <a:prstGeom prst="rect">
            <a:avLst/>
          </a:prstGeom>
          <a:solidFill>
            <a:srgbClr val="F3F6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33525" y="1471612"/>
            <a:ext cx="7977188" cy="3914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i="1" dirty="0">
                <a:solidFill>
                  <a:srgbClr val="595959"/>
                </a:solidFill>
              </a:rPr>
              <a:t>Living Your Best Life:</a:t>
            </a:r>
            <a:br>
              <a:rPr lang="en-US" sz="3600" i="1" dirty="0">
                <a:solidFill>
                  <a:srgbClr val="595959"/>
                </a:solidFill>
              </a:rPr>
            </a:br>
            <a:r>
              <a:rPr lang="en-US" sz="3600" i="1" dirty="0">
                <a:solidFill>
                  <a:srgbClr val="595959"/>
                </a:solidFill>
              </a:rPr>
              <a:t>Survivorship, </a:t>
            </a:r>
            <a:br>
              <a:rPr lang="en-US" sz="3600" i="1" dirty="0">
                <a:solidFill>
                  <a:srgbClr val="595959"/>
                </a:solidFill>
              </a:rPr>
            </a:br>
            <a:r>
              <a:rPr lang="en-US" sz="3600" i="1" dirty="0">
                <a:solidFill>
                  <a:srgbClr val="595959"/>
                </a:solidFill>
              </a:rPr>
              <a:t>Illness Prevention &amp; </a:t>
            </a:r>
            <a:br>
              <a:rPr lang="en-US" sz="3600" i="1" dirty="0">
                <a:solidFill>
                  <a:srgbClr val="595959"/>
                </a:solidFill>
              </a:rPr>
            </a:br>
            <a:r>
              <a:rPr lang="en-US" sz="3600" i="1" dirty="0">
                <a:solidFill>
                  <a:srgbClr val="595959"/>
                </a:solidFill>
              </a:rPr>
              <a:t>Health Maintenance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FABA2B7-A1B9-F018-6767-E63417E10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6200000">
            <a:off x="4725776" y="-410952"/>
            <a:ext cx="6550752" cy="73726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6FAF8A-1E08-6743-D634-21134FE3D489}"/>
              </a:ext>
            </a:extLst>
          </p:cNvPr>
          <p:cNvSpPr/>
          <p:nvPr/>
        </p:nvSpPr>
        <p:spPr>
          <a:xfrm>
            <a:off x="9830506" y="2190350"/>
            <a:ext cx="2218920" cy="921416"/>
          </a:xfrm>
          <a:prstGeom prst="rect">
            <a:avLst/>
          </a:prstGeom>
          <a:solidFill>
            <a:srgbClr val="7BB6E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C1EAFE-0551-F53D-98EE-7711FBDEF6AF}"/>
              </a:ext>
            </a:extLst>
          </p:cNvPr>
          <p:cNvSpPr/>
          <p:nvPr/>
        </p:nvSpPr>
        <p:spPr>
          <a:xfrm>
            <a:off x="9830506" y="5302116"/>
            <a:ext cx="2218920" cy="921416"/>
          </a:xfrm>
          <a:prstGeom prst="rect">
            <a:avLst/>
          </a:prstGeom>
          <a:solidFill>
            <a:srgbClr val="5959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AD18D00-E805-5348-A39B-5E7E6B28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1675" y="6559763"/>
            <a:ext cx="329105" cy="29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B800FC3B-D67B-4DBF-950C-60539EFB42AE}" type="slidenum">
              <a:rPr lang="en-US" altLang="en-US" sz="1200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z="1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8C3412-6848-784C-83F5-E51085EAA8E1}"/>
              </a:ext>
            </a:extLst>
          </p:cNvPr>
          <p:cNvGrpSpPr/>
          <p:nvPr/>
        </p:nvGrpSpPr>
        <p:grpSpPr>
          <a:xfrm>
            <a:off x="3918046" y="3699887"/>
            <a:ext cx="2030890" cy="1498609"/>
            <a:chOff x="3568308" y="1622994"/>
            <a:chExt cx="2154151" cy="1449313"/>
          </a:xfrm>
        </p:grpSpPr>
        <p:sp>
          <p:nvSpPr>
            <p:cNvPr id="6" name="TextBox 42">
              <a:extLst>
                <a:ext uri="{FF2B5EF4-FFF2-40B4-BE49-F238E27FC236}">
                  <a16:creationId xmlns:a16="http://schemas.microsoft.com/office/drawing/2014/main" id="{BB15559B-7252-7C4E-9975-4D6518478122}"/>
                </a:ext>
              </a:extLst>
            </p:cNvPr>
            <p:cNvSpPr txBox="1"/>
            <p:nvPr/>
          </p:nvSpPr>
          <p:spPr>
            <a:xfrm>
              <a:off x="3568308" y="2731520"/>
              <a:ext cx="2154151" cy="340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50" dirty="0"/>
                <a:t>Subspecialists</a:t>
              </a:r>
            </a:p>
          </p:txBody>
        </p:sp>
        <p:pic>
          <p:nvPicPr>
            <p:cNvPr id="7" name="Picture 6" descr="http://www.hopkinsmedicine.org/sebin/l/k/careteam.jpg">
              <a:hlinkClick r:id="rId3" tgtFrame="&quot;_blank&quot;"/>
              <a:extLst>
                <a:ext uri="{FF2B5EF4-FFF2-40B4-BE49-F238E27FC236}">
                  <a16:creationId xmlns:a16="http://schemas.microsoft.com/office/drawing/2014/main" id="{A208A72F-FEC2-E048-B3D7-E77C02875263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674" y="1622994"/>
              <a:ext cx="1709420" cy="1173480"/>
            </a:xfrm>
            <a:prstGeom prst="roundRect">
              <a:avLst>
                <a:gd name="adj" fmla="val 1452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6AEA7A1-F0F0-D947-A8EE-B8CB3216E75C}"/>
              </a:ext>
            </a:extLst>
          </p:cNvPr>
          <p:cNvGrpSpPr/>
          <p:nvPr/>
        </p:nvGrpSpPr>
        <p:grpSpPr>
          <a:xfrm>
            <a:off x="6137894" y="1677068"/>
            <a:ext cx="1741652" cy="1298754"/>
            <a:chOff x="3502471" y="2891554"/>
            <a:chExt cx="2866071" cy="2132985"/>
          </a:xfrm>
        </p:grpSpPr>
        <p:pic>
          <p:nvPicPr>
            <p:cNvPr id="9" name="Picture 8" descr="http://www.abta.org/assets/images/stock-photos/your-medical-team.jpg">
              <a:hlinkClick r:id="rId5" tgtFrame="&quot;_blank&quot;"/>
              <a:extLst>
                <a:ext uri="{FF2B5EF4-FFF2-40B4-BE49-F238E27FC236}">
                  <a16:creationId xmlns:a16="http://schemas.microsoft.com/office/drawing/2014/main" id="{F9FC8240-CF19-4146-B8C3-63989B9D6444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550" y="2891554"/>
              <a:ext cx="2438400" cy="1740055"/>
            </a:xfrm>
            <a:prstGeom prst="roundRect">
              <a:avLst>
                <a:gd name="adj" fmla="val 1452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0" name="TextBox 39">
              <a:extLst>
                <a:ext uri="{FF2B5EF4-FFF2-40B4-BE49-F238E27FC236}">
                  <a16:creationId xmlns:a16="http://schemas.microsoft.com/office/drawing/2014/main" id="{517FA221-785C-9746-8CC6-86E1132B97B0}"/>
                </a:ext>
              </a:extLst>
            </p:cNvPr>
            <p:cNvSpPr txBox="1"/>
            <p:nvPr/>
          </p:nvSpPr>
          <p:spPr>
            <a:xfrm>
              <a:off x="3502471" y="4531704"/>
              <a:ext cx="2866071" cy="492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50" dirty="0"/>
                <a:t>Allied Health Staff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E299DC-5C96-AC4F-BC71-6AB06C9ED450}"/>
              </a:ext>
            </a:extLst>
          </p:cNvPr>
          <p:cNvGrpSpPr/>
          <p:nvPr/>
        </p:nvGrpSpPr>
        <p:grpSpPr>
          <a:xfrm>
            <a:off x="3970147" y="1677068"/>
            <a:ext cx="1844777" cy="1759335"/>
            <a:chOff x="938577" y="2250570"/>
            <a:chExt cx="2453036" cy="2446273"/>
          </a:xfrm>
        </p:grpSpPr>
        <p:pic>
          <p:nvPicPr>
            <p:cNvPr id="12" name="Picture 11" descr="https://dangerouslee.files.wordpress.com/2013/07/african-american-female-doctor.jpg">
              <a:hlinkClick r:id="rId7"/>
              <a:extLst>
                <a:ext uri="{FF2B5EF4-FFF2-40B4-BE49-F238E27FC236}">
                  <a16:creationId xmlns:a16="http://schemas.microsoft.com/office/drawing/2014/main" id="{5E05246A-3DBA-6941-8552-313E4F6D36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14"/>
            <a:stretch/>
          </p:blipFill>
          <p:spPr bwMode="auto">
            <a:xfrm>
              <a:off x="1040377" y="2250570"/>
              <a:ext cx="2088346" cy="1740159"/>
            </a:xfrm>
            <a:prstGeom prst="roundRect">
              <a:avLst>
                <a:gd name="adj" fmla="val 1452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C2EAABCE-EBE6-6944-892C-4D43F4CD9FB3}"/>
                </a:ext>
              </a:extLst>
            </p:cNvPr>
            <p:cNvSpPr txBox="1"/>
            <p:nvPr/>
          </p:nvSpPr>
          <p:spPr>
            <a:xfrm>
              <a:off x="938577" y="3990728"/>
              <a:ext cx="2453036" cy="706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50" dirty="0"/>
                <a:t>Primary Care </a:t>
              </a:r>
              <a:br>
                <a:rPr lang="en-US" sz="1350" dirty="0"/>
              </a:br>
              <a:r>
                <a:rPr lang="en-US" sz="1350" dirty="0"/>
                <a:t>Provider (PCP)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3FABDD-AB24-B247-BDE2-56AE920FEDEE}"/>
              </a:ext>
            </a:extLst>
          </p:cNvPr>
          <p:cNvGrpSpPr/>
          <p:nvPr/>
        </p:nvGrpSpPr>
        <p:grpSpPr>
          <a:xfrm>
            <a:off x="8202516" y="1677068"/>
            <a:ext cx="2284836" cy="1510853"/>
            <a:chOff x="1093650" y="2462392"/>
            <a:chExt cx="4273020" cy="2964857"/>
          </a:xfrm>
        </p:grpSpPr>
        <p:pic>
          <p:nvPicPr>
            <p:cNvPr id="17" name="Picture 16" descr="http://www.sullivandental.com/wp-content/uploads/2014/12/01_WMT_10407_1042_OutdoorFun_FamilyReunion_POV_370x270_US_ENG_01.jpg">
              <a:hlinkClick r:id="rId9"/>
              <a:extLst>
                <a:ext uri="{FF2B5EF4-FFF2-40B4-BE49-F238E27FC236}">
                  <a16:creationId xmlns:a16="http://schemas.microsoft.com/office/drawing/2014/main" id="{E0B455E9-BDC1-D048-B6F8-BEB5C8C233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3027" y="2462392"/>
              <a:ext cx="3179618" cy="2320263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26">
              <a:extLst>
                <a:ext uri="{FF2B5EF4-FFF2-40B4-BE49-F238E27FC236}">
                  <a16:creationId xmlns:a16="http://schemas.microsoft.com/office/drawing/2014/main" id="{7115BFE5-2A1C-3748-8455-BA10576AEAB9}"/>
                </a:ext>
              </a:extLst>
            </p:cNvPr>
            <p:cNvSpPr txBox="1"/>
            <p:nvPr/>
          </p:nvSpPr>
          <p:spPr>
            <a:xfrm>
              <a:off x="1093650" y="4838376"/>
              <a:ext cx="4273020" cy="588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50" dirty="0"/>
                <a:t>Family/Support Network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4AA7896-E0B8-8549-A4AE-3CA3CC5BD80D}"/>
              </a:ext>
            </a:extLst>
          </p:cNvPr>
          <p:cNvGrpSpPr/>
          <p:nvPr/>
        </p:nvGrpSpPr>
        <p:grpSpPr>
          <a:xfrm>
            <a:off x="6537059" y="3699887"/>
            <a:ext cx="1485938" cy="1569403"/>
            <a:chOff x="10010643" y="1293006"/>
            <a:chExt cx="2079751" cy="1976886"/>
          </a:xfrm>
        </p:grpSpPr>
        <p:pic>
          <p:nvPicPr>
            <p:cNvPr id="20" name="Picture 19" descr="excuse from a dr">
              <a:extLst>
                <a:ext uri="{FF2B5EF4-FFF2-40B4-BE49-F238E27FC236}">
                  <a16:creationId xmlns:a16="http://schemas.microsoft.com/office/drawing/2014/main" id="{E45EF072-25B2-E74A-9032-569F79CF13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6809" y="1293006"/>
              <a:ext cx="1747422" cy="1655354"/>
            </a:xfrm>
            <a:prstGeom prst="roundRect">
              <a:avLst>
                <a:gd name="adj" fmla="val 1452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1" name="TextBox 28">
              <a:extLst>
                <a:ext uri="{FF2B5EF4-FFF2-40B4-BE49-F238E27FC236}">
                  <a16:creationId xmlns:a16="http://schemas.microsoft.com/office/drawing/2014/main" id="{A200F99D-7A6B-0847-A3BE-E230DADB3F19}"/>
                </a:ext>
              </a:extLst>
            </p:cNvPr>
            <p:cNvSpPr txBox="1"/>
            <p:nvPr/>
          </p:nvSpPr>
          <p:spPr>
            <a:xfrm>
              <a:off x="10010643" y="2891896"/>
              <a:ext cx="2079751" cy="37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50" dirty="0"/>
                <a:t>General Hem/</a:t>
              </a:r>
              <a:r>
                <a:rPr lang="en-US" sz="1350" dirty="0" err="1"/>
                <a:t>Onc</a:t>
              </a:r>
              <a:endParaRPr lang="en-US" sz="135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EC11DB-70A3-91E5-9B1B-110E877D61BA}"/>
              </a:ext>
            </a:extLst>
          </p:cNvPr>
          <p:cNvGrpSpPr/>
          <p:nvPr/>
        </p:nvGrpSpPr>
        <p:grpSpPr>
          <a:xfrm>
            <a:off x="8611119" y="3699887"/>
            <a:ext cx="1446918" cy="1909200"/>
            <a:chOff x="9712205" y="3399128"/>
            <a:chExt cx="1562571" cy="2001972"/>
          </a:xfrm>
        </p:grpSpPr>
        <p:sp>
          <p:nvSpPr>
            <p:cNvPr id="19" name="TextBox 27">
              <a:extLst>
                <a:ext uri="{FF2B5EF4-FFF2-40B4-BE49-F238E27FC236}">
                  <a16:creationId xmlns:a16="http://schemas.microsoft.com/office/drawing/2014/main" id="{EA668A2C-0817-F849-BE57-552491686E8D}"/>
                </a:ext>
              </a:extLst>
            </p:cNvPr>
            <p:cNvSpPr txBox="1"/>
            <p:nvPr/>
          </p:nvSpPr>
          <p:spPr>
            <a:xfrm>
              <a:off x="9712205" y="4893269"/>
              <a:ext cx="156257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50" dirty="0"/>
                <a:t>Myeloma Specialist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E4C3E4F-FEDD-D215-3AF7-A0768AFDC7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alphaModFix amt="35000"/>
            </a:blip>
            <a:srcRect l="8004" t="9251"/>
            <a:stretch/>
          </p:blipFill>
          <p:spPr>
            <a:xfrm>
              <a:off x="9763791" y="3399128"/>
              <a:ext cx="1481766" cy="15219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20D8125-6296-14E2-186B-F0E379BF33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47968" y="6395732"/>
            <a:ext cx="1933575" cy="4667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DE6A29-7792-6320-8836-FBFA0FDCCA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2307" y="6576707"/>
            <a:ext cx="2324100" cy="28575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39CFC3E7-071F-CC0E-BCAE-5FAF5B82DD87}"/>
              </a:ext>
            </a:extLst>
          </p:cNvPr>
          <p:cNvSpPr txBox="1">
            <a:spLocks/>
          </p:cNvSpPr>
          <p:nvPr/>
        </p:nvSpPr>
        <p:spPr>
          <a:xfrm>
            <a:off x="1480273" y="116339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lnSpc>
                <a:spcPct val="92000"/>
              </a:lnSpc>
              <a:spcBef>
                <a:spcPts val="900"/>
              </a:spcBef>
              <a:buNone/>
              <a:defRPr/>
            </a:pPr>
            <a:r>
              <a:rPr lang="en-US" sz="3600" b="1" dirty="0">
                <a:ea typeface="Source Sans Pro" panose="020B0503030403020204" pitchFamily="34" charset="0"/>
              </a:rPr>
              <a:t>Know the members of your care team  </a:t>
            </a:r>
          </a:p>
          <a:p>
            <a:pPr marL="0" indent="0">
              <a:lnSpc>
                <a:spcPct val="92000"/>
              </a:lnSpc>
              <a:spcBef>
                <a:spcPts val="900"/>
              </a:spcBef>
              <a:buNone/>
              <a:defRPr/>
            </a:pPr>
            <a:r>
              <a:rPr lang="en-US" sz="3600" b="1" dirty="0">
                <a:ea typeface="Source Sans Pro" panose="020B0503030403020204" pitchFamily="34" charset="0"/>
              </a:rPr>
              <a:t>Understand their different roles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3229E78-9246-8243-B8F7-65F757102E6B}"/>
              </a:ext>
            </a:extLst>
          </p:cNvPr>
          <p:cNvGrpSpPr/>
          <p:nvPr/>
        </p:nvGrpSpPr>
        <p:grpSpPr>
          <a:xfrm>
            <a:off x="1053758" y="2636751"/>
            <a:ext cx="3130375" cy="2125878"/>
            <a:chOff x="2749251" y="2796161"/>
            <a:chExt cx="4324384" cy="2641643"/>
          </a:xfrm>
        </p:grpSpPr>
        <p:pic>
          <p:nvPicPr>
            <p:cNvPr id="23" name="Picture 12" descr="http://www.stopcoloncancernow.com/assets/news-images/Couple-smiling-and-hugging.jpg">
              <a:hlinkClick r:id="rId15"/>
              <a:extLst>
                <a:ext uri="{FF2B5EF4-FFF2-40B4-BE49-F238E27FC236}">
                  <a16:creationId xmlns:a16="http://schemas.microsoft.com/office/drawing/2014/main" id="{EA3DEF34-ABE8-BC40-9939-2A6DAFE9E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143" y="2796161"/>
              <a:ext cx="2730125" cy="1820083"/>
            </a:xfrm>
            <a:prstGeom prst="roundRect">
              <a:avLst>
                <a:gd name="adj" fmla="val 1452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AE4A114-CC10-924F-AEAD-8FFA342309E2}"/>
                </a:ext>
              </a:extLst>
            </p:cNvPr>
            <p:cNvSpPr txBox="1"/>
            <p:nvPr/>
          </p:nvSpPr>
          <p:spPr>
            <a:xfrm>
              <a:off x="2749251" y="4658844"/>
              <a:ext cx="4324384" cy="77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You &amp; </a:t>
              </a:r>
              <a:br>
                <a:rPr lang="en-US" sz="1350" dirty="0"/>
              </a:br>
              <a:r>
                <a:rPr lang="en-US" sz="1350" dirty="0"/>
                <a:t>Your Care Partner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38F2F99-B3B0-D006-BB70-3429970E3741}"/>
              </a:ext>
            </a:extLst>
          </p:cNvPr>
          <p:cNvSpPr txBox="1"/>
          <p:nvPr/>
        </p:nvSpPr>
        <p:spPr>
          <a:xfrm>
            <a:off x="2990096" y="5637346"/>
            <a:ext cx="7389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287C3"/>
                </a:solidFill>
              </a:rPr>
              <a:t>Does your clinic have a “Survivorship Clinic”?</a:t>
            </a:r>
          </a:p>
        </p:txBody>
      </p:sp>
    </p:spTree>
    <p:extLst>
      <p:ext uri="{BB962C8B-B14F-4D97-AF65-F5344CB8AC3E}">
        <p14:creationId xmlns:p14="http://schemas.microsoft.com/office/powerpoint/2010/main" val="1682795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8E45-285A-BEEA-B53F-736556AEB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Health Screening Recommendations*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09622-60C4-98AA-5C40-B173AFA64224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795462" y="2302286"/>
            <a:ext cx="4114800" cy="4355038"/>
          </a:xfrm>
        </p:spPr>
        <p:txBody>
          <a:bodyPr lIns="182880" anchor="t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Endocrine: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Osteoporosis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Thyroid: Thyroid Stimulating Hormone (TSH)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Hyperglycemia/Diabetes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Cardiac: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Blood pressure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Cholesterol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</a:rPr>
              <a:t>Hepatitis C Virus: </a:t>
            </a:r>
            <a:r>
              <a:rPr lang="en-US" sz="1600" dirty="0">
                <a:solidFill>
                  <a:srgbClr val="333333"/>
                </a:solidFill>
              </a:rPr>
              <a:t>adults aged 18 to 79 years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Oral and Dental Screening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Eye/Vision Screening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600" dirty="0">
              <a:solidFill>
                <a:srgbClr val="33333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756DC-1B1F-5E8C-6C0D-B19E29FE70E8}"/>
              </a:ext>
            </a:extLst>
          </p:cNvPr>
          <p:cNvSpPr txBox="1"/>
          <p:nvPr/>
        </p:nvSpPr>
        <p:spPr>
          <a:xfrm>
            <a:off x="1800225" y="1329448"/>
            <a:ext cx="90487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Health screening serves the purpose to identify a disease early that may not show symptoms but can cause significant disease, that has an available treatment, and is more common in certain populations or age groups.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E949A1-9617-4084-B2C6-DC693D60858B}"/>
              </a:ext>
            </a:extLst>
          </p:cNvPr>
          <p:cNvSpPr txBox="1"/>
          <p:nvPr/>
        </p:nvSpPr>
        <p:spPr>
          <a:xfrm>
            <a:off x="414337" y="6627168"/>
            <a:ext cx="1100137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Givler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 DN,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Givler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 A. Health Screening. [Updated 2023 Feb 19]. In: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StatPearls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 [Internet]. Treasure Island (FL):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StatPearls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 Publishing; 2024 Jan-. Available from: https://www.ncbi.nlm.nih.gov/books/NBK436014/</a:t>
            </a:r>
            <a:endParaRPr lang="en-US" sz="900" dirty="0">
              <a:latin typeface="Aptos" panose="020B00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445A8F9-EC60-679A-8173-3997E294C106}"/>
              </a:ext>
            </a:extLst>
          </p:cNvPr>
          <p:cNvSpPr txBox="1">
            <a:spLocks/>
          </p:cNvSpPr>
          <p:nvPr/>
        </p:nvSpPr>
        <p:spPr>
          <a:xfrm>
            <a:off x="6734174" y="3067507"/>
            <a:ext cx="4114800" cy="1538883"/>
          </a:xfrm>
          <a:prstGeom prst="rect">
            <a:avLst/>
          </a:prstGeom>
        </p:spPr>
        <p:txBody>
          <a:bodyPr vert="horz" lIns="182880" tIns="45720" rIns="91440" bIns="45720" rtlCol="0" anchor="t">
            <a:spAutoFit/>
          </a:bodyPr>
          <a:lstStyle>
            <a:lvl1pPr marL="0" indent="0" algn="l" defTabSz="457200" rtl="0" eaLnBrk="1" latinLnBrk="0" hangingPunct="1">
              <a:lnSpc>
                <a:spcPct val="130000"/>
              </a:lnSpc>
              <a:spcBef>
                <a:spcPts val="1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283464" indent="-283464" algn="l" defTabSz="457200" rtl="0" eaLnBrk="1" latinLnBrk="0" hangingPunct="1">
              <a:lnSpc>
                <a:spcPct val="130000"/>
              </a:lnSpc>
              <a:spcBef>
                <a:spcPts val="1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566928" indent="-283464" algn="l" defTabSz="457200" rtl="0" eaLnBrk="1" latinLnBrk="0" hangingPunct="1">
              <a:lnSpc>
                <a:spcPct val="130000"/>
              </a:lnSpc>
              <a:spcBef>
                <a:spcPts val="1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850392" indent="-283464" algn="l" defTabSz="457200" rtl="0" eaLnBrk="1" latinLnBrk="0" hangingPunct="1">
              <a:lnSpc>
                <a:spcPct val="130000"/>
              </a:lnSpc>
              <a:spcBef>
                <a:spcPts val="1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-283464" algn="l" defTabSz="457200" rtl="0" eaLnBrk="1" latinLnBrk="0" hangingPunct="1">
              <a:lnSpc>
                <a:spcPct val="130000"/>
              </a:lnSpc>
              <a:spcBef>
                <a:spcPts val="1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Screening for People at Risk: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Fall Prevention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</a:rPr>
              <a:t>HIV: adults aged 15 to 65 years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</a:rPr>
              <a:t>Tuberculosis: populations at increased risk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D39143-2DBB-F002-D31B-3699FF89C809}"/>
              </a:ext>
            </a:extLst>
          </p:cNvPr>
          <p:cNvSpPr txBox="1"/>
          <p:nvPr/>
        </p:nvSpPr>
        <p:spPr>
          <a:xfrm>
            <a:off x="5316095" y="2026507"/>
            <a:ext cx="654157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*Standard screening recommendations. </a:t>
            </a:r>
            <a:br>
              <a:rPr lang="en-US" dirty="0"/>
            </a:br>
            <a:r>
              <a:rPr lang="en-US" dirty="0"/>
              <a:t>Recommendations may be modified to meet individual needs.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185F40-BF6C-E9C2-A49E-5330E3198D5D}"/>
              </a:ext>
            </a:extLst>
          </p:cNvPr>
          <p:cNvGrpSpPr/>
          <p:nvPr/>
        </p:nvGrpSpPr>
        <p:grpSpPr>
          <a:xfrm>
            <a:off x="9544641" y="5348696"/>
            <a:ext cx="2608667" cy="1315515"/>
            <a:chOff x="9144396" y="4555374"/>
            <a:chExt cx="2608667" cy="1315515"/>
          </a:xfrm>
        </p:grpSpPr>
        <p:pic>
          <p:nvPicPr>
            <p:cNvPr id="9" name="Picture 2" descr="Home">
              <a:extLst>
                <a:ext uri="{FF2B5EF4-FFF2-40B4-BE49-F238E27FC236}">
                  <a16:creationId xmlns:a16="http://schemas.microsoft.com/office/drawing/2014/main" id="{061345E1-3BB1-6B8B-B8AE-A40AD4CB5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396" y="5111222"/>
              <a:ext cx="2608667" cy="759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F868B19-2433-8580-8901-FFA145FBB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06864" y="4555374"/>
              <a:ext cx="1426365" cy="57341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1D6E87E-6CE1-10B1-0467-C31D83938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72586" y="4555374"/>
              <a:ext cx="1027817" cy="573413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6F85C7F-00C0-5D33-E691-08E0DB880714}"/>
              </a:ext>
            </a:extLst>
          </p:cNvPr>
          <p:cNvGrpSpPr/>
          <p:nvPr/>
        </p:nvGrpSpPr>
        <p:grpSpPr>
          <a:xfrm>
            <a:off x="7389050" y="5006694"/>
            <a:ext cx="2077320" cy="1310827"/>
            <a:chOff x="3568308" y="1622994"/>
            <a:chExt cx="2154151" cy="1449313"/>
          </a:xfrm>
        </p:grpSpPr>
        <p:sp>
          <p:nvSpPr>
            <p:cNvPr id="13" name="TextBox 42">
              <a:extLst>
                <a:ext uri="{FF2B5EF4-FFF2-40B4-BE49-F238E27FC236}">
                  <a16:creationId xmlns:a16="http://schemas.microsoft.com/office/drawing/2014/main" id="{7470AC8D-F8D1-70E9-FFEE-3DBB587B6C54}"/>
                </a:ext>
              </a:extLst>
            </p:cNvPr>
            <p:cNvSpPr txBox="1"/>
            <p:nvPr/>
          </p:nvSpPr>
          <p:spPr>
            <a:xfrm>
              <a:off x="3568308" y="2731520"/>
              <a:ext cx="2154151" cy="340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50" dirty="0"/>
                <a:t>Subspecialists</a:t>
              </a:r>
            </a:p>
          </p:txBody>
        </p:sp>
        <p:pic>
          <p:nvPicPr>
            <p:cNvPr id="14" name="Picture 13" descr="http://www.hopkinsmedicine.org/sebin/l/k/careteam.jpg">
              <a:hlinkClick r:id="rId6" tgtFrame="&quot;_blank&quot;"/>
              <a:extLst>
                <a:ext uri="{FF2B5EF4-FFF2-40B4-BE49-F238E27FC236}">
                  <a16:creationId xmlns:a16="http://schemas.microsoft.com/office/drawing/2014/main" id="{ED35E4C4-65D8-FE1A-8B7E-77BF8ACE000C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674" y="1622994"/>
              <a:ext cx="1709420" cy="1173480"/>
            </a:xfrm>
            <a:prstGeom prst="roundRect">
              <a:avLst>
                <a:gd name="adj" fmla="val 1452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CCDF0F-C134-0705-7514-6CA6FF74B9CA}"/>
              </a:ext>
            </a:extLst>
          </p:cNvPr>
          <p:cNvGrpSpPr/>
          <p:nvPr/>
        </p:nvGrpSpPr>
        <p:grpSpPr>
          <a:xfrm>
            <a:off x="5732796" y="5008314"/>
            <a:ext cx="1886952" cy="1538883"/>
            <a:chOff x="938577" y="2250570"/>
            <a:chExt cx="2453036" cy="2446273"/>
          </a:xfrm>
        </p:grpSpPr>
        <p:pic>
          <p:nvPicPr>
            <p:cNvPr id="16" name="Picture 15" descr="https://dangerouslee.files.wordpress.com/2013/07/african-american-female-doctor.jpg">
              <a:hlinkClick r:id="rId8"/>
              <a:extLst>
                <a:ext uri="{FF2B5EF4-FFF2-40B4-BE49-F238E27FC236}">
                  <a16:creationId xmlns:a16="http://schemas.microsoft.com/office/drawing/2014/main" id="{44BF8B33-3EE6-6E47-0BAC-E917225ACF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14"/>
            <a:stretch/>
          </p:blipFill>
          <p:spPr bwMode="auto">
            <a:xfrm>
              <a:off x="1040377" y="2250570"/>
              <a:ext cx="2088346" cy="1740159"/>
            </a:xfrm>
            <a:prstGeom prst="roundRect">
              <a:avLst>
                <a:gd name="adj" fmla="val 1452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35C56D87-6D53-C188-7009-5984D90B82E2}"/>
                </a:ext>
              </a:extLst>
            </p:cNvPr>
            <p:cNvSpPr txBox="1"/>
            <p:nvPr/>
          </p:nvSpPr>
          <p:spPr>
            <a:xfrm>
              <a:off x="938577" y="3990728"/>
              <a:ext cx="2453036" cy="706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50" dirty="0"/>
                <a:t>Primary Care </a:t>
              </a:r>
              <a:br>
                <a:rPr lang="en-US" sz="1350" dirty="0"/>
              </a:br>
              <a:r>
                <a:rPr lang="en-US" sz="1350" dirty="0"/>
                <a:t>Provider (PCP)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5351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8E45-285A-BEEA-B53F-736556AEB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64" y="400049"/>
            <a:ext cx="11104724" cy="759667"/>
          </a:xfrm>
        </p:spPr>
        <p:txBody>
          <a:bodyPr anchor="t"/>
          <a:lstStyle/>
          <a:p>
            <a:r>
              <a:rPr lang="en-US" dirty="0"/>
              <a:t>Cancer Screening Recommendations*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09622-60C4-98AA-5C40-B173AFA64224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729105" y="1813858"/>
            <a:ext cx="4114800" cy="3354765"/>
          </a:xfrm>
        </p:spPr>
        <p:txBody>
          <a:bodyPr lIns="182880" anchor="t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/>
              <a:t>Skin: Dermatologic evaluation annually or as indicated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latin typeface="+mj-lt"/>
              </a:rPr>
              <a:t>Thyroid cancer or dysfunction: Thyroid Stimulating Hormone (TSH)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latin typeface="+mj-lt"/>
              </a:rPr>
              <a:t>Lung: Begin age 50 years,  then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annual LD-CT for people with a history of smoking at least 20 pack/years, and former smokers who quit within the previous 15 years.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latin typeface="+mj-lt"/>
              </a:rPr>
              <a:t>Colorectal: Begin age 50, younger if high risk; rescreen every 3-10 years based on type of test and risk profile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756DC-1B1F-5E8C-6C0D-B19E29FE70E8}"/>
              </a:ext>
            </a:extLst>
          </p:cNvPr>
          <p:cNvSpPr txBox="1"/>
          <p:nvPr/>
        </p:nvSpPr>
        <p:spPr>
          <a:xfrm>
            <a:off x="2539999" y="994802"/>
            <a:ext cx="6898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Continued surveillance for recurrence/progression of myeloma and screening for other primary cancers.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E949A1-9617-4084-B2C6-DC693D60858B}"/>
              </a:ext>
            </a:extLst>
          </p:cNvPr>
          <p:cNvSpPr txBox="1"/>
          <p:nvPr/>
        </p:nvSpPr>
        <p:spPr>
          <a:xfrm>
            <a:off x="2540000" y="6505963"/>
            <a:ext cx="5915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Givler DN, Givler A. Health Screening. [Updated 2023 Feb 19]. In: StatPearls [Internet]. Treasure Island (FL): StatPearls Publishing; 2024 Jan-. Available from: https://www.ncbi.nlm.nih.gov/books/NBK436014/</a:t>
            </a:r>
            <a:endParaRPr lang="en-US" sz="900" dirty="0">
              <a:latin typeface="Aptos" panose="020B00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9E108C-C4BD-B579-8EBC-A491A0FC60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28082" y="1813857"/>
            <a:ext cx="5398686" cy="2862322"/>
          </a:xfrm>
        </p:spPr>
        <p:txBody>
          <a:bodyPr lIns="182880" anchor="t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/>
              <a:t>Women (assigned female at birth): Cervical and Breast Cancer Screening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Cervical screening begins as early as age 21 years, every 3-5 years until age 65 years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Breast screening begins at age 40 years, then every other year until age 74 years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/>
              <a:t>Men (assigned male at birth): Prostate Cancer Screening (PSA) may begin at age 55 years then every 2-4 years; not recommended beyond age 70 years.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B54210-A66E-E49D-4C83-E120AD2FEA87}"/>
              </a:ext>
            </a:extLst>
          </p:cNvPr>
          <p:cNvSpPr txBox="1"/>
          <p:nvPr/>
        </p:nvSpPr>
        <p:spPr>
          <a:xfrm>
            <a:off x="9144396" y="6303276"/>
            <a:ext cx="2946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NCCN = National Comprehensive Cancer Network</a:t>
            </a:r>
          </a:p>
          <a:p>
            <a:r>
              <a:rPr lang="en-US" sz="900" dirty="0"/>
              <a:t>USPSTF = United States Preventive Services Task Force</a:t>
            </a:r>
          </a:p>
          <a:p>
            <a:r>
              <a:rPr lang="en-US" sz="900" dirty="0"/>
              <a:t>ACS = American Cancer Society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A905818-F77E-8813-F931-C5AC52E79A77}"/>
              </a:ext>
            </a:extLst>
          </p:cNvPr>
          <p:cNvGrpSpPr/>
          <p:nvPr/>
        </p:nvGrpSpPr>
        <p:grpSpPr>
          <a:xfrm>
            <a:off x="9144396" y="4555374"/>
            <a:ext cx="2608667" cy="1315515"/>
            <a:chOff x="9144396" y="4555374"/>
            <a:chExt cx="2608667" cy="1315515"/>
          </a:xfrm>
        </p:grpSpPr>
        <p:pic>
          <p:nvPicPr>
            <p:cNvPr id="9" name="Picture 2" descr="Home">
              <a:extLst>
                <a:ext uri="{FF2B5EF4-FFF2-40B4-BE49-F238E27FC236}">
                  <a16:creationId xmlns:a16="http://schemas.microsoft.com/office/drawing/2014/main" id="{AF8C3F9A-6F8E-C713-A102-4DEDBE0099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396" y="5111222"/>
              <a:ext cx="2608667" cy="759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9B1C67D-E8F3-3DB3-AE84-9E951F16D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06864" y="4555374"/>
              <a:ext cx="1426365" cy="57341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2524BF8-9782-DFD6-ECF1-B2E851459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72586" y="4555374"/>
              <a:ext cx="1027817" cy="573413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6D2216F-F624-E820-A460-6A24A37FA57C}"/>
              </a:ext>
            </a:extLst>
          </p:cNvPr>
          <p:cNvSpPr txBox="1"/>
          <p:nvPr/>
        </p:nvSpPr>
        <p:spPr>
          <a:xfrm>
            <a:off x="1976894" y="5183221"/>
            <a:ext cx="676199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*Standard screening recommendations. </a:t>
            </a:r>
            <a:br>
              <a:rPr lang="en-US" sz="2000" dirty="0"/>
            </a:br>
            <a:r>
              <a:rPr lang="en-US" sz="2000" dirty="0"/>
              <a:t>Recommendations may be adjusted to meet individual needs.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790C13-C3A4-EDEE-40B1-CF845360C17F}"/>
              </a:ext>
            </a:extLst>
          </p:cNvPr>
          <p:cNvGrpSpPr/>
          <p:nvPr/>
        </p:nvGrpSpPr>
        <p:grpSpPr>
          <a:xfrm>
            <a:off x="10200403" y="217669"/>
            <a:ext cx="1886952" cy="1538883"/>
            <a:chOff x="938577" y="2250570"/>
            <a:chExt cx="2453036" cy="2446273"/>
          </a:xfrm>
        </p:grpSpPr>
        <p:pic>
          <p:nvPicPr>
            <p:cNvPr id="6" name="Picture 5" descr="https://dangerouslee.files.wordpress.com/2013/07/african-american-female-doctor.jpg">
              <a:hlinkClick r:id="rId6"/>
              <a:extLst>
                <a:ext uri="{FF2B5EF4-FFF2-40B4-BE49-F238E27FC236}">
                  <a16:creationId xmlns:a16="http://schemas.microsoft.com/office/drawing/2014/main" id="{817E210A-2174-D259-7390-CA6B34740A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14"/>
            <a:stretch/>
          </p:blipFill>
          <p:spPr bwMode="auto">
            <a:xfrm>
              <a:off x="1040377" y="2250570"/>
              <a:ext cx="2088346" cy="1740159"/>
            </a:xfrm>
            <a:prstGeom prst="roundRect">
              <a:avLst>
                <a:gd name="adj" fmla="val 1452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id="{1563A689-6268-F4A4-8B7C-AB87F771EC9D}"/>
                </a:ext>
              </a:extLst>
            </p:cNvPr>
            <p:cNvSpPr txBox="1"/>
            <p:nvPr/>
          </p:nvSpPr>
          <p:spPr>
            <a:xfrm>
              <a:off x="938577" y="3990728"/>
              <a:ext cx="2453036" cy="706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50" dirty="0"/>
                <a:t>Primary Care </a:t>
              </a:r>
              <a:br>
                <a:rPr lang="en-US" sz="1350" dirty="0"/>
              </a:br>
              <a:r>
                <a:rPr lang="en-US" sz="1350" dirty="0"/>
                <a:t>Provider (PCP)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1776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8E45-285A-BEEA-B53F-736556AEB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64" y="400049"/>
            <a:ext cx="11104724" cy="759667"/>
          </a:xfrm>
        </p:spPr>
        <p:txBody>
          <a:bodyPr anchor="t"/>
          <a:lstStyle/>
          <a:p>
            <a:r>
              <a:rPr lang="en-US" dirty="0"/>
              <a:t>Focus on Myeloma Related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09622-60C4-98AA-5C40-B173AFA64224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729105" y="1813858"/>
            <a:ext cx="4114800" cy="3985706"/>
          </a:xfrm>
        </p:spPr>
        <p:txBody>
          <a:bodyPr lIns="182880" anchor="t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/>
              <a:t>Cancer: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Skin: Dermatologic evaluation annually or as indicated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Secondary Solid Tumor Malignancy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Secondary Myelodysplastic Syndrome (MDS)/Leukemia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/>
              <a:t>Immune Incompetence: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IgG (hypogammaglobulinemia)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CD3+ T-Cell Count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Absolute Neutrophil Count (ANC)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Frequent intervention for recurrent infections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756DC-1B1F-5E8C-6C0D-B19E29FE70E8}"/>
              </a:ext>
            </a:extLst>
          </p:cNvPr>
          <p:cNvSpPr txBox="1"/>
          <p:nvPr/>
        </p:nvSpPr>
        <p:spPr>
          <a:xfrm>
            <a:off x="2539999" y="994802"/>
            <a:ext cx="6898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Treatment for myeloma can increase the chances of having other health issues.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9E108C-C4BD-B579-8EBC-A491A0FC60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28082" y="1813857"/>
            <a:ext cx="5398686" cy="4139595"/>
          </a:xfrm>
        </p:spPr>
        <p:txBody>
          <a:bodyPr lIns="182880" anchor="t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 Endocrine: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Thyroid  dysfunction: Thyroid Stimulating Hormone (TSH)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Adrenal Insufficiency: Cortisol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Hyperglycemia/Diabetes: Glucose, HgbA1C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Osteoporosis: DEXA scan (less likely if taking bone strengthening treatment)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Infertility and pre-mature menopause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/>
              <a:t>Dental: prudent dental care, scheduled cleanings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/>
              <a:t>Cardiovascular: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Blood pressure monitoring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ECG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Echocardiogram if indicated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E5C682-483B-1F19-C471-09BBC2E2CD83}"/>
              </a:ext>
            </a:extLst>
          </p:cNvPr>
          <p:cNvSpPr txBox="1"/>
          <p:nvPr/>
        </p:nvSpPr>
        <p:spPr>
          <a:xfrm>
            <a:off x="2586132" y="6289781"/>
            <a:ext cx="70687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https://onlinelibrary.wiley.com/doi/epdf/10.1002/ccr3.2362</a:t>
            </a:r>
            <a:r>
              <a:rPr lang="en-US" sz="1400" dirty="0"/>
              <a:t>; </a:t>
            </a:r>
            <a:r>
              <a:rPr lang="en-US" sz="1400" dirty="0">
                <a:hlinkClick r:id="rId4"/>
              </a:rPr>
              <a:t>https://www.medicalnewstoday.com/articles/drugs-revlimid-side-effects</a:t>
            </a:r>
            <a:endParaRPr lang="en-US" sz="1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E6BAC1-B9AB-C362-B612-10A50082427F}"/>
              </a:ext>
            </a:extLst>
          </p:cNvPr>
          <p:cNvGrpSpPr/>
          <p:nvPr/>
        </p:nvGrpSpPr>
        <p:grpSpPr>
          <a:xfrm>
            <a:off x="10170113" y="225360"/>
            <a:ext cx="1886952" cy="1538883"/>
            <a:chOff x="938577" y="2250570"/>
            <a:chExt cx="2453036" cy="2446273"/>
          </a:xfrm>
        </p:grpSpPr>
        <p:pic>
          <p:nvPicPr>
            <p:cNvPr id="8" name="Picture 7" descr="https://dangerouslee.files.wordpress.com/2013/07/african-american-female-doctor.jpg">
              <a:hlinkClick r:id="rId5"/>
              <a:extLst>
                <a:ext uri="{FF2B5EF4-FFF2-40B4-BE49-F238E27FC236}">
                  <a16:creationId xmlns:a16="http://schemas.microsoft.com/office/drawing/2014/main" id="{763E4458-5FB7-163F-91EF-54FF841F92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14"/>
            <a:stretch/>
          </p:blipFill>
          <p:spPr bwMode="auto">
            <a:xfrm>
              <a:off x="1040377" y="2250570"/>
              <a:ext cx="2088346" cy="1740159"/>
            </a:xfrm>
            <a:prstGeom prst="roundRect">
              <a:avLst>
                <a:gd name="adj" fmla="val 1452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9" name="TextBox 18">
              <a:extLst>
                <a:ext uri="{FF2B5EF4-FFF2-40B4-BE49-F238E27FC236}">
                  <a16:creationId xmlns:a16="http://schemas.microsoft.com/office/drawing/2014/main" id="{33068341-CE44-9DC7-05BC-55D5EC6543C6}"/>
                </a:ext>
              </a:extLst>
            </p:cNvPr>
            <p:cNvSpPr txBox="1"/>
            <p:nvPr/>
          </p:nvSpPr>
          <p:spPr>
            <a:xfrm>
              <a:off x="938577" y="3990728"/>
              <a:ext cx="2453036" cy="706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50" dirty="0"/>
                <a:t>Primary Care </a:t>
              </a:r>
              <a:br>
                <a:rPr lang="en-US" sz="1350" dirty="0"/>
              </a:br>
              <a:r>
                <a:rPr lang="en-US" sz="1350" dirty="0"/>
                <a:t>Provider (PCP)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17A1269-BFA0-94E4-3C57-E720AF06323E}"/>
              </a:ext>
            </a:extLst>
          </p:cNvPr>
          <p:cNvGrpSpPr/>
          <p:nvPr/>
        </p:nvGrpSpPr>
        <p:grpSpPr>
          <a:xfrm>
            <a:off x="9296128" y="4975621"/>
            <a:ext cx="1485938" cy="1777774"/>
            <a:chOff x="10010643" y="1030533"/>
            <a:chExt cx="2079751" cy="2239359"/>
          </a:xfrm>
        </p:grpSpPr>
        <p:pic>
          <p:nvPicPr>
            <p:cNvPr id="11" name="Picture 10" descr="excuse from a dr">
              <a:extLst>
                <a:ext uri="{FF2B5EF4-FFF2-40B4-BE49-F238E27FC236}">
                  <a16:creationId xmlns:a16="http://schemas.microsoft.com/office/drawing/2014/main" id="{E62D9B47-3C3C-5DFE-676B-044BFB8134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455" y="1030533"/>
              <a:ext cx="1778127" cy="1684444"/>
            </a:xfrm>
            <a:prstGeom prst="roundRect">
              <a:avLst>
                <a:gd name="adj" fmla="val 1452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2" name="TextBox 28">
              <a:extLst>
                <a:ext uri="{FF2B5EF4-FFF2-40B4-BE49-F238E27FC236}">
                  <a16:creationId xmlns:a16="http://schemas.microsoft.com/office/drawing/2014/main" id="{C1ACB2C9-DF8E-92A3-610E-5B3076C72B8F}"/>
                </a:ext>
              </a:extLst>
            </p:cNvPr>
            <p:cNvSpPr txBox="1"/>
            <p:nvPr/>
          </p:nvSpPr>
          <p:spPr>
            <a:xfrm>
              <a:off x="10010643" y="2891896"/>
              <a:ext cx="2079751" cy="37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50" dirty="0"/>
                <a:t>General Hem/</a:t>
              </a:r>
              <a:r>
                <a:rPr lang="en-US" sz="1350" dirty="0" err="1"/>
                <a:t>Onc</a:t>
              </a:r>
              <a:endParaRPr lang="en-US" sz="135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28DAF9-6851-DF24-7F4B-558A2F297F78}"/>
              </a:ext>
            </a:extLst>
          </p:cNvPr>
          <p:cNvGrpSpPr/>
          <p:nvPr/>
        </p:nvGrpSpPr>
        <p:grpSpPr>
          <a:xfrm>
            <a:off x="10745082" y="4906124"/>
            <a:ext cx="1446918" cy="1869881"/>
            <a:chOff x="9712205" y="3440357"/>
            <a:chExt cx="1562571" cy="1960743"/>
          </a:xfrm>
        </p:grpSpPr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8F11F309-FF36-CF4A-6E5D-70D3E872B427}"/>
                </a:ext>
              </a:extLst>
            </p:cNvPr>
            <p:cNvSpPr txBox="1"/>
            <p:nvPr/>
          </p:nvSpPr>
          <p:spPr>
            <a:xfrm>
              <a:off x="9712205" y="4893269"/>
              <a:ext cx="156257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50" dirty="0"/>
                <a:t>Myeloma Specialist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E38D84C-60BB-CD29-9595-728E9E1102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alphaModFix/>
            </a:blip>
            <a:srcRect l="8004" t="9251"/>
            <a:stretch/>
          </p:blipFill>
          <p:spPr>
            <a:xfrm>
              <a:off x="9836672" y="3440357"/>
              <a:ext cx="1365201" cy="140221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400991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8E45-285A-BEEA-B53F-736556AEB4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0224" y="400050"/>
            <a:ext cx="10391775" cy="1184275"/>
          </a:xfrm>
        </p:spPr>
        <p:txBody>
          <a:bodyPr/>
          <a:lstStyle/>
          <a:p>
            <a:pPr algn="l"/>
            <a:r>
              <a:rPr lang="en-US" dirty="0"/>
              <a:t>Mental Health Screening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756DC-1B1F-5E8C-6C0D-B19E29FE70E8}"/>
              </a:ext>
            </a:extLst>
          </p:cNvPr>
          <p:cNvSpPr txBox="1"/>
          <p:nvPr/>
        </p:nvSpPr>
        <p:spPr>
          <a:xfrm>
            <a:off x="1800225" y="1329448"/>
            <a:ext cx="9048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Cancer survivors are at increased risk of anxiety, fear and depression.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E949A1-9617-4084-B2C6-DC693D60858B}"/>
              </a:ext>
            </a:extLst>
          </p:cNvPr>
          <p:cNvSpPr txBox="1"/>
          <p:nvPr/>
        </p:nvSpPr>
        <p:spPr>
          <a:xfrm>
            <a:off x="414338" y="6627168"/>
            <a:ext cx="15573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NCCN.org</a:t>
            </a:r>
            <a:endParaRPr lang="en-US" sz="900" dirty="0">
              <a:latin typeface="Aptos" panose="020B00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0CE8D6-ABBC-D1B5-2B4A-BCD7DD710408}"/>
              </a:ext>
            </a:extLst>
          </p:cNvPr>
          <p:cNvSpPr/>
          <p:nvPr/>
        </p:nvSpPr>
        <p:spPr>
          <a:xfrm>
            <a:off x="4870531" y="2761096"/>
            <a:ext cx="408868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Will the tests show my cancer is back?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671B1A-F8BF-982D-9A85-0834DEFC1EFF}"/>
              </a:ext>
            </a:extLst>
          </p:cNvPr>
          <p:cNvSpPr/>
          <p:nvPr/>
        </p:nvSpPr>
        <p:spPr>
          <a:xfrm>
            <a:off x="4199078" y="4979049"/>
            <a:ext cx="2797033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Will the treatment work?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074CEA-AA10-99CC-921A-648EA38D1B7A}"/>
              </a:ext>
            </a:extLst>
          </p:cNvPr>
          <p:cNvSpPr/>
          <p:nvPr/>
        </p:nvSpPr>
        <p:spPr>
          <a:xfrm>
            <a:off x="8752750" y="368734"/>
            <a:ext cx="334283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will happen to my family? Are they at risk, too?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0FA180-261B-7578-20A8-27757190E5A1}"/>
              </a:ext>
            </a:extLst>
          </p:cNvPr>
          <p:cNvSpPr/>
          <p:nvPr/>
        </p:nvSpPr>
        <p:spPr>
          <a:xfrm>
            <a:off x="1056007" y="2824370"/>
            <a:ext cx="384318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Will I be able to keep my job and afford my treatment?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27B53D-221D-CFFE-2C0B-AAF3F12BF26D}"/>
              </a:ext>
            </a:extLst>
          </p:cNvPr>
          <p:cNvSpPr/>
          <p:nvPr/>
        </p:nvSpPr>
        <p:spPr>
          <a:xfrm>
            <a:off x="8038102" y="5528552"/>
            <a:ext cx="3744936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Will I have pain?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B8F948-233F-BD5B-E3DE-B8B39FCF97A1}"/>
              </a:ext>
            </a:extLst>
          </p:cNvPr>
          <p:cNvSpPr/>
          <p:nvPr/>
        </p:nvSpPr>
        <p:spPr>
          <a:xfrm>
            <a:off x="1132583" y="1760579"/>
            <a:ext cx="7439917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How/Why did this happen?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2D7CF1-AEB6-8715-D269-F88C02163F46}"/>
              </a:ext>
            </a:extLst>
          </p:cNvPr>
          <p:cNvSpPr/>
          <p:nvPr/>
        </p:nvSpPr>
        <p:spPr>
          <a:xfrm>
            <a:off x="8920945" y="2761096"/>
            <a:ext cx="30064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How 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can I </a:t>
            </a:r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plan for the future?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A73DB8B-3CD8-A096-EC6D-0BCA57EE8421}"/>
              </a:ext>
            </a:extLst>
          </p:cNvPr>
          <p:cNvGrpSpPr/>
          <p:nvPr/>
        </p:nvGrpSpPr>
        <p:grpSpPr>
          <a:xfrm>
            <a:off x="0" y="5563449"/>
            <a:ext cx="2608667" cy="1315515"/>
            <a:chOff x="9144396" y="4555374"/>
            <a:chExt cx="2608667" cy="1315515"/>
          </a:xfrm>
          <a:solidFill>
            <a:schemeClr val="bg1">
              <a:lumMod val="85000"/>
            </a:schemeClr>
          </a:solidFill>
        </p:grpSpPr>
        <p:pic>
          <p:nvPicPr>
            <p:cNvPr id="4" name="Picture 2" descr="Home">
              <a:extLst>
                <a:ext uri="{FF2B5EF4-FFF2-40B4-BE49-F238E27FC236}">
                  <a16:creationId xmlns:a16="http://schemas.microsoft.com/office/drawing/2014/main" id="{10F98073-7273-1784-6C72-4929A2A7AF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396" y="5111222"/>
              <a:ext cx="2608667" cy="759667"/>
            </a:xfrm>
            <a:prstGeom prst="rect">
              <a:avLst/>
            </a:prstGeom>
            <a:grpFill/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95CE8E-9A5D-8887-44BB-7DA5646E9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06864" y="4555374"/>
              <a:ext cx="1426365" cy="573413"/>
            </a:xfrm>
            <a:prstGeom prst="rect">
              <a:avLst/>
            </a:prstGeom>
            <a:grpFill/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4FE173-056A-E929-1670-9484CB183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72586" y="4555374"/>
              <a:ext cx="1027817" cy="57341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011696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8E45-285A-BEEA-B53F-736556AEB4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0224" y="400050"/>
            <a:ext cx="10391775" cy="1184275"/>
          </a:xfrm>
        </p:spPr>
        <p:txBody>
          <a:bodyPr/>
          <a:lstStyle/>
          <a:p>
            <a:pPr algn="l"/>
            <a:r>
              <a:rPr lang="en-US" dirty="0"/>
              <a:t>Mental Health Support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756DC-1B1F-5E8C-6C0D-B19E29FE70E8}"/>
              </a:ext>
            </a:extLst>
          </p:cNvPr>
          <p:cNvSpPr txBox="1"/>
          <p:nvPr/>
        </p:nvSpPr>
        <p:spPr>
          <a:xfrm>
            <a:off x="1800225" y="1329448"/>
            <a:ext cx="75575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Asking for psychological support is no different than seeking medical support.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185F40-BF6C-E9C2-A49E-5330E3198D5D}"/>
              </a:ext>
            </a:extLst>
          </p:cNvPr>
          <p:cNvGrpSpPr/>
          <p:nvPr/>
        </p:nvGrpSpPr>
        <p:grpSpPr>
          <a:xfrm>
            <a:off x="0" y="5563449"/>
            <a:ext cx="2608667" cy="1315515"/>
            <a:chOff x="9144396" y="4555374"/>
            <a:chExt cx="2608667" cy="1315515"/>
          </a:xfrm>
          <a:solidFill>
            <a:schemeClr val="bg1">
              <a:lumMod val="85000"/>
            </a:schemeClr>
          </a:solidFill>
        </p:grpSpPr>
        <p:pic>
          <p:nvPicPr>
            <p:cNvPr id="9" name="Picture 2" descr="Home">
              <a:extLst>
                <a:ext uri="{FF2B5EF4-FFF2-40B4-BE49-F238E27FC236}">
                  <a16:creationId xmlns:a16="http://schemas.microsoft.com/office/drawing/2014/main" id="{061345E1-3BB1-6B8B-B8AE-A40AD4CB5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396" y="5111222"/>
              <a:ext cx="2608667" cy="759667"/>
            </a:xfrm>
            <a:prstGeom prst="rect">
              <a:avLst/>
            </a:prstGeom>
            <a:grpFill/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F868B19-2433-8580-8901-FFA145FBB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06864" y="4555374"/>
              <a:ext cx="1426365" cy="573413"/>
            </a:xfrm>
            <a:prstGeom prst="rect">
              <a:avLst/>
            </a:prstGeom>
            <a:grpFill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1D6E87E-6CE1-10B1-0467-C31D83938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72586" y="4555374"/>
              <a:ext cx="1027817" cy="573413"/>
            </a:xfrm>
            <a:prstGeom prst="rect">
              <a:avLst/>
            </a:prstGeom>
            <a:grpFill/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FF99F-8CE2-4232-34B9-F53A90030A59}"/>
              </a:ext>
            </a:extLst>
          </p:cNvPr>
          <p:cNvSpPr txBox="1">
            <a:spLocks/>
          </p:cNvSpPr>
          <p:nvPr/>
        </p:nvSpPr>
        <p:spPr>
          <a:xfrm>
            <a:off x="1875690" y="1785122"/>
            <a:ext cx="4114800" cy="3816429"/>
          </a:xfrm>
          <a:prstGeom prst="rect">
            <a:avLst/>
          </a:prstGeom>
        </p:spPr>
        <p:txBody>
          <a:bodyPr vert="horz" lIns="182880" tIns="45720" rIns="91440" bIns="45720" rtlCol="0" anchor="t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sz="1600" b="1" dirty="0"/>
              <a:t>Support Groups: </a:t>
            </a:r>
            <a:r>
              <a:rPr lang="en-US" sz="1600" dirty="0">
                <a:hlinkClick r:id="rId6"/>
              </a:rPr>
              <a:t>https://www.myeloma.org/support-groups</a:t>
            </a:r>
            <a:endParaRPr lang="en-US" sz="1600" dirty="0"/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Myeloma specific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Specialty groups</a:t>
            </a:r>
          </a:p>
          <a:p>
            <a:pPr algn="l">
              <a:spcBef>
                <a:spcPts val="600"/>
              </a:spcBef>
            </a:pPr>
            <a:r>
              <a:rPr lang="en-US" sz="1600" b="1" dirty="0"/>
              <a:t>Community Resources: 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Build a social network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Spiritual community</a:t>
            </a:r>
          </a:p>
          <a:p>
            <a:pPr algn="l">
              <a:spcBef>
                <a:spcPts val="600"/>
              </a:spcBef>
            </a:pPr>
            <a:r>
              <a:rPr lang="en-US" sz="1600" b="1" dirty="0"/>
              <a:t>Professional Counseling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Individual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Family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Couples</a:t>
            </a:r>
          </a:p>
          <a:p>
            <a:pPr algn="l">
              <a:spcBef>
                <a:spcPts val="600"/>
              </a:spcBef>
            </a:pP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EB6523-9090-C1AC-04FF-729E594A7D6F}"/>
              </a:ext>
            </a:extLst>
          </p:cNvPr>
          <p:cNvSpPr txBox="1">
            <a:spLocks/>
          </p:cNvSpPr>
          <p:nvPr/>
        </p:nvSpPr>
        <p:spPr>
          <a:xfrm>
            <a:off x="6756400" y="1803076"/>
            <a:ext cx="4114800" cy="2600712"/>
          </a:xfrm>
          <a:prstGeom prst="rect">
            <a:avLst/>
          </a:prstGeom>
        </p:spPr>
        <p:txBody>
          <a:bodyPr vert="horz" lIns="182880" tIns="45720" rIns="91440" bIns="45720" rtlCol="0" anchor="t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sz="1600" b="1" dirty="0"/>
              <a:t>Medical Intervention: 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Medications</a:t>
            </a:r>
          </a:p>
          <a:p>
            <a:pPr algn="l">
              <a:spcBef>
                <a:spcPts val="600"/>
              </a:spcBef>
            </a:pPr>
            <a:r>
              <a:rPr lang="en-US" sz="1600" b="1" dirty="0">
                <a:solidFill>
                  <a:srgbClr val="000000"/>
                </a:solidFill>
                <a:latin typeface="+mj-lt"/>
              </a:rPr>
              <a:t>Non-Medical Interventions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: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Meditation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Mind-Body Connection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Physical activity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Diet modification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Sleep hygiene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80D049-8B98-E2C7-AABA-0C73515838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7281" y="6136862"/>
            <a:ext cx="2362530" cy="713083"/>
          </a:xfrm>
          <a:prstGeom prst="rect">
            <a:avLst/>
          </a:prstGeom>
        </p:spPr>
      </p:pic>
      <p:pic>
        <p:nvPicPr>
          <p:cNvPr id="28" name="Picture 27" descr="A stack of rocks on a beach&#10;&#10;Description automatically generated">
            <a:extLst>
              <a:ext uri="{FF2B5EF4-FFF2-40B4-BE49-F238E27FC236}">
                <a16:creationId xmlns:a16="http://schemas.microsoft.com/office/drawing/2014/main" id="{7D66B527-D4DC-A695-CDB6-7502DD8670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288221" y="4363575"/>
            <a:ext cx="3785738" cy="2399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40785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61D49-FBE0-98E7-5EF9-D9315F5B3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322798"/>
            <a:ext cx="10018713" cy="857992"/>
          </a:xfrm>
        </p:spPr>
        <p:txBody>
          <a:bodyPr anchor="t"/>
          <a:lstStyle/>
          <a:p>
            <a:r>
              <a:rPr lang="en-US" dirty="0"/>
              <a:t>Survivorship Care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CB428C-CF0F-91FB-791C-8E7A35621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593" y="1171883"/>
            <a:ext cx="5856639" cy="50003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54065E-5FD8-06FC-C5DE-A068E1733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96805"/>
            <a:ext cx="5856639" cy="42614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7693AE-8FE6-795E-67AD-8BDCAE55DF3B}"/>
              </a:ext>
            </a:extLst>
          </p:cNvPr>
          <p:cNvSpPr txBox="1"/>
          <p:nvPr/>
        </p:nvSpPr>
        <p:spPr>
          <a:xfrm>
            <a:off x="2505694" y="6658281"/>
            <a:ext cx="689599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5"/>
              </a:rPr>
              <a:t>asco-treatment-summary-and-survivorship-care-plan.docx (live.com)</a:t>
            </a:r>
            <a:r>
              <a:rPr lang="en-US" sz="1000" dirty="0"/>
              <a:t>; </a:t>
            </a:r>
            <a:r>
              <a:rPr lang="en-US" sz="1000" dirty="0">
                <a:hlinkClick r:id="rId6"/>
              </a:rPr>
              <a:t>NLB Survivorship Care Plan for MM | Int’l Myeloma </a:t>
            </a:r>
            <a:r>
              <a:rPr lang="en-US" sz="1000" dirty="0" err="1">
                <a:hlinkClick r:id="rId6"/>
              </a:rPr>
              <a:t>Fndn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90659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61D49-FBE0-98E7-5EF9-D9315F5B3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322798"/>
            <a:ext cx="10018713" cy="857992"/>
          </a:xfrm>
        </p:spPr>
        <p:txBody>
          <a:bodyPr anchor="t"/>
          <a:lstStyle/>
          <a:p>
            <a:r>
              <a:rPr lang="en-US" dirty="0"/>
              <a:t>Survivorship Care Plan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7693AE-8FE6-795E-67AD-8BDCAE55DF3B}"/>
              </a:ext>
            </a:extLst>
          </p:cNvPr>
          <p:cNvSpPr txBox="1"/>
          <p:nvPr/>
        </p:nvSpPr>
        <p:spPr>
          <a:xfrm>
            <a:off x="2505694" y="6658281"/>
            <a:ext cx="689599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NLB Survivorship Care Plan for MM | Int’l Myeloma </a:t>
            </a:r>
            <a:r>
              <a:rPr lang="en-US" sz="1000" dirty="0" err="1">
                <a:hlinkClick r:id="rId3"/>
              </a:rPr>
              <a:t>Fndn</a:t>
            </a:r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8A6289-725F-9FE3-32C8-833171884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518" y="1034405"/>
            <a:ext cx="6773220" cy="5496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B29948-7A87-5AD1-3051-162175E7BA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4047"/>
          <a:stretch/>
        </p:blipFill>
        <p:spPr>
          <a:xfrm>
            <a:off x="6466678" y="2773002"/>
            <a:ext cx="5628706" cy="408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40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1663F2-F172-4D8A-CC5D-3E948B320B0D}"/>
              </a:ext>
            </a:extLst>
          </p:cNvPr>
          <p:cNvSpPr txBox="1">
            <a:spLocks/>
          </p:cNvSpPr>
          <p:nvPr/>
        </p:nvSpPr>
        <p:spPr>
          <a:xfrm>
            <a:off x="1018190" y="924232"/>
            <a:ext cx="8174971" cy="32858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6200"/>
              <a:t>Illness Prevention Wellness Strategies</a:t>
            </a:r>
          </a:p>
        </p:txBody>
      </p:sp>
    </p:spTree>
    <p:extLst>
      <p:ext uri="{BB962C8B-B14F-4D97-AF65-F5344CB8AC3E}">
        <p14:creationId xmlns:p14="http://schemas.microsoft.com/office/powerpoint/2010/main" val="3975632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40D66A-F55D-DF44-D548-FA4C12FADB4F}"/>
              </a:ext>
            </a:extLst>
          </p:cNvPr>
          <p:cNvSpPr/>
          <p:nvPr/>
        </p:nvSpPr>
        <p:spPr>
          <a:xfrm>
            <a:off x="6039296" y="1158945"/>
            <a:ext cx="5762846" cy="530565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9A860AE-836A-6B3C-D663-F6B25382754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531087" y="1434301"/>
            <a:ext cx="4545013" cy="473257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Infection is a significant risk for people with myeloma.  Active myeloma and myeloma therapy increase the risk for infection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Preventative antibiotics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IVIG supplement infusion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Vaccines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Personal hygiene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Environmental control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91B5651E-8CDD-86E5-8005-633CC3522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187819"/>
              </p:ext>
            </p:extLst>
          </p:nvPr>
        </p:nvGraphicFramePr>
        <p:xfrm>
          <a:off x="6392796" y="1434301"/>
          <a:ext cx="5068616" cy="473257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03140">
                  <a:extLst>
                    <a:ext uri="{9D8B030D-6E8A-4147-A177-3AD203B41FA5}">
                      <a16:colId xmlns:a16="http://schemas.microsoft.com/office/drawing/2014/main" val="4171201596"/>
                    </a:ext>
                  </a:extLst>
                </a:gridCol>
                <a:gridCol w="2865476">
                  <a:extLst>
                    <a:ext uri="{9D8B030D-6E8A-4147-A177-3AD203B41FA5}">
                      <a16:colId xmlns:a16="http://schemas.microsoft.com/office/drawing/2014/main" val="465546835"/>
                    </a:ext>
                  </a:extLst>
                </a:gridCol>
              </a:tblGrid>
              <a:tr h="513088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</a:rPr>
                        <a:t>Type of Infection Risk</a:t>
                      </a:r>
                      <a:endParaRPr lang="en-US" sz="1200" dirty="0">
                        <a:effectLst/>
                      </a:endParaRPr>
                    </a:p>
                  </a:txBody>
                  <a:tcPr marL="58731" marR="58731" marT="29365" marB="29365" anchor="b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Medication Recommendation(s) for Healthcare Team Consideration</a:t>
                      </a:r>
                      <a:endParaRPr lang="en-US" sz="1200" dirty="0">
                        <a:effectLst/>
                      </a:endParaRPr>
                    </a:p>
                  </a:txBody>
                  <a:tcPr marL="58731" marR="58731" marT="29365" marB="29365" anchor="b"/>
                </a:tc>
                <a:extLst>
                  <a:ext uri="{0D108BD9-81ED-4DB2-BD59-A6C34878D82A}">
                    <a16:rowId xmlns:a16="http://schemas.microsoft.com/office/drawing/2014/main" val="1396006435"/>
                  </a:ext>
                </a:extLst>
              </a:tr>
              <a:tr h="513088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Viral: Herpes Simplex (HSV/VZV); CMV</a:t>
                      </a:r>
                      <a:endParaRPr lang="en-US" sz="1200">
                        <a:effectLst/>
                      </a:endParaRPr>
                    </a:p>
                  </a:txBody>
                  <a:tcPr marL="58731" marR="58731" marT="29365" marB="29365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Acyclovir prophylaxis</a:t>
                      </a:r>
                      <a:endParaRPr lang="en-US" sz="1200">
                        <a:effectLst/>
                      </a:endParaRPr>
                    </a:p>
                  </a:txBody>
                  <a:tcPr marL="58731" marR="58731" marT="29365" marB="29365" anchor="ctr"/>
                </a:tc>
                <a:extLst>
                  <a:ext uri="{0D108BD9-81ED-4DB2-BD59-A6C34878D82A}">
                    <a16:rowId xmlns:a16="http://schemas.microsoft.com/office/drawing/2014/main" val="3364932435"/>
                  </a:ext>
                </a:extLst>
              </a:tr>
              <a:tr h="513088">
                <a:tc>
                  <a:txBody>
                    <a:bodyPr/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kern="1200" baseline="0">
                          <a:solidFill>
                            <a:schemeClr val="dk1"/>
                          </a:solidFill>
                        </a:rPr>
                        <a:t>Bacterial: blood, pneumonia, and urinary tract infection</a:t>
                      </a:r>
                      <a:endParaRPr lang="en-US" sz="12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31" marR="58731" marT="29365" marB="29365" anchor="ctr"/>
                </a:tc>
                <a:tc>
                  <a:txBody>
                    <a:bodyPr/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kern="1200" baseline="0">
                          <a:solidFill>
                            <a:schemeClr val="dk1"/>
                          </a:solidFill>
                        </a:rPr>
                        <a:t>Consider prophylaxis with levofloxacin</a:t>
                      </a:r>
                      <a:endParaRPr lang="en-US" sz="12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31" marR="58731" marT="29365" marB="29365" anchor="ctr"/>
                </a:tc>
                <a:extLst>
                  <a:ext uri="{0D108BD9-81ED-4DB2-BD59-A6C34878D82A}">
                    <a16:rowId xmlns:a16="http://schemas.microsoft.com/office/drawing/2014/main" val="1155451436"/>
                  </a:ext>
                </a:extLst>
              </a:tr>
              <a:tr h="513088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PJP (</a:t>
                      </a:r>
                      <a:r>
                        <a:rPr lang="en-US" sz="1200" b="0" u="none" strike="noStrike" kern="1200" baseline="0">
                          <a:solidFill>
                            <a:schemeClr val="dk1"/>
                          </a:solidFill>
                        </a:rPr>
                        <a:t>P. jirovecii pneumonia)</a:t>
                      </a:r>
                      <a:endParaRPr lang="en-US" sz="1200">
                        <a:effectLst/>
                      </a:endParaRPr>
                    </a:p>
                  </a:txBody>
                  <a:tcPr marL="58731" marR="58731" marT="29365" marB="29365" anchor="ctr"/>
                </a:tc>
                <a:tc>
                  <a:txBody>
                    <a:bodyPr/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kern="1200" baseline="0" dirty="0">
                          <a:solidFill>
                            <a:schemeClr val="dk1"/>
                          </a:solidFill>
                        </a:rPr>
                        <a:t>Consider prophylaxis with trimethoprim-sulfamethoxazole</a:t>
                      </a:r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31" marR="58731" marT="29365" marB="29365" anchor="ctr"/>
                </a:tc>
                <a:extLst>
                  <a:ext uri="{0D108BD9-81ED-4DB2-BD59-A6C34878D82A}">
                    <a16:rowId xmlns:a16="http://schemas.microsoft.com/office/drawing/2014/main" val="1522989109"/>
                  </a:ext>
                </a:extLst>
              </a:tr>
              <a:tr h="513088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Fungal infections </a:t>
                      </a:r>
                      <a:endParaRPr lang="en-US" sz="1200">
                        <a:effectLst/>
                      </a:endParaRPr>
                    </a:p>
                  </a:txBody>
                  <a:tcPr marL="58731" marR="58731" marT="29365" marB="29365" anchor="ctr"/>
                </a:tc>
                <a:tc>
                  <a:txBody>
                    <a:bodyPr/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kern="1200" baseline="0">
                          <a:solidFill>
                            <a:schemeClr val="dk1"/>
                          </a:solidFill>
                        </a:rPr>
                        <a:t>Consider prophylaxis with fluconazole 	</a:t>
                      </a:r>
                      <a:endParaRPr lang="en-US" sz="12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31" marR="58731" marT="29365" marB="29365" anchor="ctr"/>
                </a:tc>
                <a:extLst>
                  <a:ext uri="{0D108BD9-81ED-4DB2-BD59-A6C34878D82A}">
                    <a16:rowId xmlns:a16="http://schemas.microsoft.com/office/drawing/2014/main" val="1179360711"/>
                  </a:ext>
                </a:extLst>
              </a:tr>
              <a:tr h="721098">
                <a:tc>
                  <a:txBody>
                    <a:bodyPr/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COVID-19 and Influenza</a:t>
                      </a:r>
                      <a:endParaRPr lang="en-US" sz="1200" dirty="0">
                        <a:effectLst/>
                      </a:endParaRPr>
                    </a:p>
                    <a:p>
                      <a:endParaRPr lang="en-US" sz="1200" dirty="0">
                        <a:effectLst/>
                      </a:endParaRPr>
                    </a:p>
                  </a:txBody>
                  <a:tcPr marL="58731" marR="58731" marT="29365" marB="29365" anchor="ctr"/>
                </a:tc>
                <a:tc>
                  <a:txBody>
                    <a:bodyPr/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Antiviral therapy if exposed or positive for covid per institution recommendations</a:t>
                      </a:r>
                      <a:endParaRPr lang="en-US" sz="1200">
                        <a:effectLst/>
                      </a:endParaRPr>
                    </a:p>
                  </a:txBody>
                  <a:tcPr marL="58731" marR="58731" marT="29365" marB="29365" anchor="ctr"/>
                </a:tc>
                <a:extLst>
                  <a:ext uri="{0D108BD9-81ED-4DB2-BD59-A6C34878D82A}">
                    <a16:rowId xmlns:a16="http://schemas.microsoft.com/office/drawing/2014/main" val="849181130"/>
                  </a:ext>
                </a:extLst>
              </a:tr>
              <a:tr h="513088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IgG &lt; 400 mg/dL (general infection risk)</a:t>
                      </a:r>
                    </a:p>
                  </a:txBody>
                  <a:tcPr marL="58731" marR="58731" marT="29365" marB="29365" anchor="ctr"/>
                </a:tc>
                <a:tc>
                  <a:txBody>
                    <a:bodyPr/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8355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IVIg recommended</a:t>
                      </a:r>
                      <a:endParaRPr lang="en-US" sz="1200" dirty="0">
                        <a:effectLst/>
                      </a:endParaRPr>
                    </a:p>
                  </a:txBody>
                  <a:tcPr marL="58731" marR="58731" marT="29365" marB="29365" anchor="ctr"/>
                </a:tc>
                <a:extLst>
                  <a:ext uri="{0D108BD9-81ED-4DB2-BD59-A6C34878D82A}">
                    <a16:rowId xmlns:a16="http://schemas.microsoft.com/office/drawing/2014/main" val="318664042"/>
                  </a:ext>
                </a:extLst>
              </a:tr>
              <a:tr h="932950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ANC &lt; 1000 cells/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μL (general infection risk)</a:t>
                      </a:r>
                      <a:endParaRPr lang="en-US" sz="1200">
                        <a:effectLst/>
                      </a:endParaRPr>
                    </a:p>
                  </a:txBody>
                  <a:tcPr marL="58731" marR="58731" marT="29365" marB="29365" anchor="ctr"/>
                </a:tc>
                <a:tc>
                  <a:txBody>
                    <a:bodyPr/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8355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Consider GCSF</a:t>
                      </a:r>
                      <a:r>
                        <a:rPr lang="en-US" sz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2 or 3 times/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</a:rPr>
                        <a:t>wk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 (or as frequently as needed) to maintain ANC &gt; 1000 cells/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</a:rPr>
                        <a:t>μL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 and maintain treatment dose intensity</a:t>
                      </a:r>
                      <a:endParaRPr lang="en-US" sz="1200" dirty="0">
                        <a:effectLst/>
                      </a:endParaRPr>
                    </a:p>
                  </a:txBody>
                  <a:tcPr marL="58731" marR="58731" marT="29365" marB="29365" anchor="ctr"/>
                </a:tc>
                <a:extLst>
                  <a:ext uri="{0D108BD9-81ED-4DB2-BD59-A6C34878D82A}">
                    <a16:rowId xmlns:a16="http://schemas.microsoft.com/office/drawing/2014/main" val="148701199"/>
                  </a:ext>
                </a:extLst>
              </a:tr>
            </a:tbl>
          </a:graphicData>
        </a:graphic>
      </p:graphicFrame>
      <p:sp>
        <p:nvSpPr>
          <p:cNvPr id="3" name="Title 6">
            <a:extLst>
              <a:ext uri="{FF2B5EF4-FFF2-40B4-BE49-F238E27FC236}">
                <a16:creationId xmlns:a16="http://schemas.microsoft.com/office/drawing/2014/main" id="{DE7FC372-14CF-A072-8C96-FA4AEEC3C0C2}"/>
              </a:ext>
            </a:extLst>
          </p:cNvPr>
          <p:cNvSpPr txBox="1">
            <a:spLocks/>
          </p:cNvSpPr>
          <p:nvPr/>
        </p:nvSpPr>
        <p:spPr>
          <a:xfrm>
            <a:off x="1531087" y="155498"/>
            <a:ext cx="8397137" cy="9486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Wellness Strategies: </a:t>
            </a:r>
            <a:r>
              <a:rPr lang="en-US" sz="4000" dirty="0"/>
              <a:t>Infection Prevention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8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4400" y="2604208"/>
            <a:ext cx="3389064" cy="3499611"/>
          </a:xfrm>
        </p:spPr>
        <p:txBody>
          <a:bodyPr>
            <a:normAutofit/>
          </a:bodyPr>
          <a:lstStyle/>
          <a:p>
            <a:r>
              <a:rPr lang="en-US" sz="2400" dirty="0"/>
              <a:t>Defining Survivorship</a:t>
            </a:r>
          </a:p>
          <a:p>
            <a:r>
              <a:rPr lang="en-US" sz="2400" dirty="0"/>
              <a:t>Health Screening</a:t>
            </a:r>
          </a:p>
          <a:p>
            <a:r>
              <a:rPr lang="en-US" sz="2400" dirty="0"/>
              <a:t>Illness Prevention</a:t>
            </a:r>
          </a:p>
          <a:p>
            <a:r>
              <a:rPr lang="en-US" sz="2400" dirty="0"/>
              <a:t>Self-Help Strategies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B8B55FF-ACE3-0986-6E3C-23578CA356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close-up of words&#10;&#10;Description automatically generated">
            <a:extLst>
              <a:ext uri="{FF2B5EF4-FFF2-40B4-BE49-F238E27FC236}">
                <a16:creationId xmlns:a16="http://schemas.microsoft.com/office/drawing/2014/main" id="{925BE950-220A-084C-2495-C1C65F8E3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01938" y="408215"/>
            <a:ext cx="6890994" cy="60984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2B2B4F-C1BA-AE5B-7E83-C0C2AB9486DC}"/>
              </a:ext>
            </a:extLst>
          </p:cNvPr>
          <p:cNvSpPr txBox="1"/>
          <p:nvPr/>
        </p:nvSpPr>
        <p:spPr>
          <a:xfrm>
            <a:off x="4979988" y="6506691"/>
            <a:ext cx="571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bearmarkethealth.blogspot.com/2012/06/how-you-feel-what-another-body-feel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wo people sitting on a dock&#10;&#10;Description automatically generated">
            <a:extLst>
              <a:ext uri="{FF2B5EF4-FFF2-40B4-BE49-F238E27FC236}">
                <a16:creationId xmlns:a16="http://schemas.microsoft.com/office/drawing/2014/main" id="{6DFCDB30-E03C-29B9-82AD-CC9F37C4E4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971" t="15568" r="35916"/>
          <a:stretch/>
        </p:blipFill>
        <p:spPr>
          <a:xfrm>
            <a:off x="700021" y="1104189"/>
            <a:ext cx="3470407" cy="3132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1B84FCC-F5A3-9245-A75F-37ADB6721FE1}"/>
              </a:ext>
            </a:extLst>
          </p:cNvPr>
          <p:cNvSpPr/>
          <p:nvPr/>
        </p:nvSpPr>
        <p:spPr>
          <a:xfrm>
            <a:off x="2178654" y="6323815"/>
            <a:ext cx="10013346" cy="532276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anchor="b">
            <a:noAutofit/>
          </a:bodyPr>
          <a:lstStyle/>
          <a:p>
            <a:pPr defTabSz="914377"/>
            <a:r>
              <a:rPr lang="en-US" sz="1000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Rod NH et al 2014. </a:t>
            </a:r>
            <a:r>
              <a:rPr lang="en-US" sz="1000" dirty="0" err="1">
                <a:solidFill>
                  <a:srgbClr val="000000"/>
                </a:solidFill>
                <a:latin typeface="Arial Narrow"/>
                <a:sym typeface="Arial"/>
                <a:rtl val="0"/>
              </a:rPr>
              <a:t>PloS</a:t>
            </a:r>
            <a:r>
              <a:rPr lang="en-US" sz="1000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 one. 9(4):e91965; Coleman et al. 2011. </a:t>
            </a:r>
            <a:r>
              <a:rPr lang="en-US" sz="1000" i="1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Cancer </a:t>
            </a:r>
            <a:r>
              <a:rPr lang="en-US" sz="1000" i="1" dirty="0" err="1">
                <a:solidFill>
                  <a:srgbClr val="000000"/>
                </a:solidFill>
                <a:latin typeface="Arial Narrow"/>
                <a:sym typeface="Arial"/>
                <a:rtl val="0"/>
              </a:rPr>
              <a:t>Nurs</a:t>
            </a:r>
            <a:r>
              <a:rPr lang="en-US" sz="1000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. 34(3):219-227.National Sleep Foundation. At: http://sleepfoundation.org/ask-the-expert/sleep-hygiene</a:t>
            </a:r>
          </a:p>
          <a:p>
            <a:pPr defTabSz="914377"/>
            <a:r>
              <a:rPr lang="en-US" sz="1000" dirty="0" err="1">
                <a:solidFill>
                  <a:srgbClr val="000000"/>
                </a:solidFill>
                <a:latin typeface="Arial Narrow"/>
                <a:sym typeface="Arial"/>
                <a:rtl val="0"/>
              </a:rPr>
              <a:t>Mustian</a:t>
            </a:r>
            <a:r>
              <a:rPr lang="en-US" sz="1000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 et al. </a:t>
            </a:r>
            <a:r>
              <a:rPr lang="en-US" sz="1000" i="1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Journal of clinical Oncology. Sep 10 2013;31(26):3233-3241; </a:t>
            </a:r>
            <a:r>
              <a:rPr lang="en-US" sz="1000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Stan DL,  et al. </a:t>
            </a:r>
            <a:r>
              <a:rPr lang="en-US" sz="1000" i="1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Clin J Oncol </a:t>
            </a:r>
            <a:r>
              <a:rPr lang="en-US" sz="1000" i="1" dirty="0" err="1">
                <a:solidFill>
                  <a:srgbClr val="000000"/>
                </a:solidFill>
                <a:latin typeface="Arial Narrow"/>
                <a:sym typeface="Arial"/>
                <a:rtl val="0"/>
              </a:rPr>
              <a:t>Nurs</a:t>
            </a:r>
            <a:r>
              <a:rPr lang="en-US" sz="1000" i="1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. Apr 2012;16(2):131-141; </a:t>
            </a:r>
            <a:r>
              <a:rPr lang="en-US" sz="1000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Zeng Y et al., </a:t>
            </a:r>
            <a:r>
              <a:rPr lang="en-US" sz="1000" i="1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Complementary therapies in medicine. </a:t>
            </a:r>
            <a:r>
              <a:rPr lang="en-US" sz="1000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Feb 2014;22(1):173-186</a:t>
            </a:r>
            <a:r>
              <a:rPr lang="en-US" sz="1000" b="1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.</a:t>
            </a:r>
            <a:endParaRPr lang="en-US" sz="1000" dirty="0">
              <a:solidFill>
                <a:srgbClr val="000000"/>
              </a:solidFill>
              <a:latin typeface="Arial Narrow"/>
              <a:sym typeface="Arial"/>
              <a:rtl val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8E4254-736B-4D67-9750-4ED944B24C9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362484" y="1254712"/>
            <a:ext cx="5299598" cy="5216707"/>
          </a:xfrm>
        </p:spPr>
        <p:txBody>
          <a:bodyPr anchor="t">
            <a:normAutofit/>
          </a:bodyPr>
          <a:lstStyle/>
          <a:p>
            <a:r>
              <a:rPr lang="en-US" altLang="en-US" dirty="0"/>
              <a:t>Maintain a Health Record</a:t>
            </a:r>
          </a:p>
          <a:p>
            <a:r>
              <a:rPr lang="en-US" altLang="en-US" dirty="0"/>
              <a:t>Know Your Health Care Team Members</a:t>
            </a:r>
          </a:p>
          <a:p>
            <a:r>
              <a:rPr lang="en-US" altLang="en-US" dirty="0"/>
              <a:t>Undergo Health Screening</a:t>
            </a:r>
          </a:p>
          <a:p>
            <a:r>
              <a:rPr lang="en-US" altLang="en-US" dirty="0"/>
              <a:t>Report Symptoms</a:t>
            </a:r>
          </a:p>
          <a:p>
            <a:r>
              <a:rPr lang="en-US" altLang="en-US" dirty="0"/>
              <a:t>Consider Your Preferences &amp; Priorities</a:t>
            </a:r>
          </a:p>
          <a:p>
            <a:pPr lvl="1"/>
            <a:r>
              <a:rPr lang="en-US" altLang="en-US" dirty="0"/>
              <a:t>Stay informed</a:t>
            </a:r>
          </a:p>
          <a:p>
            <a:pPr lvl="1"/>
            <a:r>
              <a:rPr lang="en-US" altLang="en-US" dirty="0"/>
              <a:t>Share with care partners</a:t>
            </a:r>
          </a:p>
          <a:p>
            <a:pPr lvl="1"/>
            <a:r>
              <a:rPr lang="en-US" altLang="en-US" dirty="0"/>
              <a:t>Prepare Advanced Care Planning documents</a:t>
            </a:r>
          </a:p>
          <a:p>
            <a:r>
              <a:rPr lang="en-US" altLang="en-US" dirty="0"/>
              <a:t>Create/Maintain a Social Network</a:t>
            </a:r>
          </a:p>
          <a:p>
            <a:pPr lvl="1"/>
            <a:endParaRPr lang="en-US" altLang="en-US" dirty="0"/>
          </a:p>
          <a:p>
            <a:pPr lvl="1"/>
            <a:endParaRPr lang="en-US" dirty="0"/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E3D4FD20-A5EA-7DA1-7F0B-B7F32F103D82}"/>
              </a:ext>
            </a:extLst>
          </p:cNvPr>
          <p:cNvSpPr txBox="1">
            <a:spLocks/>
          </p:cNvSpPr>
          <p:nvPr/>
        </p:nvSpPr>
        <p:spPr>
          <a:xfrm>
            <a:off x="1531087" y="155498"/>
            <a:ext cx="9584588" cy="9486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Wellness Strategies: Facilitating Care</a:t>
            </a:r>
          </a:p>
        </p:txBody>
      </p:sp>
      <p:pic>
        <p:nvPicPr>
          <p:cNvPr id="4" name="Picture 3" descr="A group of women walking on a beach&#10;&#10;Description automatically generated">
            <a:extLst>
              <a:ext uri="{FF2B5EF4-FFF2-40B4-BE49-F238E27FC236}">
                <a16:creationId xmlns:a16="http://schemas.microsoft.com/office/drawing/2014/main" id="{C3268817-24C9-FBD3-A49F-F071139258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5638" t="7833" r="28648" b="4403"/>
          <a:stretch/>
        </p:blipFill>
        <p:spPr>
          <a:xfrm>
            <a:off x="2568575" y="3290647"/>
            <a:ext cx="3403988" cy="3033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7385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B84FCC-F5A3-9245-A75F-37ADB6721FE1}"/>
              </a:ext>
            </a:extLst>
          </p:cNvPr>
          <p:cNvSpPr/>
          <p:nvPr/>
        </p:nvSpPr>
        <p:spPr>
          <a:xfrm>
            <a:off x="2178654" y="6323815"/>
            <a:ext cx="10013346" cy="532276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anchor="b">
            <a:noAutofit/>
          </a:bodyPr>
          <a:lstStyle/>
          <a:p>
            <a:pPr defTabSz="914377"/>
            <a:r>
              <a:rPr lang="en-US" sz="1000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Rod NH et al 2014. </a:t>
            </a:r>
            <a:r>
              <a:rPr lang="en-US" sz="1000" dirty="0" err="1">
                <a:solidFill>
                  <a:srgbClr val="000000"/>
                </a:solidFill>
                <a:latin typeface="Arial Narrow"/>
                <a:sym typeface="Arial"/>
                <a:rtl val="0"/>
              </a:rPr>
              <a:t>PloS</a:t>
            </a:r>
            <a:r>
              <a:rPr lang="en-US" sz="1000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 one. 9(4):e91965; Coleman et al. 2011. </a:t>
            </a:r>
            <a:r>
              <a:rPr lang="en-US" sz="1000" i="1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Cancer </a:t>
            </a:r>
            <a:r>
              <a:rPr lang="en-US" sz="1000" i="1" dirty="0" err="1">
                <a:solidFill>
                  <a:srgbClr val="000000"/>
                </a:solidFill>
                <a:latin typeface="Arial Narrow"/>
                <a:sym typeface="Arial"/>
                <a:rtl val="0"/>
              </a:rPr>
              <a:t>Nurs</a:t>
            </a:r>
            <a:r>
              <a:rPr lang="en-US" sz="1000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. 34(3):219-227.National Sleep Foundation. At: http://sleepfoundation.org/ask-the-expert/sleep-hygiene</a:t>
            </a:r>
          </a:p>
          <a:p>
            <a:pPr defTabSz="914377"/>
            <a:r>
              <a:rPr lang="en-US" sz="1000" dirty="0" err="1">
                <a:solidFill>
                  <a:srgbClr val="000000"/>
                </a:solidFill>
                <a:latin typeface="Arial Narrow"/>
                <a:sym typeface="Arial"/>
                <a:rtl val="0"/>
              </a:rPr>
              <a:t>Mustian</a:t>
            </a:r>
            <a:r>
              <a:rPr lang="en-US" sz="1000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 et al. </a:t>
            </a:r>
            <a:r>
              <a:rPr lang="en-US" sz="1000" i="1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Journal of clinical Oncology. Sep 10 2013;31(26):3233-3241; </a:t>
            </a:r>
            <a:r>
              <a:rPr lang="en-US" sz="1000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Stan DL,  et al. </a:t>
            </a:r>
            <a:r>
              <a:rPr lang="en-US" sz="1000" i="1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Clin J Oncol </a:t>
            </a:r>
            <a:r>
              <a:rPr lang="en-US" sz="1000" i="1" dirty="0" err="1">
                <a:solidFill>
                  <a:srgbClr val="000000"/>
                </a:solidFill>
                <a:latin typeface="Arial Narrow"/>
                <a:sym typeface="Arial"/>
                <a:rtl val="0"/>
              </a:rPr>
              <a:t>Nurs</a:t>
            </a:r>
            <a:r>
              <a:rPr lang="en-US" sz="1000" i="1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. Apr 2012;16(2):131-141; </a:t>
            </a:r>
            <a:r>
              <a:rPr lang="en-US" sz="1000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Zeng Y et al., </a:t>
            </a:r>
            <a:r>
              <a:rPr lang="en-US" sz="1000" i="1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Complementary therapies in medicine. </a:t>
            </a:r>
            <a:r>
              <a:rPr lang="en-US" sz="1000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Feb 2014;22(1):173-186</a:t>
            </a:r>
            <a:r>
              <a:rPr lang="en-US" sz="1000" b="1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.</a:t>
            </a:r>
            <a:endParaRPr lang="en-US" sz="1000" dirty="0">
              <a:solidFill>
                <a:srgbClr val="000000"/>
              </a:solidFill>
              <a:latin typeface="Arial Narrow"/>
              <a:sym typeface="Arial"/>
              <a:rtl val="0"/>
            </a:endParaRP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E3D4FD20-A5EA-7DA1-7F0B-B7F32F103D82}"/>
              </a:ext>
            </a:extLst>
          </p:cNvPr>
          <p:cNvSpPr txBox="1">
            <a:spLocks/>
          </p:cNvSpPr>
          <p:nvPr/>
        </p:nvSpPr>
        <p:spPr>
          <a:xfrm>
            <a:off x="1531087" y="155498"/>
            <a:ext cx="9336938" cy="9486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Wellness Strategies: Lifestyle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8E39A9E-0501-20CE-310A-1187A4E9443B}"/>
              </a:ext>
            </a:extLst>
          </p:cNvPr>
          <p:cNvSpPr txBox="1">
            <a:spLocks/>
          </p:cNvSpPr>
          <p:nvPr/>
        </p:nvSpPr>
        <p:spPr>
          <a:xfrm>
            <a:off x="6578467" y="1241966"/>
            <a:ext cx="5613533" cy="4944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Adopt Healthful Lifestyle</a:t>
            </a:r>
          </a:p>
          <a:p>
            <a:pPr lvl="1"/>
            <a:r>
              <a:rPr lang="en-US" altLang="en-US" dirty="0"/>
              <a:t>Stress Management</a:t>
            </a:r>
          </a:p>
          <a:p>
            <a:pPr lvl="1"/>
            <a:r>
              <a:rPr lang="en-US" altLang="en-US" dirty="0"/>
              <a:t>Physical activity &amp; strengthening</a:t>
            </a:r>
          </a:p>
          <a:p>
            <a:pPr lvl="1"/>
            <a:r>
              <a:rPr lang="en-US" altLang="en-US" dirty="0"/>
              <a:t>Mental activity &amp; strengthening</a:t>
            </a:r>
          </a:p>
          <a:p>
            <a:pPr lvl="1"/>
            <a:r>
              <a:rPr lang="en-US" altLang="en-US" dirty="0"/>
              <a:t>Quit smoking, limit alcohol</a:t>
            </a:r>
          </a:p>
          <a:p>
            <a:pPr lvl="1"/>
            <a:r>
              <a:rPr lang="en-US" altLang="en-US" dirty="0"/>
              <a:t>Sleep hygiene for improved sleep quality</a:t>
            </a:r>
          </a:p>
          <a:p>
            <a:pPr lvl="1"/>
            <a:r>
              <a:rPr lang="en-US" altLang="en-US" dirty="0"/>
              <a:t>Healthful, plant-based diet</a:t>
            </a:r>
          </a:p>
          <a:p>
            <a:pPr lvl="1"/>
            <a:r>
              <a:rPr lang="en-US" altLang="en-US" dirty="0"/>
              <a:t>Weight management</a:t>
            </a:r>
          </a:p>
          <a:p>
            <a:pPr lvl="1"/>
            <a:r>
              <a:rPr lang="en-US" altLang="en-US" dirty="0"/>
              <a:t>Maintain Renal and Bone Health</a:t>
            </a:r>
          </a:p>
          <a:p>
            <a:pPr lvl="1"/>
            <a:endParaRPr lang="en-US" altLang="en-US" dirty="0"/>
          </a:p>
          <a:p>
            <a:pPr lvl="1"/>
            <a:endParaRPr lang="en-US" dirty="0"/>
          </a:p>
        </p:txBody>
      </p:sp>
      <p:pic>
        <p:nvPicPr>
          <p:cNvPr id="8" name="Picture 7" descr="A person and person dancing on a porch&#10;&#10;Description automatically generated">
            <a:extLst>
              <a:ext uri="{FF2B5EF4-FFF2-40B4-BE49-F238E27FC236}">
                <a16:creationId xmlns:a16="http://schemas.microsoft.com/office/drawing/2014/main" id="{CD048FFB-8119-A408-F72A-47E3985793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5370"/>
          <a:stretch/>
        </p:blipFill>
        <p:spPr>
          <a:xfrm>
            <a:off x="1666301" y="1241966"/>
            <a:ext cx="4533255" cy="467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99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B84FCC-F5A3-9245-A75F-37ADB6721FE1}"/>
              </a:ext>
            </a:extLst>
          </p:cNvPr>
          <p:cNvSpPr/>
          <p:nvPr/>
        </p:nvSpPr>
        <p:spPr>
          <a:xfrm>
            <a:off x="2178654" y="6323815"/>
            <a:ext cx="10013346" cy="532276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anchor="b">
            <a:noAutofit/>
          </a:bodyPr>
          <a:lstStyle/>
          <a:p>
            <a:pPr defTabSz="914377"/>
            <a:r>
              <a:rPr lang="en-US" sz="1000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Rod NH et al 2014. </a:t>
            </a:r>
            <a:r>
              <a:rPr lang="en-US" sz="1000" dirty="0" err="1">
                <a:solidFill>
                  <a:srgbClr val="000000"/>
                </a:solidFill>
                <a:latin typeface="Arial Narrow"/>
                <a:sym typeface="Arial"/>
                <a:rtl val="0"/>
              </a:rPr>
              <a:t>PloS</a:t>
            </a:r>
            <a:r>
              <a:rPr lang="en-US" sz="1000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 one. 9(4):e91965; Coleman et al. 2011. </a:t>
            </a:r>
            <a:r>
              <a:rPr lang="en-US" sz="1000" i="1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Cancer </a:t>
            </a:r>
            <a:r>
              <a:rPr lang="en-US" sz="1000" i="1" dirty="0" err="1">
                <a:solidFill>
                  <a:srgbClr val="000000"/>
                </a:solidFill>
                <a:latin typeface="Arial Narrow"/>
                <a:sym typeface="Arial"/>
                <a:rtl val="0"/>
              </a:rPr>
              <a:t>Nurs</a:t>
            </a:r>
            <a:r>
              <a:rPr lang="en-US" sz="1000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. 34(3):219-227.National Sleep Foundation. At: http://sleepfoundation.org/ask-the-expert/sleep-hygiene</a:t>
            </a:r>
          </a:p>
          <a:p>
            <a:pPr defTabSz="914377"/>
            <a:r>
              <a:rPr lang="en-US" sz="1000" dirty="0" err="1">
                <a:solidFill>
                  <a:srgbClr val="000000"/>
                </a:solidFill>
                <a:latin typeface="Arial Narrow"/>
                <a:sym typeface="Arial"/>
                <a:rtl val="0"/>
              </a:rPr>
              <a:t>Mustian</a:t>
            </a:r>
            <a:r>
              <a:rPr lang="en-US" sz="1000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 et al. </a:t>
            </a:r>
            <a:r>
              <a:rPr lang="en-US" sz="1000" i="1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Journal of clinical Oncology. Sep 10 2013;31(26):3233-3241; </a:t>
            </a:r>
            <a:r>
              <a:rPr lang="en-US" sz="1000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Stan DL,  et al. </a:t>
            </a:r>
            <a:r>
              <a:rPr lang="en-US" sz="1000" i="1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Clin J Oncol </a:t>
            </a:r>
            <a:r>
              <a:rPr lang="en-US" sz="1000" i="1" dirty="0" err="1">
                <a:solidFill>
                  <a:srgbClr val="000000"/>
                </a:solidFill>
                <a:latin typeface="Arial Narrow"/>
                <a:sym typeface="Arial"/>
                <a:rtl val="0"/>
              </a:rPr>
              <a:t>Nurs</a:t>
            </a:r>
            <a:r>
              <a:rPr lang="en-US" sz="1000" i="1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. Apr 2012;16(2):131-141; </a:t>
            </a:r>
            <a:r>
              <a:rPr lang="en-US" sz="1000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Zeng Y et al., </a:t>
            </a:r>
            <a:r>
              <a:rPr lang="en-US" sz="1000" i="1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Complementary therapies in medicine. </a:t>
            </a:r>
            <a:r>
              <a:rPr lang="en-US" sz="1000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Feb 2014;22(1):173-186</a:t>
            </a:r>
            <a:r>
              <a:rPr lang="en-US" sz="1000" b="1" dirty="0">
                <a:solidFill>
                  <a:srgbClr val="000000"/>
                </a:solidFill>
                <a:latin typeface="Arial Narrow"/>
                <a:sym typeface="Arial"/>
                <a:rtl val="0"/>
              </a:rPr>
              <a:t>.</a:t>
            </a:r>
            <a:endParaRPr lang="en-US" sz="1000" dirty="0">
              <a:solidFill>
                <a:srgbClr val="000000"/>
              </a:solidFill>
              <a:latin typeface="Arial Narrow"/>
              <a:sym typeface="Arial"/>
              <a:rtl val="0"/>
            </a:endParaRP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E3D4FD20-A5EA-7DA1-7F0B-B7F32F103D82}"/>
              </a:ext>
            </a:extLst>
          </p:cNvPr>
          <p:cNvSpPr txBox="1">
            <a:spLocks/>
          </p:cNvSpPr>
          <p:nvPr/>
        </p:nvSpPr>
        <p:spPr>
          <a:xfrm>
            <a:off x="1531087" y="155498"/>
            <a:ext cx="9336938" cy="9486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Wellness Strategies: Apply to Care Partners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8E39A9E-0501-20CE-310A-1187A4E9443B}"/>
              </a:ext>
            </a:extLst>
          </p:cNvPr>
          <p:cNvSpPr txBox="1">
            <a:spLocks/>
          </p:cNvSpPr>
          <p:nvPr/>
        </p:nvSpPr>
        <p:spPr>
          <a:xfrm>
            <a:off x="6578467" y="1241966"/>
            <a:ext cx="5613533" cy="4944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/>
              <a:t>Adopt Healthful Lifestyle</a:t>
            </a:r>
          </a:p>
          <a:p>
            <a:pPr lvl="1"/>
            <a:r>
              <a:rPr lang="en-US" altLang="en-US" dirty="0"/>
              <a:t>Stress Management</a:t>
            </a:r>
          </a:p>
          <a:p>
            <a:pPr lvl="1"/>
            <a:r>
              <a:rPr lang="en-US" altLang="en-US" dirty="0"/>
              <a:t>Physical activity &amp; strengthening</a:t>
            </a:r>
          </a:p>
          <a:p>
            <a:pPr lvl="1"/>
            <a:r>
              <a:rPr lang="en-US" altLang="en-US" dirty="0"/>
              <a:t>Mental activity &amp; strengthening</a:t>
            </a:r>
          </a:p>
          <a:p>
            <a:pPr lvl="1"/>
            <a:r>
              <a:rPr lang="en-US" altLang="en-US" dirty="0"/>
              <a:t>Quit smoking, limit alcohol</a:t>
            </a:r>
          </a:p>
          <a:p>
            <a:pPr lvl="1"/>
            <a:r>
              <a:rPr lang="en-US" altLang="en-US" dirty="0"/>
              <a:t>Sleep hygiene for improved sleep quality</a:t>
            </a:r>
          </a:p>
          <a:p>
            <a:pPr lvl="1"/>
            <a:r>
              <a:rPr lang="en-US" altLang="en-US" dirty="0"/>
              <a:t>Healthful, plant-based diet</a:t>
            </a:r>
          </a:p>
          <a:p>
            <a:pPr lvl="1"/>
            <a:r>
              <a:rPr lang="en-US" altLang="en-US" dirty="0"/>
              <a:t>Weight management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4FF21C6-A41C-B7A6-D8B0-63077EC4CF49}"/>
              </a:ext>
            </a:extLst>
          </p:cNvPr>
          <p:cNvSpPr txBox="1">
            <a:spLocks/>
          </p:cNvSpPr>
          <p:nvPr/>
        </p:nvSpPr>
        <p:spPr>
          <a:xfrm>
            <a:off x="1429537" y="1241966"/>
            <a:ext cx="5299598" cy="52167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/>
              <a:t>Maintain a Health Record</a:t>
            </a:r>
          </a:p>
          <a:p>
            <a:r>
              <a:rPr lang="en-US" altLang="en-US" sz="2000" dirty="0"/>
              <a:t>Know Your Health Care Team Members</a:t>
            </a:r>
          </a:p>
          <a:p>
            <a:r>
              <a:rPr lang="en-US" altLang="en-US" sz="2000" dirty="0"/>
              <a:t>Undergo Health Screening</a:t>
            </a:r>
          </a:p>
          <a:p>
            <a:r>
              <a:rPr lang="en-US" altLang="en-US" sz="2000" dirty="0"/>
              <a:t>Report Symptoms</a:t>
            </a:r>
          </a:p>
          <a:p>
            <a:r>
              <a:rPr lang="en-US" altLang="en-US" sz="2000" dirty="0"/>
              <a:t>Consider Your Preferences &amp; Priorities</a:t>
            </a:r>
          </a:p>
          <a:p>
            <a:pPr lvl="1"/>
            <a:r>
              <a:rPr lang="en-US" altLang="en-US" dirty="0"/>
              <a:t>Prepare Advanced Care Planning documents</a:t>
            </a:r>
          </a:p>
          <a:p>
            <a:r>
              <a:rPr lang="en-US" altLang="en-US" sz="2000" dirty="0"/>
              <a:t>Create/Maintain a Social Network</a:t>
            </a:r>
          </a:p>
          <a:p>
            <a:pPr lvl="1"/>
            <a:endParaRPr lang="en-US" altLang="en-US" dirty="0"/>
          </a:p>
          <a:p>
            <a:pPr lvl="1"/>
            <a:endParaRPr lang="en-US" dirty="0"/>
          </a:p>
        </p:txBody>
      </p:sp>
      <p:pic>
        <p:nvPicPr>
          <p:cNvPr id="6" name="Picture 5" descr="A close-up of words&#10;&#10;Description automatically generated">
            <a:extLst>
              <a:ext uri="{FF2B5EF4-FFF2-40B4-BE49-F238E27FC236}">
                <a16:creationId xmlns:a16="http://schemas.microsoft.com/office/drawing/2014/main" id="{DD8672D3-6495-D749-372E-D3A2DB419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55757" y="4808819"/>
            <a:ext cx="3280486" cy="16498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6E13AA-F01C-83AA-1731-85B9FA6010B3}"/>
              </a:ext>
            </a:extLst>
          </p:cNvPr>
          <p:cNvSpPr txBox="1"/>
          <p:nvPr/>
        </p:nvSpPr>
        <p:spPr>
          <a:xfrm>
            <a:off x="9382426" y="6227841"/>
            <a:ext cx="44958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182229932@N07/4901410395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19755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F1527C3-06F4-4F4D-B364-8E9726645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F1C23D2-D74F-4456-AD7B-904A6E28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578577AD-563A-4936-9ACB-FDCF29841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1C9F3743-BFAB-4636-81C7-ACD99C694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C58029E-BC15-45E4-AA28-CC80C96A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41CBB721-7EDD-4FEA-9D6B-A3656D9F4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4C945CDA-4F14-4FA0-B272-B1E25B4F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D291F2-4F3B-9988-830C-3A03B6B27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dirty="0">
                <a:solidFill>
                  <a:srgbClr val="FFFFFF"/>
                </a:solidFill>
              </a:rPr>
              <a:t>Key Take-Aways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957EAB-1A32-A2FE-6656-37F9DA322CC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17106" y="685800"/>
            <a:ext cx="6385918" cy="5640571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buFont typeface="Arial"/>
              <a:buChar char="•"/>
            </a:pPr>
            <a:r>
              <a:rPr lang="en-US" sz="2000" dirty="0"/>
              <a:t>Myeloma affects people of all ages, color, physical ability, socio-economic status and gender</a:t>
            </a:r>
          </a:p>
          <a:p>
            <a:pPr>
              <a:buFont typeface="Arial"/>
              <a:buChar char="•"/>
            </a:pPr>
            <a:r>
              <a:rPr lang="en-US" sz="2000" dirty="0"/>
              <a:t>People are living longer with myeloma</a:t>
            </a:r>
          </a:p>
          <a:p>
            <a:pPr>
              <a:buFont typeface="Arial"/>
              <a:buChar char="•"/>
            </a:pPr>
            <a:r>
              <a:rPr lang="en-US" sz="2000" dirty="0"/>
              <a:t>Side effects of myeloma &amp; therapy affect people differently </a:t>
            </a:r>
          </a:p>
          <a:p>
            <a:pPr>
              <a:buFont typeface="Arial"/>
              <a:buChar char="•"/>
            </a:pPr>
            <a:r>
              <a:rPr lang="en-US" sz="2000" dirty="0"/>
              <a:t>Quality of Life means something different to each person</a:t>
            </a:r>
          </a:p>
          <a:p>
            <a:pPr>
              <a:buFont typeface="Arial"/>
              <a:buChar char="•"/>
            </a:pPr>
            <a:r>
              <a:rPr lang="en-US" sz="2000" dirty="0"/>
              <a:t>Incorporating a Survivorship Care Plan is important for enhancing quality of life while managing myeloma</a:t>
            </a:r>
          </a:p>
          <a:p>
            <a:pPr>
              <a:buFont typeface="Arial"/>
              <a:buChar char="•"/>
            </a:pPr>
            <a:r>
              <a:rPr lang="en-US" sz="2000" dirty="0"/>
              <a:t>Survivorship Care Plans are important for care partners</a:t>
            </a:r>
          </a:p>
          <a:p>
            <a:pPr>
              <a:buFont typeface="Arial"/>
              <a:buChar char="•"/>
            </a:pPr>
            <a:r>
              <a:rPr lang="en-US" sz="2000" dirty="0"/>
              <a:t>Myeloma Management continues to be a “Team” activity.  You and your Primary Care Provider are an integral part of that team.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5ECEEA-57A4-3CC5-D881-4D404DBF0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7025"/>
            <a:ext cx="1638529" cy="645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AAAAAD-9D8D-D890-4A5C-ACD1C292152E}"/>
              </a:ext>
            </a:extLst>
          </p:cNvPr>
          <p:cNvSpPr txBox="1"/>
          <p:nvPr/>
        </p:nvSpPr>
        <p:spPr>
          <a:xfrm>
            <a:off x="5738409" y="6590747"/>
            <a:ext cx="6391274" cy="267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NCCN Guidelines Version 1.2024 Survivorship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22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616B3DC-C165-433D-9187-62DCC0E31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7E1BF84-9824-4B0E-98DF-F0F7181DD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85FA340-7392-4303-9707-A12F45A46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758A9051-2BD9-4868-8B84-344752FA2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8264C49-3539-4CBD-8F11-1106C8B8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DE862133-5C7E-4B32-9786-0B33BC51A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0925F6C-DF03-4707-9176-6049F049B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686317-9C96-4A02-88CE-7319FF590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0632" y="648930"/>
            <a:ext cx="5279272" cy="61067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4000" dirty="0"/>
              <a:t>Thank you for completing the </a:t>
            </a:r>
            <a:r>
              <a:rPr lang="en-US" sz="4000" b="1" dirty="0"/>
              <a:t>Pre-Survey</a:t>
            </a:r>
            <a:r>
              <a:rPr lang="en-US" sz="4000"/>
              <a:t>.  </a:t>
            </a:r>
            <a:br>
              <a:rPr lang="en-US" sz="4000"/>
            </a:br>
            <a:r>
              <a:rPr lang="en-US" sz="4000"/>
              <a:t>Please </a:t>
            </a:r>
            <a:r>
              <a:rPr lang="en-US" sz="4000" dirty="0"/>
              <a:t>scan to complete the </a:t>
            </a:r>
            <a:r>
              <a:rPr lang="en-US" sz="4000" b="1" dirty="0"/>
              <a:t>Post Survey</a:t>
            </a:r>
            <a:r>
              <a:rPr lang="en-US" sz="4000" dirty="0"/>
              <a:t>.  Link also in the chat box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E25B5C-98A3-47D8-A4D7-10C2E1758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FECB3374-15F5-40C2-95B4-0FCF10849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E762314F-F556-4403-BAA1-AF8A3BED3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02EDEF56-2F86-4867-986A-5AFB8EC07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51BE63E6-C24A-43FA-93F5-475F550AB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9639DAAA-46FE-401C-BB78-B7A9AF33C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D5EFBD2C-94D5-43D0-B2FE-E390BD3F3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EB9A9756-A5DB-460E-A867-A2AE77834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3" y="648931"/>
            <a:ext cx="5419641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7AC63-7F56-577C-B045-6552637FF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356" y="1011765"/>
            <a:ext cx="4546708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83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7900A-321E-9B5B-1413-B314F2F3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Well with Smoldering Myeloma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72B37-52D4-0A96-B878-D66F72705952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Physical Health</a:t>
            </a:r>
          </a:p>
          <a:p>
            <a:pPr lvl="1"/>
            <a:r>
              <a:rPr lang="en-US" dirty="0"/>
              <a:t>Strengthen your body</a:t>
            </a:r>
          </a:p>
          <a:p>
            <a:r>
              <a:rPr lang="en-US" dirty="0"/>
              <a:t>Spiritual Health</a:t>
            </a:r>
          </a:p>
          <a:p>
            <a:pPr lvl="1"/>
            <a:r>
              <a:rPr lang="en-US" dirty="0"/>
              <a:t>Embrace your personal philosophy</a:t>
            </a:r>
          </a:p>
          <a:p>
            <a:r>
              <a:rPr lang="en-US" dirty="0"/>
              <a:t>Social Health</a:t>
            </a:r>
          </a:p>
          <a:p>
            <a:pPr lvl="1"/>
            <a:r>
              <a:rPr lang="en-US" dirty="0"/>
              <a:t>Develop a social network</a:t>
            </a:r>
          </a:p>
          <a:p>
            <a:r>
              <a:rPr lang="en-US" dirty="0"/>
              <a:t>Emotional Health</a:t>
            </a:r>
          </a:p>
          <a:p>
            <a:pPr lvl="1"/>
            <a:r>
              <a:rPr lang="en-US" dirty="0"/>
              <a:t>Be present in the moment; reframe to the positive</a:t>
            </a:r>
          </a:p>
          <a:p>
            <a:endParaRPr lang="en-US" dirty="0"/>
          </a:p>
        </p:txBody>
      </p:sp>
      <p:pic>
        <p:nvPicPr>
          <p:cNvPr id="8" name="Content Placeholder 7" descr="A pair of glasses with blue liquid&#10;&#10;Description automatically generated">
            <a:extLst>
              <a:ext uri="{FF2B5EF4-FFF2-40B4-BE49-F238E27FC236}">
                <a16:creationId xmlns:a16="http://schemas.microsoft.com/office/drawing/2014/main" id="{03B87F21-EAB2-4070-C224-7D3CF8F67C50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74706" y="2603500"/>
            <a:ext cx="2679700" cy="241173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6320B9-3DA8-EAAE-BFB1-76F942CDE173}"/>
              </a:ext>
            </a:extLst>
          </p:cNvPr>
          <p:cNvSpPr txBox="1"/>
          <p:nvPr/>
        </p:nvSpPr>
        <p:spPr>
          <a:xfrm>
            <a:off x="8074706" y="5015230"/>
            <a:ext cx="26797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hlinkClick r:id="rId4" tooltip="http://tobyelwin.com/glass-half-empty-of-an-appreciative-view"/>
              </a:rPr>
              <a:t>This Photo</a:t>
            </a:r>
            <a:r>
              <a:rPr lang="en-US" sz="700" dirty="0"/>
              <a:t> by Unknown Author is licensed under </a:t>
            </a:r>
            <a:r>
              <a:rPr lang="en-US" sz="700" dirty="0">
                <a:hlinkClick r:id="rId5" tooltip="https://creativecommons.org/licenses/by-nc-sa/3.0/"/>
              </a:rPr>
              <a:t>CC BY-SA-NC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4096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1663F2-F172-4D8A-CC5D-3E948B320B0D}"/>
              </a:ext>
            </a:extLst>
          </p:cNvPr>
          <p:cNvSpPr txBox="1">
            <a:spLocks/>
          </p:cNvSpPr>
          <p:nvPr/>
        </p:nvSpPr>
        <p:spPr>
          <a:xfrm>
            <a:off x="1018190" y="924232"/>
            <a:ext cx="8174971" cy="32858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l">
              <a:spcAft>
                <a:spcPts val="600"/>
              </a:spcAft>
            </a:pPr>
            <a:r>
              <a:rPr lang="en-US" sz="6200" dirty="0">
                <a:solidFill>
                  <a:prstClr val="white"/>
                </a:solidFill>
              </a:rPr>
              <a:t>Survivorship &amp; Myeloma </a:t>
            </a:r>
            <a:endParaRPr kumimoji="0" lang="en-US" sz="6200" b="0" i="0" u="none" strike="noStrike" kern="1200" cap="none" spc="0" normalizeH="0" baseline="0" noProof="0" dirty="0">
              <a:ln w="3175" cmpd="sng"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9745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F1527C3-06F4-4F4D-B364-8E9726645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F1C23D2-D74F-4456-AD7B-904A6E28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578577AD-563A-4936-9ACB-FDCF29841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1C9F3743-BFAB-4636-81C7-ACD99C694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C58029E-BC15-45E4-AA28-CC80C96A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41CBB721-7EDD-4FEA-9D6B-A3656D9F4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4C945CDA-4F14-4FA0-B272-B1E25B4F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D291F2-4F3B-9988-830C-3A03B6B27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dirty="0">
                <a:solidFill>
                  <a:srgbClr val="FFFFFF"/>
                </a:solidFill>
              </a:rPr>
              <a:t>Survivorship Begins At Diagnosis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957EAB-1A32-A2FE-6656-37F9DA322CC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17106" y="685801"/>
            <a:ext cx="6385918" cy="510540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sz="2000" dirty="0"/>
              <a:t>“Survivor” applies to anyone who has received a diagnosis of cancer </a:t>
            </a:r>
          </a:p>
          <a:p>
            <a:pPr>
              <a:buFont typeface="Arial"/>
              <a:buChar char="•"/>
            </a:pPr>
            <a:r>
              <a:rPr lang="en-US" sz="2000" dirty="0"/>
              <a:t>“Survivorship” applies to people actively being treated, those no longer receiving treatment, and people living with end-stage disease</a:t>
            </a:r>
          </a:p>
          <a:p>
            <a:pPr>
              <a:buFont typeface="Arial"/>
              <a:buChar char="•"/>
            </a:pPr>
            <a:r>
              <a:rPr lang="en-US" sz="2000" dirty="0"/>
              <a:t>Survivorship “is a state of being” and recognizes that both diagnosis and treatment have lasting impact on survivors in all domains of life: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Physical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Psychological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Social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Economic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5ECEEA-57A4-3CC5-D881-4D404DBF0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7025"/>
            <a:ext cx="1638529" cy="645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AAAAAD-9D8D-D890-4A5C-ACD1C292152E}"/>
              </a:ext>
            </a:extLst>
          </p:cNvPr>
          <p:cNvSpPr txBox="1"/>
          <p:nvPr/>
        </p:nvSpPr>
        <p:spPr>
          <a:xfrm>
            <a:off x="5738409" y="6590747"/>
            <a:ext cx="6391274" cy="267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NCCN Guidelines Version 1.2024 Survivorship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https://cancercontrol.cancer.gov/ocs/definitions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6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282B7E-0111-6996-03DF-EEA80F8CF27C}"/>
              </a:ext>
            </a:extLst>
          </p:cNvPr>
          <p:cNvSpPr/>
          <p:nvPr/>
        </p:nvSpPr>
        <p:spPr>
          <a:xfrm>
            <a:off x="6221720" y="1506117"/>
            <a:ext cx="5124450" cy="1612485"/>
          </a:xfrm>
          <a:prstGeom prst="rect">
            <a:avLst/>
          </a:prstGeom>
          <a:solidFill>
            <a:schemeClr val="bg1"/>
          </a:solidFill>
          <a:ln w="12700">
            <a:solidFill>
              <a:srgbClr val="30AC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54DF88-2C7A-7658-268C-2E04BD6C6DC0}"/>
              </a:ext>
            </a:extLst>
          </p:cNvPr>
          <p:cNvGrpSpPr/>
          <p:nvPr/>
        </p:nvGrpSpPr>
        <p:grpSpPr>
          <a:xfrm>
            <a:off x="5314792" y="3448874"/>
            <a:ext cx="6358828" cy="3149457"/>
            <a:chOff x="83148" y="3123550"/>
            <a:chExt cx="6608844" cy="329980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09D8FB1-8AEB-54C4-E127-B49E14FE8C3B}"/>
                </a:ext>
              </a:extLst>
            </p:cNvPr>
            <p:cNvGrpSpPr/>
            <p:nvPr/>
          </p:nvGrpSpPr>
          <p:grpSpPr>
            <a:xfrm>
              <a:off x="83148" y="3123550"/>
              <a:ext cx="6608844" cy="3299804"/>
              <a:chOff x="91712" y="3143657"/>
              <a:chExt cx="6571032" cy="329980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EE1B840-F0D2-4895-809D-022F1161BD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712" y="3143657"/>
                <a:ext cx="2688275" cy="3299804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244C8A8-1E32-1F5E-74AF-F0661796C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3997" y="3143658"/>
                <a:ext cx="1569376" cy="3299803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740A2CF-0186-B2D0-2649-70437C23E3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63373" y="3143658"/>
                <a:ext cx="2299371" cy="3299803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</p:pic>
        </p:grpSp>
        <p:sp>
          <p:nvSpPr>
            <p:cNvPr id="4" name="Graphic 60" descr="Male with solid fill">
              <a:extLst>
                <a:ext uri="{FF2B5EF4-FFF2-40B4-BE49-F238E27FC236}">
                  <a16:creationId xmlns:a16="http://schemas.microsoft.com/office/drawing/2014/main" id="{408D6AA2-0EF1-4581-DE89-1C4E645D35B2}"/>
                </a:ext>
              </a:extLst>
            </p:cNvPr>
            <p:cNvSpPr/>
            <p:nvPr/>
          </p:nvSpPr>
          <p:spPr>
            <a:xfrm>
              <a:off x="537271" y="4308458"/>
              <a:ext cx="616981" cy="616981"/>
            </a:xfrm>
            <a:custGeom>
              <a:avLst/>
              <a:gdLst>
                <a:gd name="connsiteX0" fmla="*/ 77867 w 616981"/>
                <a:gd name="connsiteY0" fmla="*/ 161925 h 616981"/>
                <a:gd name="connsiteX1" fmla="*/ 77867 w 616981"/>
                <a:gd name="connsiteY1" fmla="*/ 539115 h 616981"/>
                <a:gd name="connsiteX2" fmla="*/ 455057 w 616981"/>
                <a:gd name="connsiteY2" fmla="*/ 539115 h 616981"/>
                <a:gd name="connsiteX3" fmla="*/ 474107 w 616981"/>
                <a:gd name="connsiteY3" fmla="*/ 182880 h 616981"/>
                <a:gd name="connsiteX4" fmla="*/ 562689 w 616981"/>
                <a:gd name="connsiteY4" fmla="*/ 94298 h 616981"/>
                <a:gd name="connsiteX5" fmla="*/ 616982 w 616981"/>
                <a:gd name="connsiteY5" fmla="*/ 148590 h 616981"/>
                <a:gd name="connsiteX6" fmla="*/ 616982 w 616981"/>
                <a:gd name="connsiteY6" fmla="*/ 0 h 616981"/>
                <a:gd name="connsiteX7" fmla="*/ 468392 w 616981"/>
                <a:gd name="connsiteY7" fmla="*/ 0 h 616981"/>
                <a:gd name="connsiteX8" fmla="*/ 522684 w 616981"/>
                <a:gd name="connsiteY8" fmla="*/ 54292 h 616981"/>
                <a:gd name="connsiteX9" fmla="*/ 434102 w 616981"/>
                <a:gd name="connsiteY9" fmla="*/ 142875 h 616981"/>
                <a:gd name="connsiteX10" fmla="*/ 77867 w 616981"/>
                <a:gd name="connsiteY10" fmla="*/ 161925 h 616981"/>
                <a:gd name="connsiteX11" fmla="*/ 415052 w 616981"/>
                <a:gd name="connsiteY11" fmla="*/ 498158 h 616981"/>
                <a:gd name="connsiteX12" fmla="*/ 118824 w 616981"/>
                <a:gd name="connsiteY12" fmla="*/ 498158 h 616981"/>
                <a:gd name="connsiteX13" fmla="*/ 118824 w 616981"/>
                <a:gd name="connsiteY13" fmla="*/ 201930 h 616981"/>
                <a:gd name="connsiteX14" fmla="*/ 415052 w 616981"/>
                <a:gd name="connsiteY14" fmla="*/ 201930 h 616981"/>
                <a:gd name="connsiteX15" fmla="*/ 415052 w 616981"/>
                <a:gd name="connsiteY15" fmla="*/ 498158 h 61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6981" h="616981">
                  <a:moveTo>
                    <a:pt x="77867" y="161925"/>
                  </a:moveTo>
                  <a:cubicBezTo>
                    <a:pt x="-25956" y="265748"/>
                    <a:pt x="-25956" y="435293"/>
                    <a:pt x="77867" y="539115"/>
                  </a:cubicBezTo>
                  <a:cubicBezTo>
                    <a:pt x="181689" y="642938"/>
                    <a:pt x="351234" y="642938"/>
                    <a:pt x="455057" y="539115"/>
                  </a:cubicBezTo>
                  <a:cubicBezTo>
                    <a:pt x="552212" y="441960"/>
                    <a:pt x="558879" y="287655"/>
                    <a:pt x="474107" y="182880"/>
                  </a:cubicBezTo>
                  <a:lnTo>
                    <a:pt x="562689" y="94298"/>
                  </a:lnTo>
                  <a:lnTo>
                    <a:pt x="616982" y="148590"/>
                  </a:lnTo>
                  <a:lnTo>
                    <a:pt x="616982" y="0"/>
                  </a:lnTo>
                  <a:lnTo>
                    <a:pt x="468392" y="0"/>
                  </a:lnTo>
                  <a:lnTo>
                    <a:pt x="522684" y="54292"/>
                  </a:lnTo>
                  <a:lnTo>
                    <a:pt x="434102" y="142875"/>
                  </a:lnTo>
                  <a:cubicBezTo>
                    <a:pt x="329327" y="58103"/>
                    <a:pt x="175022" y="64770"/>
                    <a:pt x="77867" y="161925"/>
                  </a:cubicBezTo>
                  <a:close/>
                  <a:moveTo>
                    <a:pt x="415052" y="498158"/>
                  </a:moveTo>
                  <a:cubicBezTo>
                    <a:pt x="333137" y="580073"/>
                    <a:pt x="200739" y="580073"/>
                    <a:pt x="118824" y="498158"/>
                  </a:cubicBezTo>
                  <a:cubicBezTo>
                    <a:pt x="36909" y="416243"/>
                    <a:pt x="36909" y="283845"/>
                    <a:pt x="118824" y="201930"/>
                  </a:cubicBezTo>
                  <a:cubicBezTo>
                    <a:pt x="200739" y="120015"/>
                    <a:pt x="333137" y="120015"/>
                    <a:pt x="415052" y="201930"/>
                  </a:cubicBezTo>
                  <a:cubicBezTo>
                    <a:pt x="496967" y="283845"/>
                    <a:pt x="496014" y="417195"/>
                    <a:pt x="415052" y="49815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62" descr="Female with solid fill">
              <a:extLst>
                <a:ext uri="{FF2B5EF4-FFF2-40B4-BE49-F238E27FC236}">
                  <a16:creationId xmlns:a16="http://schemas.microsoft.com/office/drawing/2014/main" id="{43216315-7ADC-242E-286F-71F5AA45DADC}"/>
                </a:ext>
              </a:extLst>
            </p:cNvPr>
            <p:cNvSpPr/>
            <p:nvPr/>
          </p:nvSpPr>
          <p:spPr>
            <a:xfrm>
              <a:off x="5818268" y="4236068"/>
              <a:ext cx="533400" cy="762000"/>
            </a:xfrm>
            <a:custGeom>
              <a:avLst/>
              <a:gdLst>
                <a:gd name="connsiteX0" fmla="*/ 57150 w 533400"/>
                <a:gd name="connsiteY0" fmla="*/ 266700 h 762000"/>
                <a:gd name="connsiteX1" fmla="*/ 266700 w 533400"/>
                <a:gd name="connsiteY1" fmla="*/ 57150 h 762000"/>
                <a:gd name="connsiteX2" fmla="*/ 476250 w 533400"/>
                <a:gd name="connsiteY2" fmla="*/ 266700 h 762000"/>
                <a:gd name="connsiteX3" fmla="*/ 266700 w 533400"/>
                <a:gd name="connsiteY3" fmla="*/ 476250 h 762000"/>
                <a:gd name="connsiteX4" fmla="*/ 57150 w 533400"/>
                <a:gd name="connsiteY4" fmla="*/ 266700 h 762000"/>
                <a:gd name="connsiteX5" fmla="*/ 533400 w 533400"/>
                <a:gd name="connsiteY5" fmla="*/ 266700 h 762000"/>
                <a:gd name="connsiteX6" fmla="*/ 266700 w 533400"/>
                <a:gd name="connsiteY6" fmla="*/ 0 h 762000"/>
                <a:gd name="connsiteX7" fmla="*/ 0 w 533400"/>
                <a:gd name="connsiteY7" fmla="*/ 266700 h 762000"/>
                <a:gd name="connsiteX8" fmla="*/ 238125 w 533400"/>
                <a:gd name="connsiteY8" fmla="*/ 531495 h 762000"/>
                <a:gd name="connsiteX9" fmla="*/ 238125 w 533400"/>
                <a:gd name="connsiteY9" fmla="*/ 628650 h 762000"/>
                <a:gd name="connsiteX10" fmla="*/ 161925 w 533400"/>
                <a:gd name="connsiteY10" fmla="*/ 628650 h 762000"/>
                <a:gd name="connsiteX11" fmla="*/ 161925 w 533400"/>
                <a:gd name="connsiteY11" fmla="*/ 685800 h 762000"/>
                <a:gd name="connsiteX12" fmla="*/ 238125 w 533400"/>
                <a:gd name="connsiteY12" fmla="*/ 685800 h 762000"/>
                <a:gd name="connsiteX13" fmla="*/ 238125 w 533400"/>
                <a:gd name="connsiteY13" fmla="*/ 762000 h 762000"/>
                <a:gd name="connsiteX14" fmla="*/ 295275 w 533400"/>
                <a:gd name="connsiteY14" fmla="*/ 762000 h 762000"/>
                <a:gd name="connsiteX15" fmla="*/ 295275 w 533400"/>
                <a:gd name="connsiteY15" fmla="*/ 685800 h 762000"/>
                <a:gd name="connsiteX16" fmla="*/ 371475 w 533400"/>
                <a:gd name="connsiteY16" fmla="*/ 685800 h 762000"/>
                <a:gd name="connsiteX17" fmla="*/ 371475 w 533400"/>
                <a:gd name="connsiteY17" fmla="*/ 628650 h 762000"/>
                <a:gd name="connsiteX18" fmla="*/ 295275 w 533400"/>
                <a:gd name="connsiteY18" fmla="*/ 628650 h 762000"/>
                <a:gd name="connsiteX19" fmla="*/ 295275 w 533400"/>
                <a:gd name="connsiteY19" fmla="*/ 531495 h 762000"/>
                <a:gd name="connsiteX20" fmla="*/ 533400 w 533400"/>
                <a:gd name="connsiteY20" fmla="*/ 266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3400" h="762000">
                  <a:moveTo>
                    <a:pt x="57150" y="266700"/>
                  </a:moveTo>
                  <a:cubicBezTo>
                    <a:pt x="57150" y="151448"/>
                    <a:pt x="151448" y="57150"/>
                    <a:pt x="266700" y="57150"/>
                  </a:cubicBezTo>
                  <a:cubicBezTo>
                    <a:pt x="381953" y="57150"/>
                    <a:pt x="476250" y="151448"/>
                    <a:pt x="476250" y="266700"/>
                  </a:cubicBezTo>
                  <a:cubicBezTo>
                    <a:pt x="476250" y="381953"/>
                    <a:pt x="381953" y="476250"/>
                    <a:pt x="266700" y="476250"/>
                  </a:cubicBezTo>
                  <a:cubicBezTo>
                    <a:pt x="151448" y="476250"/>
                    <a:pt x="57150" y="381953"/>
                    <a:pt x="57150" y="266700"/>
                  </a:cubicBezTo>
                  <a:close/>
                  <a:moveTo>
                    <a:pt x="533400" y="266700"/>
                  </a:moveTo>
                  <a:cubicBezTo>
                    <a:pt x="533400" y="120015"/>
                    <a:pt x="413385" y="0"/>
                    <a:pt x="266700" y="0"/>
                  </a:cubicBezTo>
                  <a:cubicBezTo>
                    <a:pt x="120015" y="0"/>
                    <a:pt x="0" y="120015"/>
                    <a:pt x="0" y="266700"/>
                  </a:cubicBezTo>
                  <a:cubicBezTo>
                    <a:pt x="0" y="403860"/>
                    <a:pt x="104775" y="517208"/>
                    <a:pt x="238125" y="531495"/>
                  </a:cubicBezTo>
                  <a:lnTo>
                    <a:pt x="238125" y="628650"/>
                  </a:lnTo>
                  <a:lnTo>
                    <a:pt x="161925" y="628650"/>
                  </a:lnTo>
                  <a:lnTo>
                    <a:pt x="161925" y="685800"/>
                  </a:lnTo>
                  <a:lnTo>
                    <a:pt x="238125" y="685800"/>
                  </a:lnTo>
                  <a:lnTo>
                    <a:pt x="238125" y="762000"/>
                  </a:lnTo>
                  <a:lnTo>
                    <a:pt x="295275" y="762000"/>
                  </a:lnTo>
                  <a:lnTo>
                    <a:pt x="295275" y="685800"/>
                  </a:lnTo>
                  <a:lnTo>
                    <a:pt x="371475" y="685800"/>
                  </a:lnTo>
                  <a:lnTo>
                    <a:pt x="371475" y="628650"/>
                  </a:lnTo>
                  <a:lnTo>
                    <a:pt x="295275" y="628650"/>
                  </a:lnTo>
                  <a:lnTo>
                    <a:pt x="295275" y="531495"/>
                  </a:lnTo>
                  <a:cubicBezTo>
                    <a:pt x="428625" y="517208"/>
                    <a:pt x="533400" y="403860"/>
                    <a:pt x="533400" y="2667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D703410-3F17-92CE-0C83-B0FDCADB9D42}"/>
              </a:ext>
            </a:extLst>
          </p:cNvPr>
          <p:cNvGrpSpPr/>
          <p:nvPr/>
        </p:nvGrpSpPr>
        <p:grpSpPr>
          <a:xfrm>
            <a:off x="1409980" y="1506117"/>
            <a:ext cx="4321501" cy="3209592"/>
            <a:chOff x="7333227" y="3502011"/>
            <a:chExt cx="4321501" cy="320959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3B0417-5ACE-A363-BB8F-1E9144564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33228" y="3752451"/>
              <a:ext cx="4321500" cy="29591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DFBA3C-F9D8-911B-BF1B-80F7BA3AF737}"/>
                </a:ext>
              </a:extLst>
            </p:cNvPr>
            <p:cNvSpPr txBox="1"/>
            <p:nvPr/>
          </p:nvSpPr>
          <p:spPr>
            <a:xfrm>
              <a:off x="7333227" y="3502011"/>
              <a:ext cx="4321499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Percent of New Cases by Age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125EC6F-516A-9A2D-5895-5B5EF87C1FAD}"/>
              </a:ext>
            </a:extLst>
          </p:cNvPr>
          <p:cNvSpPr txBox="1">
            <a:spLocks/>
          </p:cNvSpPr>
          <p:nvPr/>
        </p:nvSpPr>
        <p:spPr>
          <a:xfrm>
            <a:off x="1651000" y="259669"/>
            <a:ext cx="9383713" cy="11842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Myeloma Has No Boundaries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5E8F34F-E012-4BDB-2DB4-7064177B4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62568"/>
              </p:ext>
            </p:extLst>
          </p:nvPr>
        </p:nvGraphicFramePr>
        <p:xfrm>
          <a:off x="6254376" y="1606715"/>
          <a:ext cx="5064592" cy="141128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92411">
                  <a:extLst>
                    <a:ext uri="{9D8B030D-6E8A-4147-A177-3AD203B41FA5}">
                      <a16:colId xmlns:a16="http://schemas.microsoft.com/office/drawing/2014/main" val="4110304569"/>
                    </a:ext>
                  </a:extLst>
                </a:gridCol>
                <a:gridCol w="1272181">
                  <a:extLst>
                    <a:ext uri="{9D8B030D-6E8A-4147-A177-3AD203B41FA5}">
                      <a16:colId xmlns:a16="http://schemas.microsoft.com/office/drawing/2014/main" val="974187204"/>
                    </a:ext>
                  </a:extLst>
                </a:gridCol>
              </a:tblGrid>
              <a:tr h="47042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Estimated New Cases in 2024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35,780</a:t>
                      </a:r>
                      <a:endParaRPr lang="en-US" sz="2000" dirty="0">
                        <a:solidFill>
                          <a:schemeClr val="tx1"/>
                        </a:solidFill>
                        <a:latin typeface="Abadi" panose="020B06040201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039244"/>
                  </a:ext>
                </a:extLst>
              </a:tr>
              <a:tr h="47042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% of All New Cancer Cases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1.8%</a:t>
                      </a:r>
                      <a:endParaRPr lang="en-US" sz="2000" dirty="0">
                        <a:solidFill>
                          <a:schemeClr val="tx1"/>
                        </a:solidFill>
                        <a:latin typeface="Abadi" panose="020B06040201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164733"/>
                  </a:ext>
                </a:extLst>
              </a:tr>
              <a:tr h="47042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Median Age At Diagnosis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69 years</a:t>
                      </a:r>
                      <a:endParaRPr lang="en-US" sz="2000" dirty="0">
                        <a:solidFill>
                          <a:schemeClr val="tx1"/>
                        </a:solidFill>
                        <a:latin typeface="Abadi" panose="020B06040201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58423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95DCE80-5FEF-9BB1-9A01-4DA3F6F2D3BC}"/>
              </a:ext>
            </a:extLst>
          </p:cNvPr>
          <p:cNvSpPr txBox="1"/>
          <p:nvPr/>
        </p:nvSpPr>
        <p:spPr>
          <a:xfrm>
            <a:off x="1409980" y="4783315"/>
            <a:ext cx="393529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n w="0"/>
                <a:latin typeface="Abadi" panose="020B06040201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https://seer.cancer.gov/statfacts/html/mulmy.html</a:t>
            </a:r>
            <a:r>
              <a:rPr lang="en-US" sz="900" dirty="0">
                <a:ln w="0"/>
                <a:latin typeface="Abadi" panose="020B0604020104020204" pitchFamily="34" charset="0"/>
              </a:rPr>
              <a:t>; dated 6.15.2024</a:t>
            </a:r>
          </a:p>
        </p:txBody>
      </p:sp>
    </p:spTree>
    <p:extLst>
      <p:ext uri="{BB962C8B-B14F-4D97-AF65-F5344CB8AC3E}">
        <p14:creationId xmlns:p14="http://schemas.microsoft.com/office/powerpoint/2010/main" val="678588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1DF27-9AF7-749D-E389-6B6896F0C0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51000" y="259669"/>
            <a:ext cx="9383713" cy="1184275"/>
          </a:xfrm>
        </p:spPr>
        <p:txBody>
          <a:bodyPr>
            <a:normAutofit fontScale="90000"/>
          </a:bodyPr>
          <a:lstStyle/>
          <a:p>
            <a:r>
              <a:rPr lang="en-US" dirty="0"/>
              <a:t>Myeloma Defining Events (MDE) &amp; Treatment </a:t>
            </a:r>
            <a:br>
              <a:rPr lang="en-US" dirty="0"/>
            </a:br>
            <a:r>
              <a:rPr lang="en-US" dirty="0"/>
              <a:t>Impact Daily Activities</a:t>
            </a:r>
          </a:p>
        </p:txBody>
      </p:sp>
      <p:pic>
        <p:nvPicPr>
          <p:cNvPr id="6" name="Picture 5" descr="A human kidney with a blue and red object&#10;&#10;Description automatically generated with medium confidence">
            <a:extLst>
              <a:ext uri="{FF2B5EF4-FFF2-40B4-BE49-F238E27FC236}">
                <a16:creationId xmlns:a16="http://schemas.microsoft.com/office/drawing/2014/main" id="{93C799AD-23A6-21BC-83CA-495D3DAC7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74176" y="1969277"/>
            <a:ext cx="1351758" cy="1661997"/>
          </a:xfrm>
          <a:prstGeom prst="rect">
            <a:avLst/>
          </a:prstGeom>
        </p:spPr>
      </p:pic>
      <p:pic>
        <p:nvPicPr>
          <p:cNvPr id="8" name="Picture 7" descr="A skeleton standing in the dark&#10;&#10;Description automatically generated">
            <a:extLst>
              <a:ext uri="{FF2B5EF4-FFF2-40B4-BE49-F238E27FC236}">
                <a16:creationId xmlns:a16="http://schemas.microsoft.com/office/drawing/2014/main" id="{78DFB460-3A58-5BA4-7786-6D6F0F0DAF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71750" y="1351775"/>
            <a:ext cx="2675918" cy="3567891"/>
          </a:xfrm>
          <a:prstGeom prst="rect">
            <a:avLst/>
          </a:prstGeom>
        </p:spPr>
      </p:pic>
      <p:pic>
        <p:nvPicPr>
          <p:cNvPr id="10" name="Picture 9" descr="A grey and white image of a nerve cell&#10;&#10;Description automatically generated">
            <a:extLst>
              <a:ext uri="{FF2B5EF4-FFF2-40B4-BE49-F238E27FC236}">
                <a16:creationId xmlns:a16="http://schemas.microsoft.com/office/drawing/2014/main" id="{6076BA0B-5A1C-91EE-E005-74BD014C33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9260617">
            <a:off x="4450166" y="3055636"/>
            <a:ext cx="2072942" cy="1036471"/>
          </a:xfrm>
          <a:prstGeom prst="rect">
            <a:avLst/>
          </a:prstGeom>
        </p:spPr>
      </p:pic>
      <p:pic>
        <p:nvPicPr>
          <p:cNvPr id="12" name="Picture 11" descr="A close-up of a microscope&#10;&#10;Description automatically generated">
            <a:extLst>
              <a:ext uri="{FF2B5EF4-FFF2-40B4-BE49-F238E27FC236}">
                <a16:creationId xmlns:a16="http://schemas.microsoft.com/office/drawing/2014/main" id="{95501802-E7EE-CE8B-D524-C04E4DB1B6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462194" y="3255753"/>
            <a:ext cx="1826644" cy="137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124F18-7ED3-1599-90B1-20C67794C45D}"/>
              </a:ext>
            </a:extLst>
          </p:cNvPr>
          <p:cNvSpPr txBox="1"/>
          <p:nvPr/>
        </p:nvSpPr>
        <p:spPr>
          <a:xfrm>
            <a:off x="8884842" y="6627168"/>
            <a:ext cx="32428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hlinkClick r:id="rId10" tooltip="https://www.somospacientes.com/noticias/avances/avances-contra-al-mieloma-multipl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1" tooltip="https://creativecommons.org/licenses/by-nc-nd/3.0/"/>
              </a:rPr>
              <a:t>CC BY-NC-ND</a:t>
            </a:r>
            <a:endParaRPr lang="en-US" sz="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0D4EC-5B46-E663-2FD6-5ABB8CDBBD64}"/>
              </a:ext>
            </a:extLst>
          </p:cNvPr>
          <p:cNvSpPr txBox="1"/>
          <p:nvPr/>
        </p:nvSpPr>
        <p:spPr>
          <a:xfrm>
            <a:off x="3444046" y="5155257"/>
            <a:ext cx="6844792" cy="1264320"/>
          </a:xfrm>
          <a:prstGeom prst="rect">
            <a:avLst/>
          </a:prstGeom>
          <a:solidFill>
            <a:srgbClr val="5959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rgbClr val="F3F6F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Myeloma causes the highest burden of symptoms, most commonly effecting people of older age with other medical issues.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9705E-E8E2-B565-4653-44D7E8C9C974}"/>
              </a:ext>
            </a:extLst>
          </p:cNvPr>
          <p:cNvSpPr txBox="1"/>
          <p:nvPr/>
        </p:nvSpPr>
        <p:spPr>
          <a:xfrm>
            <a:off x="2571750" y="6627168"/>
            <a:ext cx="6096000" cy="251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u="sng" kern="10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2"/>
              </a:rPr>
              <a:t>NCCN Guidelines Version 1.2024 Survivorship</a:t>
            </a:r>
            <a:endParaRPr lang="en-US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8C0128CC-6B5E-6878-6AAB-5EBFDA2B2675}"/>
              </a:ext>
            </a:extLst>
          </p:cNvPr>
          <p:cNvSpPr txBox="1">
            <a:spLocks/>
          </p:cNvSpPr>
          <p:nvPr/>
        </p:nvSpPr>
        <p:spPr>
          <a:xfrm>
            <a:off x="1376223" y="1497206"/>
            <a:ext cx="1826645" cy="32770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000" dirty="0"/>
              <a:t>Mobility</a:t>
            </a:r>
          </a:p>
          <a:p>
            <a:pPr algn="l">
              <a:lnSpc>
                <a:spcPct val="150000"/>
              </a:lnSpc>
            </a:pPr>
            <a:r>
              <a:rPr lang="en-US" sz="2000" dirty="0"/>
              <a:t>Risk of Falling</a:t>
            </a:r>
          </a:p>
          <a:p>
            <a:pPr algn="l">
              <a:lnSpc>
                <a:spcPct val="150000"/>
              </a:lnSpc>
            </a:pPr>
            <a:r>
              <a:rPr lang="en-US" sz="2000" dirty="0"/>
              <a:t>Infection</a:t>
            </a:r>
          </a:p>
          <a:p>
            <a:pPr algn="l">
              <a:lnSpc>
                <a:spcPct val="150000"/>
              </a:lnSpc>
            </a:pPr>
            <a:r>
              <a:rPr lang="en-US" sz="2000" dirty="0"/>
              <a:t>Fatigue</a:t>
            </a:r>
          </a:p>
          <a:p>
            <a:pPr algn="l">
              <a:lnSpc>
                <a:spcPct val="150000"/>
              </a:lnSpc>
            </a:pPr>
            <a:r>
              <a:rPr lang="en-US" sz="2000" dirty="0"/>
              <a:t>Pain</a:t>
            </a:r>
          </a:p>
        </p:txBody>
      </p:sp>
    </p:spTree>
    <p:extLst>
      <p:ext uri="{BB962C8B-B14F-4D97-AF65-F5344CB8AC3E}">
        <p14:creationId xmlns:p14="http://schemas.microsoft.com/office/powerpoint/2010/main" val="2623923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0D711-787C-D4E6-7C47-4BED48ADB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A3CA8-A8F2-97E4-1CE1-58D1E106AA33}"/>
              </a:ext>
            </a:extLst>
          </p:cNvPr>
          <p:cNvSpPr txBox="1"/>
          <p:nvPr/>
        </p:nvSpPr>
        <p:spPr>
          <a:xfrm>
            <a:off x="2715558" y="6633937"/>
            <a:ext cx="393529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https://seer.cancer.gov/statfacts/html/mulmy.html</a:t>
            </a:r>
            <a:r>
              <a:rPr lang="en-US" sz="800" dirty="0"/>
              <a:t>; dated 6.15.2024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12774A-B3CF-8B41-A013-E531C59A1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337" y="1353317"/>
            <a:ext cx="8301038" cy="3570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212BA2C-0C87-ABC2-39AE-A0357267302B}"/>
              </a:ext>
            </a:extLst>
          </p:cNvPr>
          <p:cNvSpPr txBox="1">
            <a:spLocks/>
          </p:cNvSpPr>
          <p:nvPr/>
        </p:nvSpPr>
        <p:spPr>
          <a:xfrm>
            <a:off x="1651000" y="259669"/>
            <a:ext cx="9383713" cy="11842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Living Longer, Living Well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BB96FF-F46D-9B3C-D771-F7172E0693CE}"/>
              </a:ext>
            </a:extLst>
          </p:cNvPr>
          <p:cNvSpPr txBox="1"/>
          <p:nvPr/>
        </p:nvSpPr>
        <p:spPr>
          <a:xfrm>
            <a:off x="1816080" y="5064277"/>
            <a:ext cx="9053551" cy="1569660"/>
          </a:xfrm>
          <a:prstGeom prst="rect">
            <a:avLst/>
          </a:prstGeom>
          <a:solidFill>
            <a:srgbClr val="30ACEC"/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0" i="1" dirty="0">
                <a:effectLst/>
                <a:latin typeface="BlinkMacSystemFont"/>
              </a:rPr>
              <a:t>“</a:t>
            </a:r>
            <a:r>
              <a:rPr lang="en-US" sz="2400" i="1" dirty="0">
                <a:latin typeface="BlinkMacSystemFont"/>
              </a:rPr>
              <a:t>T</a:t>
            </a:r>
            <a:r>
              <a:rPr lang="en-US" sz="2400" b="0" i="1" dirty="0">
                <a:effectLst/>
                <a:latin typeface="BlinkMacSystemFont"/>
              </a:rPr>
              <a:t>he 'efficacy' of treatment </a:t>
            </a:r>
            <a:r>
              <a:rPr lang="en-US" sz="2400" i="1" u="sng" dirty="0">
                <a:effectLst/>
                <a:latin typeface="BlinkMacSystemFont"/>
              </a:rPr>
              <a:t>means different things to different patients</a:t>
            </a:r>
            <a:r>
              <a:rPr lang="en-US" sz="2400" b="0" i="1" dirty="0">
                <a:effectLst/>
                <a:latin typeface="BlinkMacSystemFont"/>
              </a:rPr>
              <a:t>, and </a:t>
            </a:r>
            <a:r>
              <a:rPr lang="en-US" sz="2400" i="1" dirty="0">
                <a:effectLst/>
                <a:latin typeface="BlinkMacSystemFont"/>
              </a:rPr>
              <a:t>treatment decision-making </a:t>
            </a:r>
            <a:r>
              <a:rPr lang="en-US" sz="2400" b="0" i="1" dirty="0">
                <a:effectLst/>
                <a:latin typeface="BlinkMacSystemFont"/>
              </a:rPr>
              <a:t>in the context of personalized medicine must be guided by an individual's composite definition of what constitutes the best treatment choice.” </a:t>
            </a:r>
            <a:r>
              <a:rPr lang="en-US" sz="2000" b="0" i="0" dirty="0" err="1">
                <a:effectLst/>
                <a:latin typeface="Abadi" panose="020B0604020104020204" pitchFamily="34" charset="0"/>
              </a:rPr>
              <a:t>Terpos</a:t>
            </a:r>
            <a:r>
              <a:rPr lang="en-US" sz="2000" b="0" i="0" dirty="0">
                <a:effectLst/>
                <a:latin typeface="Abadi" panose="020B0604020104020204" pitchFamily="34" charset="0"/>
              </a:rPr>
              <a:t>, et al</a:t>
            </a:r>
            <a:r>
              <a:rPr lang="en-US" sz="2000" b="0" i="0" dirty="0">
                <a:effectLst/>
                <a:latin typeface="BlinkMacSystemFont"/>
              </a:rPr>
              <a:t>., 2021  </a:t>
            </a:r>
            <a:endParaRPr lang="en-US" sz="2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25A48E-F99E-3337-60C2-E67386892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612180"/>
              </p:ext>
            </p:extLst>
          </p:nvPr>
        </p:nvGraphicFramePr>
        <p:xfrm>
          <a:off x="5428783" y="3345775"/>
          <a:ext cx="5064592" cy="3962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792411">
                  <a:extLst>
                    <a:ext uri="{9D8B030D-6E8A-4147-A177-3AD203B41FA5}">
                      <a16:colId xmlns:a16="http://schemas.microsoft.com/office/drawing/2014/main" val="4110304569"/>
                    </a:ext>
                  </a:extLst>
                </a:gridCol>
                <a:gridCol w="1272181">
                  <a:extLst>
                    <a:ext uri="{9D8B030D-6E8A-4147-A177-3AD203B41FA5}">
                      <a16:colId xmlns:a16="http://schemas.microsoft.com/office/drawing/2014/main" val="974187204"/>
                    </a:ext>
                  </a:extLst>
                </a:gridCol>
              </a:tblGrid>
              <a:tr h="38334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5-year Relative Survival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61.1%</a:t>
                      </a:r>
                      <a:endParaRPr lang="en-US" sz="2000" dirty="0">
                        <a:solidFill>
                          <a:schemeClr val="tx1"/>
                        </a:solidFill>
                        <a:latin typeface="Abadi" panose="020B06040201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4178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594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1663F2-F172-4D8A-CC5D-3E948B320B0D}"/>
              </a:ext>
            </a:extLst>
          </p:cNvPr>
          <p:cNvSpPr txBox="1">
            <a:spLocks/>
          </p:cNvSpPr>
          <p:nvPr/>
        </p:nvSpPr>
        <p:spPr>
          <a:xfrm>
            <a:off x="1018190" y="924232"/>
            <a:ext cx="8174971" cy="32858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Health &amp; Cancer Screening</a:t>
            </a:r>
          </a:p>
        </p:txBody>
      </p:sp>
    </p:spTree>
    <p:extLst>
      <p:ext uri="{BB962C8B-B14F-4D97-AF65-F5344CB8AC3E}">
        <p14:creationId xmlns:p14="http://schemas.microsoft.com/office/powerpoint/2010/main" val="575916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F1527C3-06F4-4F4D-B364-8E9726645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F1C23D2-D74F-4456-AD7B-904A6E28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578577AD-563A-4936-9ACB-FDCF29841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1C9F3743-BFAB-4636-81C7-ACD99C694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C58029E-BC15-45E4-AA28-CC80C96A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41CBB721-7EDD-4FEA-9D6B-A3656D9F4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4C945CDA-4F14-4FA0-B272-B1E25B4F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D291F2-4F3B-9988-830C-3A03B6B27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dirty="0">
                <a:solidFill>
                  <a:srgbClr val="FFFFFF"/>
                </a:solidFill>
              </a:rPr>
              <a:t>Late Effects of Treatment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957EAB-1A32-A2FE-6656-37F9DA322CC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44670" y="182299"/>
            <a:ext cx="6385918" cy="61124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/>
              <a:t>Past and continued treatment can cause new and persistent symptoms. Survivorship focuses on symptoms that happen months to years following treatment and because of treatment.  Examples: </a:t>
            </a:r>
          </a:p>
          <a:p>
            <a:pPr lvl="1">
              <a:buFont typeface="Arial"/>
              <a:buChar char="•"/>
            </a:pPr>
            <a:r>
              <a:rPr lang="en-US" dirty="0"/>
              <a:t>Mediastinal radiation (radiation to the chest area) can cause early, advanced coronary artery disease; skin, lung and breast cancer</a:t>
            </a:r>
          </a:p>
          <a:p>
            <a:pPr lvl="1">
              <a:buFont typeface="Arial"/>
              <a:buChar char="•"/>
            </a:pPr>
            <a:r>
              <a:rPr lang="en-US" dirty="0"/>
              <a:t>Long-term steroid use can lead to diabetes, adrenal insufficiency, osteoporosis and cataracts at a younger age</a:t>
            </a:r>
          </a:p>
          <a:p>
            <a:pPr lvl="1">
              <a:buFont typeface="Arial"/>
              <a:buChar char="•"/>
            </a:pPr>
            <a:r>
              <a:rPr lang="en-US" dirty="0"/>
              <a:t>High dose chemotherapy associated with stem cell transplant can lead to early menopause, MDS/AML</a:t>
            </a:r>
          </a:p>
          <a:p>
            <a:pPr lvl="1">
              <a:buFont typeface="Arial"/>
              <a:buChar char="•"/>
            </a:pPr>
            <a:r>
              <a:rPr lang="en-US" dirty="0"/>
              <a:t>Treatment and persistent immunosuppression increases the risk of infection and secondary cancers</a:t>
            </a:r>
          </a:p>
          <a:p>
            <a:pPr marL="0" indent="0">
              <a:buNone/>
            </a:pPr>
            <a:r>
              <a:rPr lang="en-US" dirty="0"/>
              <a:t>It is important for your health care team to be aware of past treatment so proper screening can be done (a.k.a. Care Planning)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5ECEEA-57A4-3CC5-D881-4D404DBF0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7025"/>
            <a:ext cx="1638529" cy="645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1D75B2-889C-83A6-7285-82CF05CEBA5C}"/>
              </a:ext>
            </a:extLst>
          </p:cNvPr>
          <p:cNvSpPr txBox="1"/>
          <p:nvPr/>
        </p:nvSpPr>
        <p:spPr>
          <a:xfrm>
            <a:off x="5075036" y="6670677"/>
            <a:ext cx="619346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NCCN://efaidnbmnnnibpcajpcglclefindmkaj/https://www.nccn.org/professionals/physician_gls/pdf/survivorship.pdf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EDE31A-B065-1F90-372F-C769AE8D7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3153" y="6250148"/>
            <a:ext cx="1426365" cy="57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59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FEDA63D-DE73-4ED5-BDF0-D3D9FD35E1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954E08-A2C8-44D4-BABF-5531D0DF1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AE25C0-66E9-4E74-9814-75E5D2A6CAB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5737</TotalTime>
  <Words>3158</Words>
  <Application>Microsoft Office PowerPoint</Application>
  <PresentationFormat>Widescreen</PresentationFormat>
  <Paragraphs>327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Abadi</vt:lpstr>
      <vt:lpstr>-apple-system</vt:lpstr>
      <vt:lpstr>Aptos</vt:lpstr>
      <vt:lpstr>Arial</vt:lpstr>
      <vt:lpstr>Arial Narrow</vt:lpstr>
      <vt:lpstr>BlinkMacSystemFont</vt:lpstr>
      <vt:lpstr>Calibri</vt:lpstr>
      <vt:lpstr>Corbel</vt:lpstr>
      <vt:lpstr>Montserrat</vt:lpstr>
      <vt:lpstr>open sans</vt:lpstr>
      <vt:lpstr>Roboto</vt:lpstr>
      <vt:lpstr>Source Sans Pro</vt:lpstr>
      <vt:lpstr>Parallax</vt:lpstr>
      <vt:lpstr>Living Your Best Life: Survivorship,  Illness Prevention &amp;  Health Maintenance </vt:lpstr>
      <vt:lpstr>Agenda</vt:lpstr>
      <vt:lpstr>PowerPoint Presentation</vt:lpstr>
      <vt:lpstr>Survivorship Begins At Diagnosis</vt:lpstr>
      <vt:lpstr>PowerPoint Presentation</vt:lpstr>
      <vt:lpstr>Myeloma Defining Events (MDE) &amp; Treatment  Impact Daily Activities</vt:lpstr>
      <vt:lpstr>PowerPoint Presentation</vt:lpstr>
      <vt:lpstr>PowerPoint Presentation</vt:lpstr>
      <vt:lpstr>Late Effects of Treatment</vt:lpstr>
      <vt:lpstr>PowerPoint Presentation</vt:lpstr>
      <vt:lpstr>General Health Screening Recommendations*</vt:lpstr>
      <vt:lpstr>Cancer Screening Recommendations*</vt:lpstr>
      <vt:lpstr>Focus on Myeloma Related Screening</vt:lpstr>
      <vt:lpstr>Mental Health Screening</vt:lpstr>
      <vt:lpstr>Mental Health Support</vt:lpstr>
      <vt:lpstr>Survivorship Care Plan</vt:lpstr>
      <vt:lpstr>Survivorship Care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Take-Aways</vt:lpstr>
      <vt:lpstr>Thank you for completing the Pre-Survey.   Please scan to complete the Post Survey.  Link also in the chat box</vt:lpstr>
      <vt:lpstr>Living Well with Smoldering Myeloma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Your Best Life: Survivorship, Health Maintenance and Prevention</dc:title>
  <dc:creator>Teresa Miceli, RN, BSN</dc:creator>
  <cp:lastModifiedBy>Teresa Miceli, RN, BSN</cp:lastModifiedBy>
  <cp:revision>2</cp:revision>
  <dcterms:created xsi:type="dcterms:W3CDTF">2024-05-23T22:17:07Z</dcterms:created>
  <dcterms:modified xsi:type="dcterms:W3CDTF">2025-01-11T18:26:06Z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