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99" r:id="rId19"/>
    <p:sldId id="274" r:id="rId20"/>
    <p:sldId id="275" r:id="rId21"/>
    <p:sldId id="276" r:id="rId22"/>
    <p:sldId id="277" r:id="rId23"/>
    <p:sldId id="278" r:id="rId24"/>
    <p:sldId id="279" r:id="rId25"/>
    <p:sldId id="280" r:id="rId26"/>
    <p:sldId id="307" r:id="rId27"/>
    <p:sldId id="281" r:id="rId28"/>
    <p:sldId id="282" r:id="rId29"/>
    <p:sldId id="283" r:id="rId30"/>
    <p:sldId id="284" r:id="rId31"/>
    <p:sldId id="285" r:id="rId32"/>
    <p:sldId id="286" r:id="rId33"/>
    <p:sldId id="287" r:id="rId34"/>
    <p:sldId id="289" r:id="rId35"/>
    <p:sldId id="290" r:id="rId36"/>
    <p:sldId id="291" r:id="rId37"/>
    <p:sldId id="292" r:id="rId38"/>
    <p:sldId id="294" r:id="rId39"/>
    <p:sldId id="295" r:id="rId40"/>
    <p:sldId id="296" r:id="rId41"/>
    <p:sldId id="297" r:id="rId42"/>
    <p:sldId id="298" r:id="rId43"/>
    <p:sldId id="303" r:id="rId44"/>
    <p:sldId id="306" r:id="rId45"/>
    <p:sldId id="293" r:id="rId46"/>
    <p:sldId id="304" r:id="rId47"/>
    <p:sldId id="300" r:id="rId48"/>
    <p:sldId id="301" r:id="rId49"/>
    <p:sldId id="305" r:id="rId50"/>
    <p:sldId id="30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78E83-85A8-4427-B506-443466831E8E}" v="3" dt="2024-01-13T19:00:21.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660"/>
  </p:normalViewPr>
  <p:slideViewPr>
    <p:cSldViewPr snapToGrid="0">
      <p:cViewPr varScale="1">
        <p:scale>
          <a:sx n="103" d="100"/>
          <a:sy n="103"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en Erb" userId="7241a43f4993e34e" providerId="LiveId" clId="{2DA78E83-85A8-4427-B506-443466831E8E}"/>
    <pc:docChg chg="undo custSel addSld modSld">
      <pc:chgData name="Colleen Erb" userId="7241a43f4993e34e" providerId="LiveId" clId="{2DA78E83-85A8-4427-B506-443466831E8E}" dt="2024-01-13T19:01:21.870" v="493" actId="20577"/>
      <pc:docMkLst>
        <pc:docMk/>
      </pc:docMkLst>
      <pc:sldChg chg="addSp modSp new mod setBg">
        <pc:chgData name="Colleen Erb" userId="7241a43f4993e34e" providerId="LiveId" clId="{2DA78E83-85A8-4427-B506-443466831E8E}" dt="2024-01-13T19:01:21.870" v="493" actId="20577"/>
        <pc:sldMkLst>
          <pc:docMk/>
          <pc:sldMk cId="1062094902" sldId="305"/>
        </pc:sldMkLst>
        <pc:spChg chg="mod">
          <ac:chgData name="Colleen Erb" userId="7241a43f4993e34e" providerId="LiveId" clId="{2DA78E83-85A8-4427-B506-443466831E8E}" dt="2024-01-13T18:52:08.237" v="195" actId="26606"/>
          <ac:spMkLst>
            <pc:docMk/>
            <pc:sldMk cId="1062094902" sldId="305"/>
            <ac:spMk id="2" creationId="{2F9FF27E-E33E-81AC-C158-C394D9BFFABE}"/>
          </ac:spMkLst>
        </pc:spChg>
        <pc:spChg chg="mod">
          <ac:chgData name="Colleen Erb" userId="7241a43f4993e34e" providerId="LiveId" clId="{2DA78E83-85A8-4427-B506-443466831E8E}" dt="2024-01-13T19:01:21.870" v="493" actId="20577"/>
          <ac:spMkLst>
            <pc:docMk/>
            <pc:sldMk cId="1062094902" sldId="305"/>
            <ac:spMk id="3" creationId="{6D9867BA-8FDE-0D22-B453-254122463FB9}"/>
          </ac:spMkLst>
        </pc:spChg>
        <pc:spChg chg="add">
          <ac:chgData name="Colleen Erb" userId="7241a43f4993e34e" providerId="LiveId" clId="{2DA78E83-85A8-4427-B506-443466831E8E}" dt="2024-01-13T18:52:08.237" v="195" actId="26606"/>
          <ac:spMkLst>
            <pc:docMk/>
            <pc:sldMk cId="1062094902" sldId="305"/>
            <ac:spMk id="10" creationId="{B6FACB3C-9069-4791-BC5C-0DB7CD19B853}"/>
          </ac:spMkLst>
        </pc:spChg>
        <pc:spChg chg="add">
          <ac:chgData name="Colleen Erb" userId="7241a43f4993e34e" providerId="LiveId" clId="{2DA78E83-85A8-4427-B506-443466831E8E}" dt="2024-01-13T18:52:08.237" v="195" actId="26606"/>
          <ac:spMkLst>
            <pc:docMk/>
            <pc:sldMk cId="1062094902" sldId="305"/>
            <ac:spMk id="12" creationId="{71F2038E-D777-4B76-81DD-DD13EE91B9DD}"/>
          </ac:spMkLst>
        </pc:spChg>
        <pc:grpChg chg="add">
          <ac:chgData name="Colleen Erb" userId="7241a43f4993e34e" providerId="LiveId" clId="{2DA78E83-85A8-4427-B506-443466831E8E}" dt="2024-01-13T18:52:08.237" v="195" actId="26606"/>
          <ac:grpSpMkLst>
            <pc:docMk/>
            <pc:sldMk cId="1062094902" sldId="305"/>
            <ac:grpSpMk id="14" creationId="{DD354807-230F-4402-B1B9-F733A8F1F190}"/>
          </ac:grpSpMkLst>
        </pc:grpChg>
        <pc:picChg chg="add">
          <ac:chgData name="Colleen Erb" userId="7241a43f4993e34e" providerId="LiveId" clId="{2DA78E83-85A8-4427-B506-443466831E8E}" dt="2024-01-13T18:52:08.237" v="195" actId="26606"/>
          <ac:picMkLst>
            <pc:docMk/>
            <pc:sldMk cId="1062094902" sldId="305"/>
            <ac:picMk id="7" creationId="{F1977C17-9A1D-CDA2-FA81-5A0A084304B1}"/>
          </ac:picMkLst>
        </pc:picChg>
      </pc:sldChg>
      <pc:sldChg chg="addSp delSp modSp new mod setBg modNotesTx">
        <pc:chgData name="Colleen Erb" userId="7241a43f4993e34e" providerId="LiveId" clId="{2DA78E83-85A8-4427-B506-443466831E8E}" dt="2024-01-13T18:56:03.590" v="377" actId="20577"/>
        <pc:sldMkLst>
          <pc:docMk/>
          <pc:sldMk cId="4145678717" sldId="306"/>
        </pc:sldMkLst>
        <pc:spChg chg="mod">
          <ac:chgData name="Colleen Erb" userId="7241a43f4993e34e" providerId="LiveId" clId="{2DA78E83-85A8-4427-B506-443466831E8E}" dt="2024-01-13T18:53:39.070" v="254" actId="26606"/>
          <ac:spMkLst>
            <pc:docMk/>
            <pc:sldMk cId="4145678717" sldId="306"/>
            <ac:spMk id="2" creationId="{2B3DB9BD-A925-75CF-63F5-625EDF6BB922}"/>
          </ac:spMkLst>
        </pc:spChg>
        <pc:spChg chg="del mod">
          <ac:chgData name="Colleen Erb" userId="7241a43f4993e34e" providerId="LiveId" clId="{2DA78E83-85A8-4427-B506-443466831E8E}" dt="2024-01-13T18:53:57.020" v="255"/>
          <ac:spMkLst>
            <pc:docMk/>
            <pc:sldMk cId="4145678717" sldId="306"/>
            <ac:spMk id="3" creationId="{F526BD8F-4209-599D-84FA-1BA6AC1225D9}"/>
          </ac:spMkLst>
        </pc:spChg>
        <pc:spChg chg="add">
          <ac:chgData name="Colleen Erb" userId="7241a43f4993e34e" providerId="LiveId" clId="{2DA78E83-85A8-4427-B506-443466831E8E}" dt="2024-01-13T18:53:39.070" v="254" actId="26606"/>
          <ac:spMkLst>
            <pc:docMk/>
            <pc:sldMk cId="4145678717" sldId="306"/>
            <ac:spMk id="8" creationId="{C9A36457-A5F4-4103-A443-02581C09185B}"/>
          </ac:spMkLst>
        </pc:spChg>
        <pc:spChg chg="add">
          <ac:chgData name="Colleen Erb" userId="7241a43f4993e34e" providerId="LiveId" clId="{2DA78E83-85A8-4427-B506-443466831E8E}" dt="2024-01-13T18:53:39.070" v="254" actId="26606"/>
          <ac:spMkLst>
            <pc:docMk/>
            <pc:sldMk cId="4145678717" sldId="306"/>
            <ac:spMk id="10" creationId="{DC5FB7E8-B636-40FA-BE8D-48145C0F5C57}"/>
          </ac:spMkLst>
        </pc:spChg>
        <pc:spChg chg="add">
          <ac:chgData name="Colleen Erb" userId="7241a43f4993e34e" providerId="LiveId" clId="{2DA78E83-85A8-4427-B506-443466831E8E}" dt="2024-01-13T18:53:39.070" v="254" actId="26606"/>
          <ac:spMkLst>
            <pc:docMk/>
            <pc:sldMk cId="4145678717" sldId="306"/>
            <ac:spMk id="12" creationId="{142DCE2C-2863-46FA-9BE7-24365A24D9BA}"/>
          </ac:spMkLst>
        </pc:spChg>
        <pc:graphicFrameChg chg="add mod modGraphic">
          <ac:chgData name="Colleen Erb" userId="7241a43f4993e34e" providerId="LiveId" clId="{2DA78E83-85A8-4427-B506-443466831E8E}" dt="2024-01-13T18:55:28.425" v="288" actId="255"/>
          <ac:graphicFrameMkLst>
            <pc:docMk/>
            <pc:sldMk cId="4145678717" sldId="306"/>
            <ac:graphicFrameMk id="4" creationId="{81485F6D-81E7-AA46-2B0B-BE63567247BB}"/>
          </ac:graphicFrameMkLst>
        </pc:graphicFrameChg>
      </pc:sldChg>
      <pc:sldChg chg="addSp modSp new mod setBg">
        <pc:chgData name="Colleen Erb" userId="7241a43f4993e34e" providerId="LiveId" clId="{2DA78E83-85A8-4427-B506-443466831E8E}" dt="2024-01-13T18:57:53.923" v="406" actId="255"/>
        <pc:sldMkLst>
          <pc:docMk/>
          <pc:sldMk cId="2305139417" sldId="307"/>
        </pc:sldMkLst>
        <pc:spChg chg="mod">
          <ac:chgData name="Colleen Erb" userId="7241a43f4993e34e" providerId="LiveId" clId="{2DA78E83-85A8-4427-B506-443466831E8E}" dt="2024-01-13T18:57:39.120" v="405" actId="26606"/>
          <ac:spMkLst>
            <pc:docMk/>
            <pc:sldMk cId="2305139417" sldId="307"/>
            <ac:spMk id="2" creationId="{4B1252BF-5FD6-4660-4946-3BEEB19422F7}"/>
          </ac:spMkLst>
        </pc:spChg>
        <pc:spChg chg="mod">
          <ac:chgData name="Colleen Erb" userId="7241a43f4993e34e" providerId="LiveId" clId="{2DA78E83-85A8-4427-B506-443466831E8E}" dt="2024-01-13T18:57:53.923" v="406" actId="255"/>
          <ac:spMkLst>
            <pc:docMk/>
            <pc:sldMk cId="2305139417" sldId="307"/>
            <ac:spMk id="3" creationId="{953A059E-568E-8767-F3F1-81D9B3FE7149}"/>
          </ac:spMkLst>
        </pc:spChg>
        <pc:spChg chg="add">
          <ac:chgData name="Colleen Erb" userId="7241a43f4993e34e" providerId="LiveId" clId="{2DA78E83-85A8-4427-B506-443466831E8E}" dt="2024-01-13T18:57:39.120" v="405" actId="26606"/>
          <ac:spMkLst>
            <pc:docMk/>
            <pc:sldMk cId="2305139417" sldId="307"/>
            <ac:spMk id="8" creationId="{100EDD19-6802-4EC3-95CE-CFFAB042CFD6}"/>
          </ac:spMkLst>
        </pc:spChg>
        <pc:spChg chg="add">
          <ac:chgData name="Colleen Erb" userId="7241a43f4993e34e" providerId="LiveId" clId="{2DA78E83-85A8-4427-B506-443466831E8E}" dt="2024-01-13T18:57:39.120" v="405" actId="26606"/>
          <ac:spMkLst>
            <pc:docMk/>
            <pc:sldMk cId="2305139417" sldId="307"/>
            <ac:spMk id="10" creationId="{DB17E863-922E-4C26-BD64-E8FD41D28661}"/>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hyperlink" Target="https://www.myelomacrowd.org/healthtree-webinar-track-my-myeloma/" TargetMode="External"/><Relationship Id="rId2" Type="http://schemas.openxmlformats.org/officeDocument/2006/relationships/hyperlink" Target="https://www.patientresource.com/MMTestTracker.pdf" TargetMode="External"/><Relationship Id="rId1" Type="http://schemas.openxmlformats.org/officeDocument/2006/relationships/hyperlink" Target="https://www.myelomacrowd.org/wp-content/uploads/2018/05/Deciphering-My-Myeloma-Lab-Results-V2.pdf"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hyperlink" Target="https://www.myelomacrowd.org/healthtree-webinar-track-my-myeloma/" TargetMode="External"/><Relationship Id="rId2" Type="http://schemas.openxmlformats.org/officeDocument/2006/relationships/hyperlink" Target="https://www.patientresource.com/MMTestTracker.pdf" TargetMode="External"/><Relationship Id="rId1" Type="http://schemas.openxmlformats.org/officeDocument/2006/relationships/hyperlink" Target="https://www.myelomacrowd.org/wp-content/uploads/2018/05/Deciphering-My-Myeloma-Lab-Results-V2.pdf"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6AFD0-8D24-49C0-A44B-C0026C6623F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CDD48EB-29B1-4F71-8321-39FFAAE58AE8}">
      <dgm:prSet custT="1"/>
      <dgm:spPr/>
      <dgm:t>
        <a:bodyPr/>
        <a:lstStyle/>
        <a:p>
          <a:pPr>
            <a:lnSpc>
              <a:spcPct val="100000"/>
            </a:lnSpc>
          </a:pPr>
          <a:r>
            <a:rPr lang="en-US" sz="1600"/>
            <a:t>This test gives the values of all the cells that make up the blood.</a:t>
          </a:r>
        </a:p>
      </dgm:t>
    </dgm:pt>
    <dgm:pt modelId="{E2D5E350-E91B-478C-8ED2-4D9261E43F94}" type="parTrans" cxnId="{138776F4-9206-41BE-AFAC-BF108A23FE35}">
      <dgm:prSet/>
      <dgm:spPr/>
      <dgm:t>
        <a:bodyPr/>
        <a:lstStyle/>
        <a:p>
          <a:endParaRPr lang="en-US" sz="1600"/>
        </a:p>
      </dgm:t>
    </dgm:pt>
    <dgm:pt modelId="{092B821A-563D-43DD-A2D7-2A7C4D91E0D3}" type="sibTrans" cxnId="{138776F4-9206-41BE-AFAC-BF108A23FE35}">
      <dgm:prSet/>
      <dgm:spPr/>
      <dgm:t>
        <a:bodyPr/>
        <a:lstStyle/>
        <a:p>
          <a:pPr>
            <a:lnSpc>
              <a:spcPct val="100000"/>
            </a:lnSpc>
          </a:pPr>
          <a:endParaRPr lang="en-US" sz="1600"/>
        </a:p>
      </dgm:t>
    </dgm:pt>
    <dgm:pt modelId="{72B0B642-74E2-437E-A5AA-30B876DE4FC7}">
      <dgm:prSet custT="1"/>
      <dgm:spPr/>
      <dgm:t>
        <a:bodyPr/>
        <a:lstStyle/>
        <a:p>
          <a:pPr>
            <a:lnSpc>
              <a:spcPct val="100000"/>
            </a:lnSpc>
          </a:pPr>
          <a:r>
            <a:rPr lang="en-US" sz="1600"/>
            <a:t>All these cells start out in the bone marrow, but so does myeloma.</a:t>
          </a:r>
        </a:p>
      </dgm:t>
    </dgm:pt>
    <dgm:pt modelId="{D09ADF47-833F-4D00-91C5-77B802F2652D}" type="parTrans" cxnId="{17FB48AE-6CF1-45D5-BC23-A52A72862302}">
      <dgm:prSet/>
      <dgm:spPr/>
      <dgm:t>
        <a:bodyPr/>
        <a:lstStyle/>
        <a:p>
          <a:endParaRPr lang="en-US" sz="1600"/>
        </a:p>
      </dgm:t>
    </dgm:pt>
    <dgm:pt modelId="{F253100A-A03C-4CA4-B0BA-AFD1189DFB30}" type="sibTrans" cxnId="{17FB48AE-6CF1-45D5-BC23-A52A72862302}">
      <dgm:prSet/>
      <dgm:spPr/>
      <dgm:t>
        <a:bodyPr/>
        <a:lstStyle/>
        <a:p>
          <a:pPr>
            <a:lnSpc>
              <a:spcPct val="100000"/>
            </a:lnSpc>
          </a:pPr>
          <a:endParaRPr lang="en-US" sz="1600"/>
        </a:p>
      </dgm:t>
    </dgm:pt>
    <dgm:pt modelId="{C7539A9E-B6DA-4070-B5F6-9E181B4DB3E5}">
      <dgm:prSet custT="1"/>
      <dgm:spPr/>
      <dgm:t>
        <a:bodyPr/>
        <a:lstStyle/>
        <a:p>
          <a:pPr>
            <a:lnSpc>
              <a:spcPct val="100000"/>
            </a:lnSpc>
          </a:pPr>
          <a:r>
            <a:rPr lang="en-US" sz="1600"/>
            <a:t>Myeloma itself along with most treatments can affect these blood counts.  </a:t>
          </a:r>
        </a:p>
      </dgm:t>
    </dgm:pt>
    <dgm:pt modelId="{2A8050B8-B95D-4068-B033-2FF97636E28F}" type="parTrans" cxnId="{E2671944-7EC8-44E0-AC36-EAAB709B75C8}">
      <dgm:prSet/>
      <dgm:spPr/>
      <dgm:t>
        <a:bodyPr/>
        <a:lstStyle/>
        <a:p>
          <a:endParaRPr lang="en-US" sz="1600"/>
        </a:p>
      </dgm:t>
    </dgm:pt>
    <dgm:pt modelId="{F346E3CC-280D-4B03-9F4A-F45ACD193222}" type="sibTrans" cxnId="{E2671944-7EC8-44E0-AC36-EAAB709B75C8}">
      <dgm:prSet/>
      <dgm:spPr/>
      <dgm:t>
        <a:bodyPr/>
        <a:lstStyle/>
        <a:p>
          <a:pPr>
            <a:lnSpc>
              <a:spcPct val="100000"/>
            </a:lnSpc>
          </a:pPr>
          <a:endParaRPr lang="en-US" sz="1600"/>
        </a:p>
      </dgm:t>
    </dgm:pt>
    <dgm:pt modelId="{743356FE-5C7F-45C5-9396-D3C67FA0578A}">
      <dgm:prSet custT="1"/>
      <dgm:spPr/>
      <dgm:t>
        <a:bodyPr/>
        <a:lstStyle/>
        <a:p>
          <a:pPr>
            <a:lnSpc>
              <a:spcPct val="100000"/>
            </a:lnSpc>
          </a:pPr>
          <a:r>
            <a:rPr lang="en-US" sz="1600"/>
            <a:t>Monitored closely. </a:t>
          </a:r>
        </a:p>
      </dgm:t>
    </dgm:pt>
    <dgm:pt modelId="{02B770B5-E9EF-48C7-85ED-DE2A8DB345B8}" type="parTrans" cxnId="{AC346743-3697-4937-ADA2-079B7EC4A07C}">
      <dgm:prSet/>
      <dgm:spPr/>
      <dgm:t>
        <a:bodyPr/>
        <a:lstStyle/>
        <a:p>
          <a:endParaRPr lang="en-US" sz="1600"/>
        </a:p>
      </dgm:t>
    </dgm:pt>
    <dgm:pt modelId="{C8A4DA5C-A6D0-4E91-8316-D1FC35CFA28D}" type="sibTrans" cxnId="{AC346743-3697-4937-ADA2-079B7EC4A07C}">
      <dgm:prSet/>
      <dgm:spPr/>
      <dgm:t>
        <a:bodyPr/>
        <a:lstStyle/>
        <a:p>
          <a:endParaRPr lang="en-US" sz="1600"/>
        </a:p>
      </dgm:t>
    </dgm:pt>
    <dgm:pt modelId="{391405BA-F13A-4887-B253-F882AD8A23EA}" type="pres">
      <dgm:prSet presAssocID="{B8D6AFD0-8D24-49C0-A44B-C0026C6623F2}" presName="root" presStyleCnt="0">
        <dgm:presLayoutVars>
          <dgm:dir/>
          <dgm:resizeHandles val="exact"/>
        </dgm:presLayoutVars>
      </dgm:prSet>
      <dgm:spPr/>
    </dgm:pt>
    <dgm:pt modelId="{32148A23-DEBC-4820-8526-59EF66FC7256}" type="pres">
      <dgm:prSet presAssocID="{B8D6AFD0-8D24-49C0-A44B-C0026C6623F2}" presName="container" presStyleCnt="0">
        <dgm:presLayoutVars>
          <dgm:dir/>
          <dgm:resizeHandles val="exact"/>
        </dgm:presLayoutVars>
      </dgm:prSet>
      <dgm:spPr/>
    </dgm:pt>
    <dgm:pt modelId="{43C225A7-E444-4EC5-B0BD-95CDC66248C7}" type="pres">
      <dgm:prSet presAssocID="{FCDD48EB-29B1-4F71-8321-39FFAAE58AE8}" presName="compNode" presStyleCnt="0"/>
      <dgm:spPr/>
    </dgm:pt>
    <dgm:pt modelId="{7D3A38CF-7DB7-4613-85DA-C2A6206FF918}" type="pres">
      <dgm:prSet presAssocID="{FCDD48EB-29B1-4F71-8321-39FFAAE58AE8}" presName="iconBgRect" presStyleLbl="bgShp" presStyleIdx="0" presStyleCnt="4"/>
      <dgm:spPr/>
    </dgm:pt>
    <dgm:pt modelId="{D5386E0C-9266-4BBF-8658-B97FB09F5744}" type="pres">
      <dgm:prSet presAssocID="{FCDD48EB-29B1-4F71-8321-39FFAAE58AE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st tubes"/>
        </a:ext>
      </dgm:extLst>
    </dgm:pt>
    <dgm:pt modelId="{04BB0484-895F-4BCB-AAB3-E083A61F95CD}" type="pres">
      <dgm:prSet presAssocID="{FCDD48EB-29B1-4F71-8321-39FFAAE58AE8}" presName="spaceRect" presStyleCnt="0"/>
      <dgm:spPr/>
    </dgm:pt>
    <dgm:pt modelId="{4B96A047-66EB-4DCE-BC48-998F18771071}" type="pres">
      <dgm:prSet presAssocID="{FCDD48EB-29B1-4F71-8321-39FFAAE58AE8}" presName="textRect" presStyleLbl="revTx" presStyleIdx="0" presStyleCnt="4">
        <dgm:presLayoutVars>
          <dgm:chMax val="1"/>
          <dgm:chPref val="1"/>
        </dgm:presLayoutVars>
      </dgm:prSet>
      <dgm:spPr/>
    </dgm:pt>
    <dgm:pt modelId="{80CBCE8C-BEBB-4005-8BDF-7C15461720E3}" type="pres">
      <dgm:prSet presAssocID="{092B821A-563D-43DD-A2D7-2A7C4D91E0D3}" presName="sibTrans" presStyleLbl="sibTrans2D1" presStyleIdx="0" presStyleCnt="0"/>
      <dgm:spPr/>
    </dgm:pt>
    <dgm:pt modelId="{809DEBD5-6BDE-4F87-BF85-B664A2A5C4A3}" type="pres">
      <dgm:prSet presAssocID="{72B0B642-74E2-437E-A5AA-30B876DE4FC7}" presName="compNode" presStyleCnt="0"/>
      <dgm:spPr/>
    </dgm:pt>
    <dgm:pt modelId="{AD8BC29B-6C87-4FA1-AFB7-4B70540A3502}" type="pres">
      <dgm:prSet presAssocID="{72B0B642-74E2-437E-A5AA-30B876DE4FC7}" presName="iconBgRect" presStyleLbl="bgShp" presStyleIdx="1" presStyleCnt="4"/>
      <dgm:spPr/>
    </dgm:pt>
    <dgm:pt modelId="{579A8089-782A-4CA5-BC7A-897DC6EF3871}" type="pres">
      <dgm:prSet presAssocID="{72B0B642-74E2-437E-A5AA-30B876DE4FC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kull"/>
        </a:ext>
      </dgm:extLst>
    </dgm:pt>
    <dgm:pt modelId="{A3726B15-B90D-420D-8FDF-AB4B755DF39D}" type="pres">
      <dgm:prSet presAssocID="{72B0B642-74E2-437E-A5AA-30B876DE4FC7}" presName="spaceRect" presStyleCnt="0"/>
      <dgm:spPr/>
    </dgm:pt>
    <dgm:pt modelId="{CB2EE46B-1235-414F-B3D0-E517EB126CD9}" type="pres">
      <dgm:prSet presAssocID="{72B0B642-74E2-437E-A5AA-30B876DE4FC7}" presName="textRect" presStyleLbl="revTx" presStyleIdx="1" presStyleCnt="4">
        <dgm:presLayoutVars>
          <dgm:chMax val="1"/>
          <dgm:chPref val="1"/>
        </dgm:presLayoutVars>
      </dgm:prSet>
      <dgm:spPr/>
    </dgm:pt>
    <dgm:pt modelId="{86DF0B69-DDC6-466B-AEB0-3BAED043E7F4}" type="pres">
      <dgm:prSet presAssocID="{F253100A-A03C-4CA4-B0BA-AFD1189DFB30}" presName="sibTrans" presStyleLbl="sibTrans2D1" presStyleIdx="0" presStyleCnt="0"/>
      <dgm:spPr/>
    </dgm:pt>
    <dgm:pt modelId="{988C6EB8-4FFB-40BE-AEB1-08543573FB18}" type="pres">
      <dgm:prSet presAssocID="{C7539A9E-B6DA-4070-B5F6-9E181B4DB3E5}" presName="compNode" presStyleCnt="0"/>
      <dgm:spPr/>
    </dgm:pt>
    <dgm:pt modelId="{98EFBE05-1538-4D85-8E95-77A3513022A6}" type="pres">
      <dgm:prSet presAssocID="{C7539A9E-B6DA-4070-B5F6-9E181B4DB3E5}" presName="iconBgRect" presStyleLbl="bgShp" presStyleIdx="2" presStyleCnt="4"/>
      <dgm:spPr/>
    </dgm:pt>
    <dgm:pt modelId="{EC5F196C-542B-4CF8-BC81-C43D15635002}" type="pres">
      <dgm:prSet presAssocID="{C7539A9E-B6DA-4070-B5F6-9E181B4DB3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V"/>
        </a:ext>
      </dgm:extLst>
    </dgm:pt>
    <dgm:pt modelId="{B075EE7B-2F4C-4FC8-9B27-9E3C56978E45}" type="pres">
      <dgm:prSet presAssocID="{C7539A9E-B6DA-4070-B5F6-9E181B4DB3E5}" presName="spaceRect" presStyleCnt="0"/>
      <dgm:spPr/>
    </dgm:pt>
    <dgm:pt modelId="{B582BAA1-7D6F-4805-8AA7-BCF699169AAC}" type="pres">
      <dgm:prSet presAssocID="{C7539A9E-B6DA-4070-B5F6-9E181B4DB3E5}" presName="textRect" presStyleLbl="revTx" presStyleIdx="2" presStyleCnt="4">
        <dgm:presLayoutVars>
          <dgm:chMax val="1"/>
          <dgm:chPref val="1"/>
        </dgm:presLayoutVars>
      </dgm:prSet>
      <dgm:spPr/>
    </dgm:pt>
    <dgm:pt modelId="{CEED9EE8-F94C-457E-99D9-60CEA56AE88B}" type="pres">
      <dgm:prSet presAssocID="{F346E3CC-280D-4B03-9F4A-F45ACD193222}" presName="sibTrans" presStyleLbl="sibTrans2D1" presStyleIdx="0" presStyleCnt="0"/>
      <dgm:spPr/>
    </dgm:pt>
    <dgm:pt modelId="{190EF0B9-AB44-418D-AEEB-86DAB6F98445}" type="pres">
      <dgm:prSet presAssocID="{743356FE-5C7F-45C5-9396-D3C67FA0578A}" presName="compNode" presStyleCnt="0"/>
      <dgm:spPr/>
    </dgm:pt>
    <dgm:pt modelId="{5F473224-1558-4A0D-BD39-58C5378AA171}" type="pres">
      <dgm:prSet presAssocID="{743356FE-5C7F-45C5-9396-D3C67FA0578A}" presName="iconBgRect" presStyleLbl="bgShp" presStyleIdx="3" presStyleCnt="4"/>
      <dgm:spPr/>
    </dgm:pt>
    <dgm:pt modelId="{39DD570B-ED40-400B-A44B-0E7C03A11605}" type="pres">
      <dgm:prSet presAssocID="{743356FE-5C7F-45C5-9396-D3C67FA057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E5A75ACE-F927-42A5-BAAF-13AB1822B85C}" type="pres">
      <dgm:prSet presAssocID="{743356FE-5C7F-45C5-9396-D3C67FA0578A}" presName="spaceRect" presStyleCnt="0"/>
      <dgm:spPr/>
    </dgm:pt>
    <dgm:pt modelId="{E3F39CFF-5C37-4C34-840D-A345D38583EC}" type="pres">
      <dgm:prSet presAssocID="{743356FE-5C7F-45C5-9396-D3C67FA0578A}" presName="textRect" presStyleLbl="revTx" presStyleIdx="3" presStyleCnt="4">
        <dgm:presLayoutVars>
          <dgm:chMax val="1"/>
          <dgm:chPref val="1"/>
        </dgm:presLayoutVars>
      </dgm:prSet>
      <dgm:spPr/>
    </dgm:pt>
  </dgm:ptLst>
  <dgm:cxnLst>
    <dgm:cxn modelId="{0FB2BD0C-3108-4E16-A8CF-F43E99EC72C0}" type="presOf" srcId="{FCDD48EB-29B1-4F71-8321-39FFAAE58AE8}" destId="{4B96A047-66EB-4DCE-BC48-998F18771071}" srcOrd="0" destOrd="0" presId="urn:microsoft.com/office/officeart/2018/2/layout/IconCircleList"/>
    <dgm:cxn modelId="{4ED0C421-A44B-4740-8AA2-9ED76D2FCEDB}" type="presOf" srcId="{F346E3CC-280D-4B03-9F4A-F45ACD193222}" destId="{CEED9EE8-F94C-457E-99D9-60CEA56AE88B}" srcOrd="0" destOrd="0" presId="urn:microsoft.com/office/officeart/2018/2/layout/IconCircleList"/>
    <dgm:cxn modelId="{FB32202E-5A38-4079-9080-FAD614119093}" type="presOf" srcId="{B8D6AFD0-8D24-49C0-A44B-C0026C6623F2}" destId="{391405BA-F13A-4887-B253-F882AD8A23EA}" srcOrd="0" destOrd="0" presId="urn:microsoft.com/office/officeart/2018/2/layout/IconCircleList"/>
    <dgm:cxn modelId="{AC346743-3697-4937-ADA2-079B7EC4A07C}" srcId="{B8D6AFD0-8D24-49C0-A44B-C0026C6623F2}" destId="{743356FE-5C7F-45C5-9396-D3C67FA0578A}" srcOrd="3" destOrd="0" parTransId="{02B770B5-E9EF-48C7-85ED-DE2A8DB345B8}" sibTransId="{C8A4DA5C-A6D0-4E91-8316-D1FC35CFA28D}"/>
    <dgm:cxn modelId="{E2671944-7EC8-44E0-AC36-EAAB709B75C8}" srcId="{B8D6AFD0-8D24-49C0-A44B-C0026C6623F2}" destId="{C7539A9E-B6DA-4070-B5F6-9E181B4DB3E5}" srcOrd="2" destOrd="0" parTransId="{2A8050B8-B95D-4068-B033-2FF97636E28F}" sibTransId="{F346E3CC-280D-4B03-9F4A-F45ACD193222}"/>
    <dgm:cxn modelId="{0985B252-C88F-46A1-91D3-C04EBBF4496D}" type="presOf" srcId="{C7539A9E-B6DA-4070-B5F6-9E181B4DB3E5}" destId="{B582BAA1-7D6F-4805-8AA7-BCF699169AAC}" srcOrd="0" destOrd="0" presId="urn:microsoft.com/office/officeart/2018/2/layout/IconCircleList"/>
    <dgm:cxn modelId="{BE726E91-E477-4113-91E0-C106A4FC0E7F}" type="presOf" srcId="{F253100A-A03C-4CA4-B0BA-AFD1189DFB30}" destId="{86DF0B69-DDC6-466B-AEB0-3BAED043E7F4}" srcOrd="0" destOrd="0" presId="urn:microsoft.com/office/officeart/2018/2/layout/IconCircleList"/>
    <dgm:cxn modelId="{81D7AE9F-2DEA-434F-9784-CD2ADC505603}" type="presOf" srcId="{743356FE-5C7F-45C5-9396-D3C67FA0578A}" destId="{E3F39CFF-5C37-4C34-840D-A345D38583EC}" srcOrd="0" destOrd="0" presId="urn:microsoft.com/office/officeart/2018/2/layout/IconCircleList"/>
    <dgm:cxn modelId="{E63510AA-8C54-4915-BFC7-A20F256E9B3A}" type="presOf" srcId="{72B0B642-74E2-437E-A5AA-30B876DE4FC7}" destId="{CB2EE46B-1235-414F-B3D0-E517EB126CD9}" srcOrd="0" destOrd="0" presId="urn:microsoft.com/office/officeart/2018/2/layout/IconCircleList"/>
    <dgm:cxn modelId="{17FB48AE-6CF1-45D5-BC23-A52A72862302}" srcId="{B8D6AFD0-8D24-49C0-A44B-C0026C6623F2}" destId="{72B0B642-74E2-437E-A5AA-30B876DE4FC7}" srcOrd="1" destOrd="0" parTransId="{D09ADF47-833F-4D00-91C5-77B802F2652D}" sibTransId="{F253100A-A03C-4CA4-B0BA-AFD1189DFB30}"/>
    <dgm:cxn modelId="{AF0425B9-95BC-4190-8B99-90C33618A9C4}" type="presOf" srcId="{092B821A-563D-43DD-A2D7-2A7C4D91E0D3}" destId="{80CBCE8C-BEBB-4005-8BDF-7C15461720E3}" srcOrd="0" destOrd="0" presId="urn:microsoft.com/office/officeart/2018/2/layout/IconCircleList"/>
    <dgm:cxn modelId="{138776F4-9206-41BE-AFAC-BF108A23FE35}" srcId="{B8D6AFD0-8D24-49C0-A44B-C0026C6623F2}" destId="{FCDD48EB-29B1-4F71-8321-39FFAAE58AE8}" srcOrd="0" destOrd="0" parTransId="{E2D5E350-E91B-478C-8ED2-4D9261E43F94}" sibTransId="{092B821A-563D-43DD-A2D7-2A7C4D91E0D3}"/>
    <dgm:cxn modelId="{C39A2D41-769F-4045-B63B-6F7CE010A2D2}" type="presParOf" srcId="{391405BA-F13A-4887-B253-F882AD8A23EA}" destId="{32148A23-DEBC-4820-8526-59EF66FC7256}" srcOrd="0" destOrd="0" presId="urn:microsoft.com/office/officeart/2018/2/layout/IconCircleList"/>
    <dgm:cxn modelId="{6679F746-D721-4F76-AE97-0E285358ABA4}" type="presParOf" srcId="{32148A23-DEBC-4820-8526-59EF66FC7256}" destId="{43C225A7-E444-4EC5-B0BD-95CDC66248C7}" srcOrd="0" destOrd="0" presId="urn:microsoft.com/office/officeart/2018/2/layout/IconCircleList"/>
    <dgm:cxn modelId="{260DD18D-7B0D-494C-B2A1-3D2024187D36}" type="presParOf" srcId="{43C225A7-E444-4EC5-B0BD-95CDC66248C7}" destId="{7D3A38CF-7DB7-4613-85DA-C2A6206FF918}" srcOrd="0" destOrd="0" presId="urn:microsoft.com/office/officeart/2018/2/layout/IconCircleList"/>
    <dgm:cxn modelId="{B565C593-D752-41CC-A5C2-AF561355E1F6}" type="presParOf" srcId="{43C225A7-E444-4EC5-B0BD-95CDC66248C7}" destId="{D5386E0C-9266-4BBF-8658-B97FB09F5744}" srcOrd="1" destOrd="0" presId="urn:microsoft.com/office/officeart/2018/2/layout/IconCircleList"/>
    <dgm:cxn modelId="{92ADD410-D7E8-4E72-8149-132636CEB46E}" type="presParOf" srcId="{43C225A7-E444-4EC5-B0BD-95CDC66248C7}" destId="{04BB0484-895F-4BCB-AAB3-E083A61F95CD}" srcOrd="2" destOrd="0" presId="urn:microsoft.com/office/officeart/2018/2/layout/IconCircleList"/>
    <dgm:cxn modelId="{64B68CFE-8E82-407D-A3E8-B6F73899CFA9}" type="presParOf" srcId="{43C225A7-E444-4EC5-B0BD-95CDC66248C7}" destId="{4B96A047-66EB-4DCE-BC48-998F18771071}" srcOrd="3" destOrd="0" presId="urn:microsoft.com/office/officeart/2018/2/layout/IconCircleList"/>
    <dgm:cxn modelId="{3BBFB869-D672-4F0E-B2BC-26D1F4EF9993}" type="presParOf" srcId="{32148A23-DEBC-4820-8526-59EF66FC7256}" destId="{80CBCE8C-BEBB-4005-8BDF-7C15461720E3}" srcOrd="1" destOrd="0" presId="urn:microsoft.com/office/officeart/2018/2/layout/IconCircleList"/>
    <dgm:cxn modelId="{F8B49870-5C95-423D-90A2-01CAD8A56A16}" type="presParOf" srcId="{32148A23-DEBC-4820-8526-59EF66FC7256}" destId="{809DEBD5-6BDE-4F87-BF85-B664A2A5C4A3}" srcOrd="2" destOrd="0" presId="urn:microsoft.com/office/officeart/2018/2/layout/IconCircleList"/>
    <dgm:cxn modelId="{C48F2E8A-453A-491A-9B3A-097A87017E5C}" type="presParOf" srcId="{809DEBD5-6BDE-4F87-BF85-B664A2A5C4A3}" destId="{AD8BC29B-6C87-4FA1-AFB7-4B70540A3502}" srcOrd="0" destOrd="0" presId="urn:microsoft.com/office/officeart/2018/2/layout/IconCircleList"/>
    <dgm:cxn modelId="{19C9E75D-DFED-4F6E-BB76-A5B920246D1D}" type="presParOf" srcId="{809DEBD5-6BDE-4F87-BF85-B664A2A5C4A3}" destId="{579A8089-782A-4CA5-BC7A-897DC6EF3871}" srcOrd="1" destOrd="0" presId="urn:microsoft.com/office/officeart/2018/2/layout/IconCircleList"/>
    <dgm:cxn modelId="{6A747A83-4004-4BD4-808F-A1CC7AB871FB}" type="presParOf" srcId="{809DEBD5-6BDE-4F87-BF85-B664A2A5C4A3}" destId="{A3726B15-B90D-420D-8FDF-AB4B755DF39D}" srcOrd="2" destOrd="0" presId="urn:microsoft.com/office/officeart/2018/2/layout/IconCircleList"/>
    <dgm:cxn modelId="{F3C52B0A-53E7-4569-B095-4B3869EFE523}" type="presParOf" srcId="{809DEBD5-6BDE-4F87-BF85-B664A2A5C4A3}" destId="{CB2EE46B-1235-414F-B3D0-E517EB126CD9}" srcOrd="3" destOrd="0" presId="urn:microsoft.com/office/officeart/2018/2/layout/IconCircleList"/>
    <dgm:cxn modelId="{83731611-5440-4534-80F5-49D855C45B36}" type="presParOf" srcId="{32148A23-DEBC-4820-8526-59EF66FC7256}" destId="{86DF0B69-DDC6-466B-AEB0-3BAED043E7F4}" srcOrd="3" destOrd="0" presId="urn:microsoft.com/office/officeart/2018/2/layout/IconCircleList"/>
    <dgm:cxn modelId="{B4CDE720-173B-45A2-9ACE-B8C17DD630EA}" type="presParOf" srcId="{32148A23-DEBC-4820-8526-59EF66FC7256}" destId="{988C6EB8-4FFB-40BE-AEB1-08543573FB18}" srcOrd="4" destOrd="0" presId="urn:microsoft.com/office/officeart/2018/2/layout/IconCircleList"/>
    <dgm:cxn modelId="{ED5AFDBB-61C7-4CB0-B6C3-DFF489AEE124}" type="presParOf" srcId="{988C6EB8-4FFB-40BE-AEB1-08543573FB18}" destId="{98EFBE05-1538-4D85-8E95-77A3513022A6}" srcOrd="0" destOrd="0" presId="urn:microsoft.com/office/officeart/2018/2/layout/IconCircleList"/>
    <dgm:cxn modelId="{E961B043-CEA1-45BE-9C40-22EB0E102D02}" type="presParOf" srcId="{988C6EB8-4FFB-40BE-AEB1-08543573FB18}" destId="{EC5F196C-542B-4CF8-BC81-C43D15635002}" srcOrd="1" destOrd="0" presId="urn:microsoft.com/office/officeart/2018/2/layout/IconCircleList"/>
    <dgm:cxn modelId="{2B862753-BF7F-494C-BFDC-ABD10ED45D99}" type="presParOf" srcId="{988C6EB8-4FFB-40BE-AEB1-08543573FB18}" destId="{B075EE7B-2F4C-4FC8-9B27-9E3C56978E45}" srcOrd="2" destOrd="0" presId="urn:microsoft.com/office/officeart/2018/2/layout/IconCircleList"/>
    <dgm:cxn modelId="{8FE21101-3B62-43A9-B740-D6039012E359}" type="presParOf" srcId="{988C6EB8-4FFB-40BE-AEB1-08543573FB18}" destId="{B582BAA1-7D6F-4805-8AA7-BCF699169AAC}" srcOrd="3" destOrd="0" presId="urn:microsoft.com/office/officeart/2018/2/layout/IconCircleList"/>
    <dgm:cxn modelId="{7858CD5B-2B0A-4E42-8BB3-AED4990F6E58}" type="presParOf" srcId="{32148A23-DEBC-4820-8526-59EF66FC7256}" destId="{CEED9EE8-F94C-457E-99D9-60CEA56AE88B}" srcOrd="5" destOrd="0" presId="urn:microsoft.com/office/officeart/2018/2/layout/IconCircleList"/>
    <dgm:cxn modelId="{4E383A85-8545-4213-A7FF-C382B4579F55}" type="presParOf" srcId="{32148A23-DEBC-4820-8526-59EF66FC7256}" destId="{190EF0B9-AB44-418D-AEEB-86DAB6F98445}" srcOrd="6" destOrd="0" presId="urn:microsoft.com/office/officeart/2018/2/layout/IconCircleList"/>
    <dgm:cxn modelId="{5D9E36CE-93ED-40E7-99C2-86E1AC12C7BB}" type="presParOf" srcId="{190EF0B9-AB44-418D-AEEB-86DAB6F98445}" destId="{5F473224-1558-4A0D-BD39-58C5378AA171}" srcOrd="0" destOrd="0" presId="urn:microsoft.com/office/officeart/2018/2/layout/IconCircleList"/>
    <dgm:cxn modelId="{CE498987-A52B-4EBD-BEB2-170137C78263}" type="presParOf" srcId="{190EF0B9-AB44-418D-AEEB-86DAB6F98445}" destId="{39DD570B-ED40-400B-A44B-0E7C03A11605}" srcOrd="1" destOrd="0" presId="urn:microsoft.com/office/officeart/2018/2/layout/IconCircleList"/>
    <dgm:cxn modelId="{8CCCAF64-512C-4140-A0EA-4CDADEE3F0EC}" type="presParOf" srcId="{190EF0B9-AB44-418D-AEEB-86DAB6F98445}" destId="{E5A75ACE-F927-42A5-BAAF-13AB1822B85C}" srcOrd="2" destOrd="0" presId="urn:microsoft.com/office/officeart/2018/2/layout/IconCircleList"/>
    <dgm:cxn modelId="{6FE56B62-4A33-40F0-84E6-29B73525B761}" type="presParOf" srcId="{190EF0B9-AB44-418D-AEEB-86DAB6F98445}" destId="{E3F39CFF-5C37-4C34-840D-A345D38583E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1B1FA9-F091-4182-A01B-51E1E04A403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DF965003-76C1-4BF1-BD56-B9E6708594DB}">
      <dgm:prSet custT="1"/>
      <dgm:spPr/>
      <dgm:t>
        <a:bodyPr/>
        <a:lstStyle/>
        <a:p>
          <a:r>
            <a:rPr lang="en-US" sz="2000" dirty="0"/>
            <a:t>Also known as immunophenotyping</a:t>
          </a:r>
        </a:p>
      </dgm:t>
    </dgm:pt>
    <dgm:pt modelId="{D8BFB33D-056F-4F24-BC22-2065982751A8}" type="parTrans" cxnId="{44FC0555-208F-46C9-B3A9-8F518E836A68}">
      <dgm:prSet/>
      <dgm:spPr/>
      <dgm:t>
        <a:bodyPr/>
        <a:lstStyle/>
        <a:p>
          <a:endParaRPr lang="en-US" sz="2000"/>
        </a:p>
      </dgm:t>
    </dgm:pt>
    <dgm:pt modelId="{30384657-8C05-4464-8EDC-2267DE9BD706}" type="sibTrans" cxnId="{44FC0555-208F-46C9-B3A9-8F518E836A68}">
      <dgm:prSet/>
      <dgm:spPr/>
      <dgm:t>
        <a:bodyPr/>
        <a:lstStyle/>
        <a:p>
          <a:endParaRPr lang="en-US"/>
        </a:p>
      </dgm:t>
    </dgm:pt>
    <dgm:pt modelId="{A0D7A287-ED68-431B-AE2C-6C39E1BB52D6}">
      <dgm:prSet custT="1"/>
      <dgm:spPr/>
      <dgm:t>
        <a:bodyPr/>
        <a:lstStyle/>
        <a:p>
          <a:r>
            <a:rPr lang="en-US" sz="2000" dirty="0"/>
            <a:t>Important tool for diagnosis and prognosis in myeloma</a:t>
          </a:r>
        </a:p>
      </dgm:t>
    </dgm:pt>
    <dgm:pt modelId="{62727B5B-0F33-463C-8440-7AA44C00D057}" type="parTrans" cxnId="{042B0C3D-2E0B-4FB5-8FAB-728521A6E4AD}">
      <dgm:prSet/>
      <dgm:spPr/>
      <dgm:t>
        <a:bodyPr/>
        <a:lstStyle/>
        <a:p>
          <a:endParaRPr lang="en-US" sz="2000"/>
        </a:p>
      </dgm:t>
    </dgm:pt>
    <dgm:pt modelId="{EBE22776-FCCD-4B60-902D-B9BC183F0D51}" type="sibTrans" cxnId="{042B0C3D-2E0B-4FB5-8FAB-728521A6E4AD}">
      <dgm:prSet/>
      <dgm:spPr/>
      <dgm:t>
        <a:bodyPr/>
        <a:lstStyle/>
        <a:p>
          <a:endParaRPr lang="en-US"/>
        </a:p>
      </dgm:t>
    </dgm:pt>
    <dgm:pt modelId="{06E29EBD-7702-416E-98E5-4A8B9FDD79CF}">
      <dgm:prSet custT="1"/>
      <dgm:spPr/>
      <dgm:t>
        <a:bodyPr/>
        <a:lstStyle/>
        <a:p>
          <a:r>
            <a:rPr lang="en-US" sz="2000" dirty="0"/>
            <a:t>Detects antigens in tissue samples by introducing antibodies that would bind to them</a:t>
          </a:r>
          <a:r>
            <a:rPr lang="en-US" sz="1700" dirty="0"/>
            <a:t>.</a:t>
          </a:r>
        </a:p>
      </dgm:t>
    </dgm:pt>
    <dgm:pt modelId="{6A4EFBF1-693F-4038-A61D-0751B36EE455}" type="parTrans" cxnId="{1E88ABD5-623A-42A4-A86E-01C501CD163B}">
      <dgm:prSet/>
      <dgm:spPr/>
      <dgm:t>
        <a:bodyPr/>
        <a:lstStyle/>
        <a:p>
          <a:endParaRPr lang="en-US" sz="2000"/>
        </a:p>
      </dgm:t>
    </dgm:pt>
    <dgm:pt modelId="{72B0EF9C-01B3-4650-9E7A-19617E102CB0}" type="sibTrans" cxnId="{1E88ABD5-623A-42A4-A86E-01C501CD163B}">
      <dgm:prSet/>
      <dgm:spPr/>
      <dgm:t>
        <a:bodyPr/>
        <a:lstStyle/>
        <a:p>
          <a:endParaRPr lang="en-US"/>
        </a:p>
      </dgm:t>
    </dgm:pt>
    <dgm:pt modelId="{1E53E5AE-E910-4BBF-A58F-BF41D8AC60AB}">
      <dgm:prSet custT="1"/>
      <dgm:spPr/>
      <dgm:t>
        <a:bodyPr/>
        <a:lstStyle/>
        <a:p>
          <a:r>
            <a:rPr lang="en-US" sz="2000" dirty="0"/>
            <a:t>One of the tests used to determine stringent complete response (</a:t>
          </a:r>
          <a:r>
            <a:rPr lang="en-US" sz="2000" dirty="0" err="1"/>
            <a:t>sCR</a:t>
          </a:r>
          <a:r>
            <a:rPr lang="en-US" sz="2000" dirty="0"/>
            <a:t>) after treatment</a:t>
          </a:r>
        </a:p>
      </dgm:t>
    </dgm:pt>
    <dgm:pt modelId="{62561653-DA34-40D1-A0CC-E8B3F98DD77F}" type="parTrans" cxnId="{6DCEC29A-907D-4FAF-A2C6-1CAB2983A234}">
      <dgm:prSet/>
      <dgm:spPr/>
      <dgm:t>
        <a:bodyPr/>
        <a:lstStyle/>
        <a:p>
          <a:endParaRPr lang="en-US" sz="2000"/>
        </a:p>
      </dgm:t>
    </dgm:pt>
    <dgm:pt modelId="{20AFDD82-C73C-4090-B410-16F04248B04C}" type="sibTrans" cxnId="{6DCEC29A-907D-4FAF-A2C6-1CAB2983A234}">
      <dgm:prSet/>
      <dgm:spPr/>
      <dgm:t>
        <a:bodyPr/>
        <a:lstStyle/>
        <a:p>
          <a:endParaRPr lang="en-US"/>
        </a:p>
      </dgm:t>
    </dgm:pt>
    <dgm:pt modelId="{3DCC0F8C-944A-43CD-9BA4-5A5A8251D456}">
      <dgm:prSet custT="1"/>
      <dgm:spPr/>
      <dgm:t>
        <a:bodyPr/>
        <a:lstStyle/>
        <a:p>
          <a:r>
            <a:rPr lang="en-US" sz="2000" dirty="0"/>
            <a:t>Identifies myeloma protein markers, if they are present</a:t>
          </a:r>
        </a:p>
      </dgm:t>
    </dgm:pt>
    <dgm:pt modelId="{0744A5AE-E9F5-4510-801A-2FDC9BF11875}" type="parTrans" cxnId="{E60A4E38-D00B-4627-9A5C-B385CF9F69B5}">
      <dgm:prSet/>
      <dgm:spPr/>
      <dgm:t>
        <a:bodyPr/>
        <a:lstStyle/>
        <a:p>
          <a:endParaRPr lang="en-US" sz="2000"/>
        </a:p>
      </dgm:t>
    </dgm:pt>
    <dgm:pt modelId="{4C2EAFCB-BB30-421A-84B4-48F32F450FC7}" type="sibTrans" cxnId="{E60A4E38-D00B-4627-9A5C-B385CF9F69B5}">
      <dgm:prSet/>
      <dgm:spPr/>
      <dgm:t>
        <a:bodyPr/>
        <a:lstStyle/>
        <a:p>
          <a:endParaRPr lang="en-US"/>
        </a:p>
      </dgm:t>
    </dgm:pt>
    <dgm:pt modelId="{6F60859A-08D2-42BF-B041-293307F4F66C}">
      <dgm:prSet custT="1"/>
      <dgm:spPr/>
      <dgm:t>
        <a:bodyPr/>
        <a:lstStyle/>
        <a:p>
          <a:r>
            <a:rPr lang="en-US" sz="2000" dirty="0"/>
            <a:t>Uses antibodies that are marked with a fluorescent marker that is then sorted by a laser-based instrument to identify and sort myeloma cells. (Flow cytometry)</a:t>
          </a:r>
        </a:p>
      </dgm:t>
    </dgm:pt>
    <dgm:pt modelId="{F4E6523A-AEC1-4E38-A9E5-FD8997DAECDE}" type="parTrans" cxnId="{55C2C8AB-ABE3-4D1E-BF2D-C498C8740DA0}">
      <dgm:prSet/>
      <dgm:spPr/>
      <dgm:t>
        <a:bodyPr/>
        <a:lstStyle/>
        <a:p>
          <a:endParaRPr lang="en-US" sz="2000"/>
        </a:p>
      </dgm:t>
    </dgm:pt>
    <dgm:pt modelId="{C1A42ED3-C781-4E1A-956D-D6C89A0DC517}" type="sibTrans" cxnId="{55C2C8AB-ABE3-4D1E-BF2D-C498C8740DA0}">
      <dgm:prSet/>
      <dgm:spPr/>
      <dgm:t>
        <a:bodyPr/>
        <a:lstStyle/>
        <a:p>
          <a:endParaRPr lang="en-US"/>
        </a:p>
      </dgm:t>
    </dgm:pt>
    <dgm:pt modelId="{B43E4D73-6F29-4D98-AB5F-3F0C9CF91480}" type="pres">
      <dgm:prSet presAssocID="{F11B1FA9-F091-4182-A01B-51E1E04A403E}" presName="linear" presStyleCnt="0">
        <dgm:presLayoutVars>
          <dgm:animLvl val="lvl"/>
          <dgm:resizeHandles val="exact"/>
        </dgm:presLayoutVars>
      </dgm:prSet>
      <dgm:spPr/>
    </dgm:pt>
    <dgm:pt modelId="{AA4E3D25-CDAE-413A-B020-FDAB6BAB89F9}" type="pres">
      <dgm:prSet presAssocID="{DF965003-76C1-4BF1-BD56-B9E6708594DB}" presName="parentText" presStyleLbl="node1" presStyleIdx="0" presStyleCnt="6">
        <dgm:presLayoutVars>
          <dgm:chMax val="0"/>
          <dgm:bulletEnabled val="1"/>
        </dgm:presLayoutVars>
      </dgm:prSet>
      <dgm:spPr/>
    </dgm:pt>
    <dgm:pt modelId="{72A0AB50-8E6A-48E6-A1F7-D11215AC4916}" type="pres">
      <dgm:prSet presAssocID="{30384657-8C05-4464-8EDC-2267DE9BD706}" presName="spacer" presStyleCnt="0"/>
      <dgm:spPr/>
    </dgm:pt>
    <dgm:pt modelId="{EB2AFE72-01E7-4741-948B-080F3A997169}" type="pres">
      <dgm:prSet presAssocID="{A0D7A287-ED68-431B-AE2C-6C39E1BB52D6}" presName="parentText" presStyleLbl="node1" presStyleIdx="1" presStyleCnt="6">
        <dgm:presLayoutVars>
          <dgm:chMax val="0"/>
          <dgm:bulletEnabled val="1"/>
        </dgm:presLayoutVars>
      </dgm:prSet>
      <dgm:spPr/>
    </dgm:pt>
    <dgm:pt modelId="{F867D05E-57B5-442D-AD20-703FE794484D}" type="pres">
      <dgm:prSet presAssocID="{EBE22776-FCCD-4B60-902D-B9BC183F0D51}" presName="spacer" presStyleCnt="0"/>
      <dgm:spPr/>
    </dgm:pt>
    <dgm:pt modelId="{06CD6FBA-7923-4B49-A684-85158DC1F338}" type="pres">
      <dgm:prSet presAssocID="{06E29EBD-7702-416E-98E5-4A8B9FDD79CF}" presName="parentText" presStyleLbl="node1" presStyleIdx="2" presStyleCnt="6">
        <dgm:presLayoutVars>
          <dgm:chMax val="0"/>
          <dgm:bulletEnabled val="1"/>
        </dgm:presLayoutVars>
      </dgm:prSet>
      <dgm:spPr/>
    </dgm:pt>
    <dgm:pt modelId="{02BE617D-D409-446F-ABBA-E625C4AF631B}" type="pres">
      <dgm:prSet presAssocID="{72B0EF9C-01B3-4650-9E7A-19617E102CB0}" presName="spacer" presStyleCnt="0"/>
      <dgm:spPr/>
    </dgm:pt>
    <dgm:pt modelId="{CE9CC58F-357C-4E93-82A3-627D6A58A5A2}" type="pres">
      <dgm:prSet presAssocID="{1E53E5AE-E910-4BBF-A58F-BF41D8AC60AB}" presName="parentText" presStyleLbl="node1" presStyleIdx="3" presStyleCnt="6">
        <dgm:presLayoutVars>
          <dgm:chMax val="0"/>
          <dgm:bulletEnabled val="1"/>
        </dgm:presLayoutVars>
      </dgm:prSet>
      <dgm:spPr/>
    </dgm:pt>
    <dgm:pt modelId="{E72FF652-E633-4000-BD6E-6BBC88953DDD}" type="pres">
      <dgm:prSet presAssocID="{20AFDD82-C73C-4090-B410-16F04248B04C}" presName="spacer" presStyleCnt="0"/>
      <dgm:spPr/>
    </dgm:pt>
    <dgm:pt modelId="{325AFB74-07F1-4F76-96B7-8462CA5FABA9}" type="pres">
      <dgm:prSet presAssocID="{3DCC0F8C-944A-43CD-9BA4-5A5A8251D456}" presName="parentText" presStyleLbl="node1" presStyleIdx="4" presStyleCnt="6">
        <dgm:presLayoutVars>
          <dgm:chMax val="0"/>
          <dgm:bulletEnabled val="1"/>
        </dgm:presLayoutVars>
      </dgm:prSet>
      <dgm:spPr/>
    </dgm:pt>
    <dgm:pt modelId="{4065200F-6874-42B7-80C8-4B442C87FD98}" type="pres">
      <dgm:prSet presAssocID="{4C2EAFCB-BB30-421A-84B4-48F32F450FC7}" presName="spacer" presStyleCnt="0"/>
      <dgm:spPr/>
    </dgm:pt>
    <dgm:pt modelId="{FC60B6CB-C73E-4C11-8323-E75203D52E40}" type="pres">
      <dgm:prSet presAssocID="{6F60859A-08D2-42BF-B041-293307F4F66C}" presName="parentText" presStyleLbl="node1" presStyleIdx="5" presStyleCnt="6">
        <dgm:presLayoutVars>
          <dgm:chMax val="0"/>
          <dgm:bulletEnabled val="1"/>
        </dgm:presLayoutVars>
      </dgm:prSet>
      <dgm:spPr/>
    </dgm:pt>
  </dgm:ptLst>
  <dgm:cxnLst>
    <dgm:cxn modelId="{1F78BE32-C2A0-4261-9512-82441B8CB34B}" type="presOf" srcId="{DF965003-76C1-4BF1-BD56-B9E6708594DB}" destId="{AA4E3D25-CDAE-413A-B020-FDAB6BAB89F9}" srcOrd="0" destOrd="0" presId="urn:microsoft.com/office/officeart/2005/8/layout/vList2"/>
    <dgm:cxn modelId="{E60A4E38-D00B-4627-9A5C-B385CF9F69B5}" srcId="{F11B1FA9-F091-4182-A01B-51E1E04A403E}" destId="{3DCC0F8C-944A-43CD-9BA4-5A5A8251D456}" srcOrd="4" destOrd="0" parTransId="{0744A5AE-E9F5-4510-801A-2FDC9BF11875}" sibTransId="{4C2EAFCB-BB30-421A-84B4-48F32F450FC7}"/>
    <dgm:cxn modelId="{B9075739-70FD-4E45-ADFC-3E1731619B95}" type="presOf" srcId="{F11B1FA9-F091-4182-A01B-51E1E04A403E}" destId="{B43E4D73-6F29-4D98-AB5F-3F0C9CF91480}" srcOrd="0" destOrd="0" presId="urn:microsoft.com/office/officeart/2005/8/layout/vList2"/>
    <dgm:cxn modelId="{042B0C3D-2E0B-4FB5-8FAB-728521A6E4AD}" srcId="{F11B1FA9-F091-4182-A01B-51E1E04A403E}" destId="{A0D7A287-ED68-431B-AE2C-6C39E1BB52D6}" srcOrd="1" destOrd="0" parTransId="{62727B5B-0F33-463C-8440-7AA44C00D057}" sibTransId="{EBE22776-FCCD-4B60-902D-B9BC183F0D51}"/>
    <dgm:cxn modelId="{1C47B25D-AA96-43AD-B7BE-EFF410958897}" type="presOf" srcId="{6F60859A-08D2-42BF-B041-293307F4F66C}" destId="{FC60B6CB-C73E-4C11-8323-E75203D52E40}" srcOrd="0" destOrd="0" presId="urn:microsoft.com/office/officeart/2005/8/layout/vList2"/>
    <dgm:cxn modelId="{371D0E66-A4CB-450A-A549-CA399AFC53A1}" type="presOf" srcId="{1E53E5AE-E910-4BBF-A58F-BF41D8AC60AB}" destId="{CE9CC58F-357C-4E93-82A3-627D6A58A5A2}" srcOrd="0" destOrd="0" presId="urn:microsoft.com/office/officeart/2005/8/layout/vList2"/>
    <dgm:cxn modelId="{44FC0555-208F-46C9-B3A9-8F518E836A68}" srcId="{F11B1FA9-F091-4182-A01B-51E1E04A403E}" destId="{DF965003-76C1-4BF1-BD56-B9E6708594DB}" srcOrd="0" destOrd="0" parTransId="{D8BFB33D-056F-4F24-BC22-2065982751A8}" sibTransId="{30384657-8C05-4464-8EDC-2267DE9BD706}"/>
    <dgm:cxn modelId="{F13B5A82-B6DE-4B92-A4AA-5D9690EC61AC}" type="presOf" srcId="{06E29EBD-7702-416E-98E5-4A8B9FDD79CF}" destId="{06CD6FBA-7923-4B49-A684-85158DC1F338}" srcOrd="0" destOrd="0" presId="urn:microsoft.com/office/officeart/2005/8/layout/vList2"/>
    <dgm:cxn modelId="{48299F84-32E3-4FF7-892A-01951CE9ED98}" type="presOf" srcId="{3DCC0F8C-944A-43CD-9BA4-5A5A8251D456}" destId="{325AFB74-07F1-4F76-96B7-8462CA5FABA9}" srcOrd="0" destOrd="0" presId="urn:microsoft.com/office/officeart/2005/8/layout/vList2"/>
    <dgm:cxn modelId="{6DCEC29A-907D-4FAF-A2C6-1CAB2983A234}" srcId="{F11B1FA9-F091-4182-A01B-51E1E04A403E}" destId="{1E53E5AE-E910-4BBF-A58F-BF41D8AC60AB}" srcOrd="3" destOrd="0" parTransId="{62561653-DA34-40D1-A0CC-E8B3F98DD77F}" sibTransId="{20AFDD82-C73C-4090-B410-16F04248B04C}"/>
    <dgm:cxn modelId="{55C2C8AB-ABE3-4D1E-BF2D-C498C8740DA0}" srcId="{F11B1FA9-F091-4182-A01B-51E1E04A403E}" destId="{6F60859A-08D2-42BF-B041-293307F4F66C}" srcOrd="5" destOrd="0" parTransId="{F4E6523A-AEC1-4E38-A9E5-FD8997DAECDE}" sibTransId="{C1A42ED3-C781-4E1A-956D-D6C89A0DC517}"/>
    <dgm:cxn modelId="{1E88ABD5-623A-42A4-A86E-01C501CD163B}" srcId="{F11B1FA9-F091-4182-A01B-51E1E04A403E}" destId="{06E29EBD-7702-416E-98E5-4A8B9FDD79CF}" srcOrd="2" destOrd="0" parTransId="{6A4EFBF1-693F-4038-A61D-0751B36EE455}" sibTransId="{72B0EF9C-01B3-4650-9E7A-19617E102CB0}"/>
    <dgm:cxn modelId="{305C1DE1-18A8-4BDA-A426-6518A2571310}" type="presOf" srcId="{A0D7A287-ED68-431B-AE2C-6C39E1BB52D6}" destId="{EB2AFE72-01E7-4741-948B-080F3A997169}" srcOrd="0" destOrd="0" presId="urn:microsoft.com/office/officeart/2005/8/layout/vList2"/>
    <dgm:cxn modelId="{9A817CF5-3325-4E21-BDDC-59EAB282594A}" type="presParOf" srcId="{B43E4D73-6F29-4D98-AB5F-3F0C9CF91480}" destId="{AA4E3D25-CDAE-413A-B020-FDAB6BAB89F9}" srcOrd="0" destOrd="0" presId="urn:microsoft.com/office/officeart/2005/8/layout/vList2"/>
    <dgm:cxn modelId="{158D5BE5-559F-46E5-BF0B-68E699BEB06A}" type="presParOf" srcId="{B43E4D73-6F29-4D98-AB5F-3F0C9CF91480}" destId="{72A0AB50-8E6A-48E6-A1F7-D11215AC4916}" srcOrd="1" destOrd="0" presId="urn:microsoft.com/office/officeart/2005/8/layout/vList2"/>
    <dgm:cxn modelId="{9AD1D910-B66A-475C-A3EA-59BA5862480F}" type="presParOf" srcId="{B43E4D73-6F29-4D98-AB5F-3F0C9CF91480}" destId="{EB2AFE72-01E7-4741-948B-080F3A997169}" srcOrd="2" destOrd="0" presId="urn:microsoft.com/office/officeart/2005/8/layout/vList2"/>
    <dgm:cxn modelId="{F78B1EAF-FEB1-43CA-A51D-A325F2BBD43B}" type="presParOf" srcId="{B43E4D73-6F29-4D98-AB5F-3F0C9CF91480}" destId="{F867D05E-57B5-442D-AD20-703FE794484D}" srcOrd="3" destOrd="0" presId="urn:microsoft.com/office/officeart/2005/8/layout/vList2"/>
    <dgm:cxn modelId="{8CC37F8F-F252-4385-80C0-7F9094397A55}" type="presParOf" srcId="{B43E4D73-6F29-4D98-AB5F-3F0C9CF91480}" destId="{06CD6FBA-7923-4B49-A684-85158DC1F338}" srcOrd="4" destOrd="0" presId="urn:microsoft.com/office/officeart/2005/8/layout/vList2"/>
    <dgm:cxn modelId="{C4CBC10A-A03C-4AE4-9C14-FECAA8EE7137}" type="presParOf" srcId="{B43E4D73-6F29-4D98-AB5F-3F0C9CF91480}" destId="{02BE617D-D409-446F-ABBA-E625C4AF631B}" srcOrd="5" destOrd="0" presId="urn:microsoft.com/office/officeart/2005/8/layout/vList2"/>
    <dgm:cxn modelId="{F531A808-388D-4A53-B0F0-EAE14905DC34}" type="presParOf" srcId="{B43E4D73-6F29-4D98-AB5F-3F0C9CF91480}" destId="{CE9CC58F-357C-4E93-82A3-627D6A58A5A2}" srcOrd="6" destOrd="0" presId="urn:microsoft.com/office/officeart/2005/8/layout/vList2"/>
    <dgm:cxn modelId="{92C1420F-ADA8-443F-A0CD-D9561F8A8EF8}" type="presParOf" srcId="{B43E4D73-6F29-4D98-AB5F-3F0C9CF91480}" destId="{E72FF652-E633-4000-BD6E-6BBC88953DDD}" srcOrd="7" destOrd="0" presId="urn:microsoft.com/office/officeart/2005/8/layout/vList2"/>
    <dgm:cxn modelId="{C6DE83EE-D882-4015-AB6A-01D3CCF5986B}" type="presParOf" srcId="{B43E4D73-6F29-4D98-AB5F-3F0C9CF91480}" destId="{325AFB74-07F1-4F76-96B7-8462CA5FABA9}" srcOrd="8" destOrd="0" presId="urn:microsoft.com/office/officeart/2005/8/layout/vList2"/>
    <dgm:cxn modelId="{22C61593-F8CF-4C62-BCCF-C2FDAA3EDF53}" type="presParOf" srcId="{B43E4D73-6F29-4D98-AB5F-3F0C9CF91480}" destId="{4065200F-6874-42B7-80C8-4B442C87FD98}" srcOrd="9" destOrd="0" presId="urn:microsoft.com/office/officeart/2005/8/layout/vList2"/>
    <dgm:cxn modelId="{B968BE00-7135-4568-82F9-A912E2A15714}" type="presParOf" srcId="{B43E4D73-6F29-4D98-AB5F-3F0C9CF91480}" destId="{FC60B6CB-C73E-4C11-8323-E75203D52E4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7637F2-CB74-4A02-88BF-D14260E316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E69755-BA60-413A-A053-F6356575A4D6}">
      <dgm:prSet/>
      <dgm:spPr/>
      <dgm:t>
        <a:bodyPr/>
        <a:lstStyle/>
        <a:p>
          <a:r>
            <a:rPr lang="en-US"/>
            <a:t>Assessment of the chromosomes in dividing myeloma cells</a:t>
          </a:r>
        </a:p>
      </dgm:t>
    </dgm:pt>
    <dgm:pt modelId="{3D8FCA8E-691D-44DE-AD47-92AE4186448B}" type="parTrans" cxnId="{E2E76386-40E4-4F21-B2D9-290645A71D5E}">
      <dgm:prSet/>
      <dgm:spPr/>
      <dgm:t>
        <a:bodyPr/>
        <a:lstStyle/>
        <a:p>
          <a:endParaRPr lang="en-US"/>
        </a:p>
      </dgm:t>
    </dgm:pt>
    <dgm:pt modelId="{98A1E10F-4314-4ACE-A850-C6AF82A38A95}" type="sibTrans" cxnId="{E2E76386-40E4-4F21-B2D9-290645A71D5E}">
      <dgm:prSet/>
      <dgm:spPr/>
      <dgm:t>
        <a:bodyPr/>
        <a:lstStyle/>
        <a:p>
          <a:endParaRPr lang="en-US"/>
        </a:p>
      </dgm:t>
    </dgm:pt>
    <dgm:pt modelId="{3D5A06DA-B606-49FD-ABB1-8D7443BF5090}">
      <dgm:prSet/>
      <dgm:spPr/>
      <dgm:t>
        <a:bodyPr/>
        <a:lstStyle/>
        <a:p>
          <a:r>
            <a:rPr lang="en-US"/>
            <a:t>There are usually very few myeloma cells that are actively dividing so when an abnormality is found it’s important to note</a:t>
          </a:r>
        </a:p>
      </dgm:t>
    </dgm:pt>
    <dgm:pt modelId="{018FC148-18F2-4F1F-9145-E4AAF71784D5}" type="parTrans" cxnId="{63E56420-1417-4405-87D7-89CACC927CCB}">
      <dgm:prSet/>
      <dgm:spPr/>
      <dgm:t>
        <a:bodyPr/>
        <a:lstStyle/>
        <a:p>
          <a:endParaRPr lang="en-US"/>
        </a:p>
      </dgm:t>
    </dgm:pt>
    <dgm:pt modelId="{08E75479-CAE2-48BB-8585-6AE70F5A3069}" type="sibTrans" cxnId="{63E56420-1417-4405-87D7-89CACC927CCB}">
      <dgm:prSet/>
      <dgm:spPr/>
      <dgm:t>
        <a:bodyPr/>
        <a:lstStyle/>
        <a:p>
          <a:endParaRPr lang="en-US"/>
        </a:p>
      </dgm:t>
    </dgm:pt>
    <dgm:pt modelId="{130961CB-44ED-454F-AD7C-B250E82B79B4}">
      <dgm:prSet/>
      <dgm:spPr/>
      <dgm:t>
        <a:bodyPr/>
        <a:lstStyle/>
        <a:p>
          <a:r>
            <a:rPr lang="en-US"/>
            <a:t>Routinely performed on the bone marrow in newly diagnosed myeloma and sometimes repeated (often after stem cell transplant) to evaluate if the abnormalities have been “cleared”. </a:t>
          </a:r>
        </a:p>
      </dgm:t>
    </dgm:pt>
    <dgm:pt modelId="{84835991-14B1-4E65-8532-9560D389F77C}" type="parTrans" cxnId="{53DF3E52-2682-45E6-BB1B-8F04CD80B242}">
      <dgm:prSet/>
      <dgm:spPr/>
      <dgm:t>
        <a:bodyPr/>
        <a:lstStyle/>
        <a:p>
          <a:endParaRPr lang="en-US"/>
        </a:p>
      </dgm:t>
    </dgm:pt>
    <dgm:pt modelId="{E49A5EF9-1039-4249-A61A-45977629FAC3}" type="sibTrans" cxnId="{53DF3E52-2682-45E6-BB1B-8F04CD80B242}">
      <dgm:prSet/>
      <dgm:spPr/>
      <dgm:t>
        <a:bodyPr/>
        <a:lstStyle/>
        <a:p>
          <a:endParaRPr lang="en-US"/>
        </a:p>
      </dgm:t>
    </dgm:pt>
    <dgm:pt modelId="{E40865A4-BF8B-4C2D-93C3-EFF2A3C2214B}">
      <dgm:prSet/>
      <dgm:spPr/>
      <dgm:t>
        <a:bodyPr/>
        <a:lstStyle/>
        <a:p>
          <a:r>
            <a:rPr lang="en-US"/>
            <a:t>At relapse, can be done to evaluate for new abnormalities.</a:t>
          </a:r>
        </a:p>
      </dgm:t>
    </dgm:pt>
    <dgm:pt modelId="{B591E814-DB62-4104-B746-3FE95A5F47DE}" type="parTrans" cxnId="{B076027D-EFC8-4905-8763-F5BE08BE45F7}">
      <dgm:prSet/>
      <dgm:spPr/>
      <dgm:t>
        <a:bodyPr/>
        <a:lstStyle/>
        <a:p>
          <a:endParaRPr lang="en-US"/>
        </a:p>
      </dgm:t>
    </dgm:pt>
    <dgm:pt modelId="{C82C6788-01F9-4141-ACD4-D1A90FC7A8FD}" type="sibTrans" cxnId="{B076027D-EFC8-4905-8763-F5BE08BE45F7}">
      <dgm:prSet/>
      <dgm:spPr/>
      <dgm:t>
        <a:bodyPr/>
        <a:lstStyle/>
        <a:p>
          <a:endParaRPr lang="en-US"/>
        </a:p>
      </dgm:t>
    </dgm:pt>
    <dgm:pt modelId="{C3D0734C-7273-4677-9B53-BFE838838723}">
      <dgm:prSet/>
      <dgm:spPr/>
      <dgm:t>
        <a:bodyPr/>
        <a:lstStyle/>
        <a:p>
          <a:r>
            <a:rPr lang="en-US"/>
            <a:t>Particularly helpful in identifying a higher-than-average-risk in patients with fewer than two copies of each chromosome (hypodiploidy) and in those with a deleted 13</a:t>
          </a:r>
          <a:r>
            <a:rPr lang="en-US" baseline="30000"/>
            <a:t>th</a:t>
          </a:r>
          <a:r>
            <a:rPr lang="en-US"/>
            <a:t> chromosome (deletion 13). </a:t>
          </a:r>
        </a:p>
      </dgm:t>
    </dgm:pt>
    <dgm:pt modelId="{F84AA0D2-AC78-4862-BAD4-5C28D631E5D1}" type="parTrans" cxnId="{72D793B6-48E7-4A6F-A6E5-F3BB82AE5EAE}">
      <dgm:prSet/>
      <dgm:spPr/>
      <dgm:t>
        <a:bodyPr/>
        <a:lstStyle/>
        <a:p>
          <a:endParaRPr lang="en-US"/>
        </a:p>
      </dgm:t>
    </dgm:pt>
    <dgm:pt modelId="{E13ABE60-BAD5-4DAF-93E6-AE0543EA789A}" type="sibTrans" cxnId="{72D793B6-48E7-4A6F-A6E5-F3BB82AE5EAE}">
      <dgm:prSet/>
      <dgm:spPr/>
      <dgm:t>
        <a:bodyPr/>
        <a:lstStyle/>
        <a:p>
          <a:endParaRPr lang="en-US"/>
        </a:p>
      </dgm:t>
    </dgm:pt>
    <dgm:pt modelId="{FE65FBF0-46B4-4F97-9D70-3740BEABF5DD}" type="pres">
      <dgm:prSet presAssocID="{F67637F2-CB74-4A02-88BF-D14260E3164C}" presName="linear" presStyleCnt="0">
        <dgm:presLayoutVars>
          <dgm:animLvl val="lvl"/>
          <dgm:resizeHandles val="exact"/>
        </dgm:presLayoutVars>
      </dgm:prSet>
      <dgm:spPr/>
    </dgm:pt>
    <dgm:pt modelId="{4A4E71F2-7DBB-4E19-BA39-77ED56DD9B59}" type="pres">
      <dgm:prSet presAssocID="{B0E69755-BA60-413A-A053-F6356575A4D6}" presName="parentText" presStyleLbl="node1" presStyleIdx="0" presStyleCnt="5">
        <dgm:presLayoutVars>
          <dgm:chMax val="0"/>
          <dgm:bulletEnabled val="1"/>
        </dgm:presLayoutVars>
      </dgm:prSet>
      <dgm:spPr/>
    </dgm:pt>
    <dgm:pt modelId="{FFDB7460-055D-4939-8957-CC9E76775412}" type="pres">
      <dgm:prSet presAssocID="{98A1E10F-4314-4ACE-A850-C6AF82A38A95}" presName="spacer" presStyleCnt="0"/>
      <dgm:spPr/>
    </dgm:pt>
    <dgm:pt modelId="{3E6F6596-6884-452A-9E5D-529C88960395}" type="pres">
      <dgm:prSet presAssocID="{3D5A06DA-B606-49FD-ABB1-8D7443BF5090}" presName="parentText" presStyleLbl="node1" presStyleIdx="1" presStyleCnt="5">
        <dgm:presLayoutVars>
          <dgm:chMax val="0"/>
          <dgm:bulletEnabled val="1"/>
        </dgm:presLayoutVars>
      </dgm:prSet>
      <dgm:spPr/>
    </dgm:pt>
    <dgm:pt modelId="{B846B390-CFE3-49B3-86AF-2E7769351C76}" type="pres">
      <dgm:prSet presAssocID="{08E75479-CAE2-48BB-8585-6AE70F5A3069}" presName="spacer" presStyleCnt="0"/>
      <dgm:spPr/>
    </dgm:pt>
    <dgm:pt modelId="{5B339620-A6C4-45AA-B091-74CDB15F30CE}" type="pres">
      <dgm:prSet presAssocID="{130961CB-44ED-454F-AD7C-B250E82B79B4}" presName="parentText" presStyleLbl="node1" presStyleIdx="2" presStyleCnt="5">
        <dgm:presLayoutVars>
          <dgm:chMax val="0"/>
          <dgm:bulletEnabled val="1"/>
        </dgm:presLayoutVars>
      </dgm:prSet>
      <dgm:spPr/>
    </dgm:pt>
    <dgm:pt modelId="{0C11BC58-E2CB-4328-8537-7BEE2935E439}" type="pres">
      <dgm:prSet presAssocID="{E49A5EF9-1039-4249-A61A-45977629FAC3}" presName="spacer" presStyleCnt="0"/>
      <dgm:spPr/>
    </dgm:pt>
    <dgm:pt modelId="{2EFACEE3-F004-43E9-9935-F924E6EB61DC}" type="pres">
      <dgm:prSet presAssocID="{E40865A4-BF8B-4C2D-93C3-EFF2A3C2214B}" presName="parentText" presStyleLbl="node1" presStyleIdx="3" presStyleCnt="5">
        <dgm:presLayoutVars>
          <dgm:chMax val="0"/>
          <dgm:bulletEnabled val="1"/>
        </dgm:presLayoutVars>
      </dgm:prSet>
      <dgm:spPr/>
    </dgm:pt>
    <dgm:pt modelId="{C95B8B90-0068-4809-ADDC-0B083247D33B}" type="pres">
      <dgm:prSet presAssocID="{C82C6788-01F9-4141-ACD4-D1A90FC7A8FD}" presName="spacer" presStyleCnt="0"/>
      <dgm:spPr/>
    </dgm:pt>
    <dgm:pt modelId="{6981C9B6-F846-413B-9026-7B40293B5C7E}" type="pres">
      <dgm:prSet presAssocID="{C3D0734C-7273-4677-9B53-BFE838838723}" presName="parentText" presStyleLbl="node1" presStyleIdx="4" presStyleCnt="5">
        <dgm:presLayoutVars>
          <dgm:chMax val="0"/>
          <dgm:bulletEnabled val="1"/>
        </dgm:presLayoutVars>
      </dgm:prSet>
      <dgm:spPr/>
    </dgm:pt>
  </dgm:ptLst>
  <dgm:cxnLst>
    <dgm:cxn modelId="{8DAEAD14-562D-40F8-86CD-F6D27A836833}" type="presOf" srcId="{3D5A06DA-B606-49FD-ABB1-8D7443BF5090}" destId="{3E6F6596-6884-452A-9E5D-529C88960395}" srcOrd="0" destOrd="0" presId="urn:microsoft.com/office/officeart/2005/8/layout/vList2"/>
    <dgm:cxn modelId="{63E56420-1417-4405-87D7-89CACC927CCB}" srcId="{F67637F2-CB74-4A02-88BF-D14260E3164C}" destId="{3D5A06DA-B606-49FD-ABB1-8D7443BF5090}" srcOrd="1" destOrd="0" parTransId="{018FC148-18F2-4F1F-9145-E4AAF71784D5}" sibTransId="{08E75479-CAE2-48BB-8585-6AE70F5A3069}"/>
    <dgm:cxn modelId="{6053CB30-C874-4F67-83AA-A52050DE2DC8}" type="presOf" srcId="{E40865A4-BF8B-4C2D-93C3-EFF2A3C2214B}" destId="{2EFACEE3-F004-43E9-9935-F924E6EB61DC}" srcOrd="0" destOrd="0" presId="urn:microsoft.com/office/officeart/2005/8/layout/vList2"/>
    <dgm:cxn modelId="{15C88834-BAC4-4A4E-B3A0-C45A4AA8F9A5}" type="presOf" srcId="{130961CB-44ED-454F-AD7C-B250E82B79B4}" destId="{5B339620-A6C4-45AA-B091-74CDB15F30CE}" srcOrd="0" destOrd="0" presId="urn:microsoft.com/office/officeart/2005/8/layout/vList2"/>
    <dgm:cxn modelId="{566F175D-63F6-4357-A4A0-B2A8344629CE}" type="presOf" srcId="{F67637F2-CB74-4A02-88BF-D14260E3164C}" destId="{FE65FBF0-46B4-4F97-9D70-3740BEABF5DD}" srcOrd="0" destOrd="0" presId="urn:microsoft.com/office/officeart/2005/8/layout/vList2"/>
    <dgm:cxn modelId="{53DF3E52-2682-45E6-BB1B-8F04CD80B242}" srcId="{F67637F2-CB74-4A02-88BF-D14260E3164C}" destId="{130961CB-44ED-454F-AD7C-B250E82B79B4}" srcOrd="2" destOrd="0" parTransId="{84835991-14B1-4E65-8532-9560D389F77C}" sibTransId="{E49A5EF9-1039-4249-A61A-45977629FAC3}"/>
    <dgm:cxn modelId="{6D9C4176-A995-419D-814D-C203C21A193B}" type="presOf" srcId="{B0E69755-BA60-413A-A053-F6356575A4D6}" destId="{4A4E71F2-7DBB-4E19-BA39-77ED56DD9B59}" srcOrd="0" destOrd="0" presId="urn:microsoft.com/office/officeart/2005/8/layout/vList2"/>
    <dgm:cxn modelId="{B076027D-EFC8-4905-8763-F5BE08BE45F7}" srcId="{F67637F2-CB74-4A02-88BF-D14260E3164C}" destId="{E40865A4-BF8B-4C2D-93C3-EFF2A3C2214B}" srcOrd="3" destOrd="0" parTransId="{B591E814-DB62-4104-B746-3FE95A5F47DE}" sibTransId="{C82C6788-01F9-4141-ACD4-D1A90FC7A8FD}"/>
    <dgm:cxn modelId="{E2E76386-40E4-4F21-B2D9-290645A71D5E}" srcId="{F67637F2-CB74-4A02-88BF-D14260E3164C}" destId="{B0E69755-BA60-413A-A053-F6356575A4D6}" srcOrd="0" destOrd="0" parTransId="{3D8FCA8E-691D-44DE-AD47-92AE4186448B}" sibTransId="{98A1E10F-4314-4ACE-A850-C6AF82A38A95}"/>
    <dgm:cxn modelId="{72D793B6-48E7-4A6F-A6E5-F3BB82AE5EAE}" srcId="{F67637F2-CB74-4A02-88BF-D14260E3164C}" destId="{C3D0734C-7273-4677-9B53-BFE838838723}" srcOrd="4" destOrd="0" parTransId="{F84AA0D2-AC78-4862-BAD4-5C28D631E5D1}" sibTransId="{E13ABE60-BAD5-4DAF-93E6-AE0543EA789A}"/>
    <dgm:cxn modelId="{CFD0FCE5-75F1-424C-8E70-C61A8EE77FB4}" type="presOf" srcId="{C3D0734C-7273-4677-9B53-BFE838838723}" destId="{6981C9B6-F846-413B-9026-7B40293B5C7E}" srcOrd="0" destOrd="0" presId="urn:microsoft.com/office/officeart/2005/8/layout/vList2"/>
    <dgm:cxn modelId="{CCF8EC73-31A0-40E9-8E75-AC50FF5197D9}" type="presParOf" srcId="{FE65FBF0-46B4-4F97-9D70-3740BEABF5DD}" destId="{4A4E71F2-7DBB-4E19-BA39-77ED56DD9B59}" srcOrd="0" destOrd="0" presId="urn:microsoft.com/office/officeart/2005/8/layout/vList2"/>
    <dgm:cxn modelId="{AEF92A18-9058-4659-82C1-AF3E7ECB7231}" type="presParOf" srcId="{FE65FBF0-46B4-4F97-9D70-3740BEABF5DD}" destId="{FFDB7460-055D-4939-8957-CC9E76775412}" srcOrd="1" destOrd="0" presId="urn:microsoft.com/office/officeart/2005/8/layout/vList2"/>
    <dgm:cxn modelId="{61924D64-5195-4621-9134-F85E3EFB0DA1}" type="presParOf" srcId="{FE65FBF0-46B4-4F97-9D70-3740BEABF5DD}" destId="{3E6F6596-6884-452A-9E5D-529C88960395}" srcOrd="2" destOrd="0" presId="urn:microsoft.com/office/officeart/2005/8/layout/vList2"/>
    <dgm:cxn modelId="{60699D41-B513-479F-AD5C-A8DEE7267F66}" type="presParOf" srcId="{FE65FBF0-46B4-4F97-9D70-3740BEABF5DD}" destId="{B846B390-CFE3-49B3-86AF-2E7769351C76}" srcOrd="3" destOrd="0" presId="urn:microsoft.com/office/officeart/2005/8/layout/vList2"/>
    <dgm:cxn modelId="{2E3C7E05-1517-4389-B6F4-49955DAEA376}" type="presParOf" srcId="{FE65FBF0-46B4-4F97-9D70-3740BEABF5DD}" destId="{5B339620-A6C4-45AA-B091-74CDB15F30CE}" srcOrd="4" destOrd="0" presId="urn:microsoft.com/office/officeart/2005/8/layout/vList2"/>
    <dgm:cxn modelId="{A3307D33-6C0B-4C24-9F2E-2C16B4C93B6B}" type="presParOf" srcId="{FE65FBF0-46B4-4F97-9D70-3740BEABF5DD}" destId="{0C11BC58-E2CB-4328-8537-7BEE2935E439}" srcOrd="5" destOrd="0" presId="urn:microsoft.com/office/officeart/2005/8/layout/vList2"/>
    <dgm:cxn modelId="{6FE7D8CB-A64C-4771-A5B8-65B6070A1AD0}" type="presParOf" srcId="{FE65FBF0-46B4-4F97-9D70-3740BEABF5DD}" destId="{2EFACEE3-F004-43E9-9935-F924E6EB61DC}" srcOrd="6" destOrd="0" presId="urn:microsoft.com/office/officeart/2005/8/layout/vList2"/>
    <dgm:cxn modelId="{36263C18-BF31-4560-9DE6-BE8749624968}" type="presParOf" srcId="{FE65FBF0-46B4-4F97-9D70-3740BEABF5DD}" destId="{C95B8B90-0068-4809-ADDC-0B083247D33B}" srcOrd="7" destOrd="0" presId="urn:microsoft.com/office/officeart/2005/8/layout/vList2"/>
    <dgm:cxn modelId="{76F34FF8-1EE6-44CE-9E01-0F4A72249897}" type="presParOf" srcId="{FE65FBF0-46B4-4F97-9D70-3740BEABF5DD}" destId="{6981C9B6-F846-413B-9026-7B40293B5C7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813BD2-D323-48F5-B12E-14DD6A7CF1FE}"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62D59407-EBB1-48CC-8E33-87A5B08FA397}">
      <dgm:prSet custT="1"/>
      <dgm:spPr/>
      <dgm:t>
        <a:bodyPr/>
        <a:lstStyle/>
        <a:p>
          <a:r>
            <a:rPr lang="en-US" sz="2000" dirty="0"/>
            <a:t>Newer test than standard cytogenetics</a:t>
          </a:r>
        </a:p>
      </dgm:t>
    </dgm:pt>
    <dgm:pt modelId="{9CE131D5-3C53-465D-A71C-D6DE672B4503}" type="parTrans" cxnId="{65571FF2-E156-4743-8BFC-EDC576931960}">
      <dgm:prSet/>
      <dgm:spPr/>
      <dgm:t>
        <a:bodyPr/>
        <a:lstStyle/>
        <a:p>
          <a:endParaRPr lang="en-US"/>
        </a:p>
      </dgm:t>
    </dgm:pt>
    <dgm:pt modelId="{687A4FBB-0A70-4269-854A-DADE2F36F207}" type="sibTrans" cxnId="{65571FF2-E156-4743-8BFC-EDC576931960}">
      <dgm:prSet/>
      <dgm:spPr/>
      <dgm:t>
        <a:bodyPr/>
        <a:lstStyle/>
        <a:p>
          <a:endParaRPr lang="en-US"/>
        </a:p>
      </dgm:t>
    </dgm:pt>
    <dgm:pt modelId="{EC267F33-6A4E-46D4-B5B0-0C3CD870CCA3}">
      <dgm:prSet custT="1"/>
      <dgm:spPr/>
      <dgm:t>
        <a:bodyPr/>
        <a:lstStyle/>
        <a:p>
          <a:r>
            <a:rPr lang="en-US" sz="2000" dirty="0"/>
            <a:t>Used in addition to karyotyping to get more information about the myeloma cells</a:t>
          </a:r>
        </a:p>
      </dgm:t>
    </dgm:pt>
    <dgm:pt modelId="{6C2BC2C5-ACF1-46E2-96C2-98AD6E032320}" type="parTrans" cxnId="{F56C89F6-1294-46FF-B0F0-EA37AF4164B7}">
      <dgm:prSet/>
      <dgm:spPr/>
      <dgm:t>
        <a:bodyPr/>
        <a:lstStyle/>
        <a:p>
          <a:endParaRPr lang="en-US"/>
        </a:p>
      </dgm:t>
    </dgm:pt>
    <dgm:pt modelId="{FB808E94-49C2-4857-9BD1-A8373B435249}" type="sibTrans" cxnId="{F56C89F6-1294-46FF-B0F0-EA37AF4164B7}">
      <dgm:prSet/>
      <dgm:spPr/>
      <dgm:t>
        <a:bodyPr/>
        <a:lstStyle/>
        <a:p>
          <a:endParaRPr lang="en-US"/>
        </a:p>
      </dgm:t>
    </dgm:pt>
    <dgm:pt modelId="{1B32C435-DC67-4F3C-B133-A9C52F32607D}">
      <dgm:prSet custT="1"/>
      <dgm:spPr/>
      <dgm:t>
        <a:bodyPr/>
        <a:lstStyle/>
        <a:p>
          <a:r>
            <a:rPr lang="en-US" sz="2000" dirty="0"/>
            <a:t>Assessment of all the chromosomes of all the myeloma cells in a bone marrow sample (not just actively dividing cells). </a:t>
          </a:r>
        </a:p>
      </dgm:t>
    </dgm:pt>
    <dgm:pt modelId="{4087FC6D-CFAC-45EE-89C0-489589B0537E}" type="parTrans" cxnId="{23AAB5A3-3D91-4177-91CD-53638A6F7965}">
      <dgm:prSet/>
      <dgm:spPr/>
      <dgm:t>
        <a:bodyPr/>
        <a:lstStyle/>
        <a:p>
          <a:endParaRPr lang="en-US"/>
        </a:p>
      </dgm:t>
    </dgm:pt>
    <dgm:pt modelId="{19341B16-389F-4471-A8D0-8974393D952B}" type="sibTrans" cxnId="{23AAB5A3-3D91-4177-91CD-53638A6F7965}">
      <dgm:prSet/>
      <dgm:spPr/>
      <dgm:t>
        <a:bodyPr/>
        <a:lstStyle/>
        <a:p>
          <a:endParaRPr lang="en-US"/>
        </a:p>
      </dgm:t>
    </dgm:pt>
    <dgm:pt modelId="{F89F5535-0C7E-48EB-9352-6FB4C80C67AC}">
      <dgm:prSet custT="1"/>
      <dgm:spPr/>
      <dgm:t>
        <a:bodyPr/>
        <a:lstStyle/>
        <a:p>
          <a:r>
            <a:rPr lang="en-US" sz="2000" dirty="0"/>
            <a:t>Allows detection of changes whether myeloma cells are growing or not</a:t>
          </a:r>
        </a:p>
      </dgm:t>
    </dgm:pt>
    <dgm:pt modelId="{2DDAF996-3BC1-4215-A7A4-E80709AF0C90}" type="parTrans" cxnId="{B0B36D93-40FF-488B-9C46-0594730DEC5D}">
      <dgm:prSet/>
      <dgm:spPr/>
      <dgm:t>
        <a:bodyPr/>
        <a:lstStyle/>
        <a:p>
          <a:endParaRPr lang="en-US"/>
        </a:p>
      </dgm:t>
    </dgm:pt>
    <dgm:pt modelId="{172F6235-8557-4526-A27E-CBA96E0A847B}" type="sibTrans" cxnId="{B0B36D93-40FF-488B-9C46-0594730DEC5D}">
      <dgm:prSet/>
      <dgm:spPr/>
      <dgm:t>
        <a:bodyPr/>
        <a:lstStyle/>
        <a:p>
          <a:endParaRPr lang="en-US"/>
        </a:p>
      </dgm:t>
    </dgm:pt>
    <dgm:pt modelId="{227B93EE-369A-40C2-A61D-7413C213B575}">
      <dgm:prSet/>
      <dgm:spPr/>
      <dgm:t>
        <a:bodyPr/>
        <a:lstStyle/>
        <a:p>
          <a:r>
            <a:rPr lang="en-US" dirty="0"/>
            <a:t>Can detect both numerical and structural abnormalities</a:t>
          </a:r>
        </a:p>
      </dgm:t>
    </dgm:pt>
    <dgm:pt modelId="{43F1A478-099E-4DE6-8B14-CBDB8AACAE2B}" type="parTrans" cxnId="{7C4269CF-9C07-4AC7-A5F7-49DD9CD5D9DD}">
      <dgm:prSet/>
      <dgm:spPr/>
      <dgm:t>
        <a:bodyPr/>
        <a:lstStyle/>
        <a:p>
          <a:endParaRPr lang="en-US"/>
        </a:p>
      </dgm:t>
    </dgm:pt>
    <dgm:pt modelId="{CF3159A5-5F26-450C-B351-55C52D0BE267}" type="sibTrans" cxnId="{7C4269CF-9C07-4AC7-A5F7-49DD9CD5D9DD}">
      <dgm:prSet/>
      <dgm:spPr/>
      <dgm:t>
        <a:bodyPr/>
        <a:lstStyle/>
        <a:p>
          <a:endParaRPr lang="en-US"/>
        </a:p>
      </dgm:t>
    </dgm:pt>
    <dgm:pt modelId="{93479248-B774-4017-952B-3BA261853696}" type="pres">
      <dgm:prSet presAssocID="{F7813BD2-D323-48F5-B12E-14DD6A7CF1FE}" presName="Name0" presStyleCnt="0">
        <dgm:presLayoutVars>
          <dgm:dir/>
          <dgm:animLvl val="lvl"/>
          <dgm:resizeHandles val="exact"/>
        </dgm:presLayoutVars>
      </dgm:prSet>
      <dgm:spPr/>
    </dgm:pt>
    <dgm:pt modelId="{3ACA7F96-8C58-4674-9C72-1F8CCBF7C4FD}" type="pres">
      <dgm:prSet presAssocID="{62D59407-EBB1-48CC-8E33-87A5B08FA397}" presName="linNode" presStyleCnt="0"/>
      <dgm:spPr/>
    </dgm:pt>
    <dgm:pt modelId="{BDA92DE0-FE03-40FC-8B08-3023969F673E}" type="pres">
      <dgm:prSet presAssocID="{62D59407-EBB1-48CC-8E33-87A5B08FA397}" presName="parentText" presStyleLbl="node1" presStyleIdx="0" presStyleCnt="5">
        <dgm:presLayoutVars>
          <dgm:chMax val="1"/>
          <dgm:bulletEnabled val="1"/>
        </dgm:presLayoutVars>
      </dgm:prSet>
      <dgm:spPr/>
    </dgm:pt>
    <dgm:pt modelId="{2DE95BC5-8969-4BF9-8A2F-FB2DDD2D00E1}" type="pres">
      <dgm:prSet presAssocID="{687A4FBB-0A70-4269-854A-DADE2F36F207}" presName="sp" presStyleCnt="0"/>
      <dgm:spPr/>
    </dgm:pt>
    <dgm:pt modelId="{FE6839F8-4EE3-4E0C-8F4E-8E53EE6E0BA8}" type="pres">
      <dgm:prSet presAssocID="{EC267F33-6A4E-46D4-B5B0-0C3CD870CCA3}" presName="linNode" presStyleCnt="0"/>
      <dgm:spPr/>
    </dgm:pt>
    <dgm:pt modelId="{12F18F8F-56CD-4BB6-AB70-AB8A7CF55CA9}" type="pres">
      <dgm:prSet presAssocID="{EC267F33-6A4E-46D4-B5B0-0C3CD870CCA3}" presName="parentText" presStyleLbl="node1" presStyleIdx="1" presStyleCnt="5" custScaleX="145299">
        <dgm:presLayoutVars>
          <dgm:chMax val="1"/>
          <dgm:bulletEnabled val="1"/>
        </dgm:presLayoutVars>
      </dgm:prSet>
      <dgm:spPr/>
    </dgm:pt>
    <dgm:pt modelId="{5F3E1053-B490-4E4B-A462-9E46105F440E}" type="pres">
      <dgm:prSet presAssocID="{FB808E94-49C2-4857-9BD1-A8373B435249}" presName="sp" presStyleCnt="0"/>
      <dgm:spPr/>
    </dgm:pt>
    <dgm:pt modelId="{EC8058C3-4196-4ADC-B00E-E4D29B225FBE}" type="pres">
      <dgm:prSet presAssocID="{1B32C435-DC67-4F3C-B133-A9C52F32607D}" presName="linNode" presStyleCnt="0"/>
      <dgm:spPr/>
    </dgm:pt>
    <dgm:pt modelId="{E765B1E8-370C-4E9E-BB51-7D18A59CE03A}" type="pres">
      <dgm:prSet presAssocID="{1B32C435-DC67-4F3C-B133-A9C52F32607D}" presName="parentText" presStyleLbl="node1" presStyleIdx="2" presStyleCnt="5" custScaleX="170432">
        <dgm:presLayoutVars>
          <dgm:chMax val="1"/>
          <dgm:bulletEnabled val="1"/>
        </dgm:presLayoutVars>
      </dgm:prSet>
      <dgm:spPr/>
    </dgm:pt>
    <dgm:pt modelId="{72AEAB62-7886-4A3D-82C2-E2949BA95A5D}" type="pres">
      <dgm:prSet presAssocID="{19341B16-389F-4471-A8D0-8974393D952B}" presName="sp" presStyleCnt="0"/>
      <dgm:spPr/>
    </dgm:pt>
    <dgm:pt modelId="{6125C19F-4C02-432B-8CE6-54E9F5E9DEC9}" type="pres">
      <dgm:prSet presAssocID="{F89F5535-0C7E-48EB-9352-6FB4C80C67AC}" presName="linNode" presStyleCnt="0"/>
      <dgm:spPr/>
    </dgm:pt>
    <dgm:pt modelId="{AD72A1EC-B740-4A1E-B85F-C3342DC87806}" type="pres">
      <dgm:prSet presAssocID="{F89F5535-0C7E-48EB-9352-6FB4C80C67AC}" presName="parentText" presStyleLbl="node1" presStyleIdx="3" presStyleCnt="5" custScaleX="181415">
        <dgm:presLayoutVars>
          <dgm:chMax val="1"/>
          <dgm:bulletEnabled val="1"/>
        </dgm:presLayoutVars>
      </dgm:prSet>
      <dgm:spPr/>
    </dgm:pt>
    <dgm:pt modelId="{C3CCCF07-4EF9-4E42-8FCE-73BE34B186EC}" type="pres">
      <dgm:prSet presAssocID="{172F6235-8557-4526-A27E-CBA96E0A847B}" presName="sp" presStyleCnt="0"/>
      <dgm:spPr/>
    </dgm:pt>
    <dgm:pt modelId="{0E8BD513-7A30-4261-905F-A187CE1B6A90}" type="pres">
      <dgm:prSet presAssocID="{227B93EE-369A-40C2-A61D-7413C213B575}" presName="linNode" presStyleCnt="0"/>
      <dgm:spPr/>
    </dgm:pt>
    <dgm:pt modelId="{29E93B8B-B3D3-4749-8085-A1EC5C7F3F7D}" type="pres">
      <dgm:prSet presAssocID="{227B93EE-369A-40C2-A61D-7413C213B575}" presName="parentText" presStyleLbl="node1" presStyleIdx="4" presStyleCnt="5" custScaleX="152374" custLinFactNeighborX="419" custLinFactNeighborY="-2529">
        <dgm:presLayoutVars>
          <dgm:chMax val="1"/>
          <dgm:bulletEnabled val="1"/>
        </dgm:presLayoutVars>
      </dgm:prSet>
      <dgm:spPr/>
    </dgm:pt>
  </dgm:ptLst>
  <dgm:cxnLst>
    <dgm:cxn modelId="{1CE8DE16-1331-4827-9D6B-4988D6958644}" type="presOf" srcId="{1B32C435-DC67-4F3C-B133-A9C52F32607D}" destId="{E765B1E8-370C-4E9E-BB51-7D18A59CE03A}" srcOrd="0" destOrd="0" presId="urn:microsoft.com/office/officeart/2005/8/layout/vList5"/>
    <dgm:cxn modelId="{968B1F2E-AF82-48C7-AF67-C9D7AC3F2C86}" type="presOf" srcId="{227B93EE-369A-40C2-A61D-7413C213B575}" destId="{29E93B8B-B3D3-4749-8085-A1EC5C7F3F7D}" srcOrd="0" destOrd="0" presId="urn:microsoft.com/office/officeart/2005/8/layout/vList5"/>
    <dgm:cxn modelId="{12D03841-2900-4248-8C61-BBF503404CF3}" type="presOf" srcId="{EC267F33-6A4E-46D4-B5B0-0C3CD870CCA3}" destId="{12F18F8F-56CD-4BB6-AB70-AB8A7CF55CA9}" srcOrd="0" destOrd="0" presId="urn:microsoft.com/office/officeart/2005/8/layout/vList5"/>
    <dgm:cxn modelId="{B0B36D93-40FF-488B-9C46-0594730DEC5D}" srcId="{F7813BD2-D323-48F5-B12E-14DD6A7CF1FE}" destId="{F89F5535-0C7E-48EB-9352-6FB4C80C67AC}" srcOrd="3" destOrd="0" parTransId="{2DDAF996-3BC1-4215-A7A4-E80709AF0C90}" sibTransId="{172F6235-8557-4526-A27E-CBA96E0A847B}"/>
    <dgm:cxn modelId="{16B70A9E-8FB0-495A-8E7A-E008267B82AF}" type="presOf" srcId="{F7813BD2-D323-48F5-B12E-14DD6A7CF1FE}" destId="{93479248-B774-4017-952B-3BA261853696}" srcOrd="0" destOrd="0" presId="urn:microsoft.com/office/officeart/2005/8/layout/vList5"/>
    <dgm:cxn modelId="{23AAB5A3-3D91-4177-91CD-53638A6F7965}" srcId="{F7813BD2-D323-48F5-B12E-14DD6A7CF1FE}" destId="{1B32C435-DC67-4F3C-B133-A9C52F32607D}" srcOrd="2" destOrd="0" parTransId="{4087FC6D-CFAC-45EE-89C0-489589B0537E}" sibTransId="{19341B16-389F-4471-A8D0-8974393D952B}"/>
    <dgm:cxn modelId="{4AF91EB0-252C-443C-B68A-2216DE2BD4CE}" type="presOf" srcId="{F89F5535-0C7E-48EB-9352-6FB4C80C67AC}" destId="{AD72A1EC-B740-4A1E-B85F-C3342DC87806}" srcOrd="0" destOrd="0" presId="urn:microsoft.com/office/officeart/2005/8/layout/vList5"/>
    <dgm:cxn modelId="{34344CBB-C699-4BDC-B626-5F778E1489F1}" type="presOf" srcId="{62D59407-EBB1-48CC-8E33-87A5B08FA397}" destId="{BDA92DE0-FE03-40FC-8B08-3023969F673E}" srcOrd="0" destOrd="0" presId="urn:microsoft.com/office/officeart/2005/8/layout/vList5"/>
    <dgm:cxn modelId="{7C4269CF-9C07-4AC7-A5F7-49DD9CD5D9DD}" srcId="{F7813BD2-D323-48F5-B12E-14DD6A7CF1FE}" destId="{227B93EE-369A-40C2-A61D-7413C213B575}" srcOrd="4" destOrd="0" parTransId="{43F1A478-099E-4DE6-8B14-CBDB8AACAE2B}" sibTransId="{CF3159A5-5F26-450C-B351-55C52D0BE267}"/>
    <dgm:cxn modelId="{65571FF2-E156-4743-8BFC-EDC576931960}" srcId="{F7813BD2-D323-48F5-B12E-14DD6A7CF1FE}" destId="{62D59407-EBB1-48CC-8E33-87A5B08FA397}" srcOrd="0" destOrd="0" parTransId="{9CE131D5-3C53-465D-A71C-D6DE672B4503}" sibTransId="{687A4FBB-0A70-4269-854A-DADE2F36F207}"/>
    <dgm:cxn modelId="{F56C89F6-1294-46FF-B0F0-EA37AF4164B7}" srcId="{F7813BD2-D323-48F5-B12E-14DD6A7CF1FE}" destId="{EC267F33-6A4E-46D4-B5B0-0C3CD870CCA3}" srcOrd="1" destOrd="0" parTransId="{6C2BC2C5-ACF1-46E2-96C2-98AD6E032320}" sibTransId="{FB808E94-49C2-4857-9BD1-A8373B435249}"/>
    <dgm:cxn modelId="{5CC35627-5F6C-4CE0-9851-E2D6FC2004D7}" type="presParOf" srcId="{93479248-B774-4017-952B-3BA261853696}" destId="{3ACA7F96-8C58-4674-9C72-1F8CCBF7C4FD}" srcOrd="0" destOrd="0" presId="urn:microsoft.com/office/officeart/2005/8/layout/vList5"/>
    <dgm:cxn modelId="{F06FBA74-3674-44B6-ACED-AB4F0E9D69CD}" type="presParOf" srcId="{3ACA7F96-8C58-4674-9C72-1F8CCBF7C4FD}" destId="{BDA92DE0-FE03-40FC-8B08-3023969F673E}" srcOrd="0" destOrd="0" presId="urn:microsoft.com/office/officeart/2005/8/layout/vList5"/>
    <dgm:cxn modelId="{8D7019A7-82F8-4A86-BFE0-D8ACD555D153}" type="presParOf" srcId="{93479248-B774-4017-952B-3BA261853696}" destId="{2DE95BC5-8969-4BF9-8A2F-FB2DDD2D00E1}" srcOrd="1" destOrd="0" presId="urn:microsoft.com/office/officeart/2005/8/layout/vList5"/>
    <dgm:cxn modelId="{63D7DAC9-5847-46C3-8985-2C60B47A073B}" type="presParOf" srcId="{93479248-B774-4017-952B-3BA261853696}" destId="{FE6839F8-4EE3-4E0C-8F4E-8E53EE6E0BA8}" srcOrd="2" destOrd="0" presId="urn:microsoft.com/office/officeart/2005/8/layout/vList5"/>
    <dgm:cxn modelId="{2D973540-8EF2-4455-AA58-7834668674C7}" type="presParOf" srcId="{FE6839F8-4EE3-4E0C-8F4E-8E53EE6E0BA8}" destId="{12F18F8F-56CD-4BB6-AB70-AB8A7CF55CA9}" srcOrd="0" destOrd="0" presId="urn:microsoft.com/office/officeart/2005/8/layout/vList5"/>
    <dgm:cxn modelId="{193C9DFF-B77C-4F66-9D5A-B00BA990E8B0}" type="presParOf" srcId="{93479248-B774-4017-952B-3BA261853696}" destId="{5F3E1053-B490-4E4B-A462-9E46105F440E}" srcOrd="3" destOrd="0" presId="urn:microsoft.com/office/officeart/2005/8/layout/vList5"/>
    <dgm:cxn modelId="{87D3CDB7-D409-4E77-A2B9-0141F7BEF889}" type="presParOf" srcId="{93479248-B774-4017-952B-3BA261853696}" destId="{EC8058C3-4196-4ADC-B00E-E4D29B225FBE}" srcOrd="4" destOrd="0" presId="urn:microsoft.com/office/officeart/2005/8/layout/vList5"/>
    <dgm:cxn modelId="{31942503-0E51-4BFF-B5FA-20D288D159CE}" type="presParOf" srcId="{EC8058C3-4196-4ADC-B00E-E4D29B225FBE}" destId="{E765B1E8-370C-4E9E-BB51-7D18A59CE03A}" srcOrd="0" destOrd="0" presId="urn:microsoft.com/office/officeart/2005/8/layout/vList5"/>
    <dgm:cxn modelId="{A8D1B360-D761-42E8-AE00-2C0BCCDCB0AD}" type="presParOf" srcId="{93479248-B774-4017-952B-3BA261853696}" destId="{72AEAB62-7886-4A3D-82C2-E2949BA95A5D}" srcOrd="5" destOrd="0" presId="urn:microsoft.com/office/officeart/2005/8/layout/vList5"/>
    <dgm:cxn modelId="{27C247F4-19DF-4F47-BD15-63407C0F84EB}" type="presParOf" srcId="{93479248-B774-4017-952B-3BA261853696}" destId="{6125C19F-4C02-432B-8CE6-54E9F5E9DEC9}" srcOrd="6" destOrd="0" presId="urn:microsoft.com/office/officeart/2005/8/layout/vList5"/>
    <dgm:cxn modelId="{B8BCA342-8333-4DF4-B35C-9C9E5A7714F0}" type="presParOf" srcId="{6125C19F-4C02-432B-8CE6-54E9F5E9DEC9}" destId="{AD72A1EC-B740-4A1E-B85F-C3342DC87806}" srcOrd="0" destOrd="0" presId="urn:microsoft.com/office/officeart/2005/8/layout/vList5"/>
    <dgm:cxn modelId="{57082AB8-F105-4DE0-A2A0-9715CF80030B}" type="presParOf" srcId="{93479248-B774-4017-952B-3BA261853696}" destId="{C3CCCF07-4EF9-4E42-8FCE-73BE34B186EC}" srcOrd="7" destOrd="0" presId="urn:microsoft.com/office/officeart/2005/8/layout/vList5"/>
    <dgm:cxn modelId="{C512BCC7-2D12-40BC-9B31-C8AA297DCC00}" type="presParOf" srcId="{93479248-B774-4017-952B-3BA261853696}" destId="{0E8BD513-7A30-4261-905F-A187CE1B6A90}" srcOrd="8" destOrd="0" presId="urn:microsoft.com/office/officeart/2005/8/layout/vList5"/>
    <dgm:cxn modelId="{A800BDE0-C65F-40D1-AF1E-AFEDA1239BAB}" type="presParOf" srcId="{0E8BD513-7A30-4261-905F-A187CE1B6A90}" destId="{29E93B8B-B3D3-4749-8085-A1EC5C7F3F7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56253A-739A-449F-A73D-B21163C55266}"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63E0102A-4834-468D-A05B-371FDB0716D5}">
      <dgm:prSet/>
      <dgm:spPr/>
      <dgm:t>
        <a:bodyPr/>
        <a:lstStyle/>
        <a:p>
          <a:r>
            <a:rPr lang="en-US" dirty="0"/>
            <a:t>Provides a way to visualize and map genetic material in an individual’s cells, including specific genes or portions of genes.  </a:t>
          </a:r>
        </a:p>
      </dgm:t>
    </dgm:pt>
    <dgm:pt modelId="{2E2065EF-48E7-4DB0-9E3F-476D1D68F4E4}" type="parTrans" cxnId="{E865C8EF-3D05-466E-8543-31E32DE9184F}">
      <dgm:prSet/>
      <dgm:spPr/>
      <dgm:t>
        <a:bodyPr/>
        <a:lstStyle/>
        <a:p>
          <a:endParaRPr lang="en-US"/>
        </a:p>
      </dgm:t>
    </dgm:pt>
    <dgm:pt modelId="{0498731F-8853-47E7-8001-0D90115D197C}" type="sibTrans" cxnId="{E865C8EF-3D05-466E-8543-31E32DE9184F}">
      <dgm:prSet/>
      <dgm:spPr/>
      <dgm:t>
        <a:bodyPr/>
        <a:lstStyle/>
        <a:p>
          <a:endParaRPr lang="en-US"/>
        </a:p>
      </dgm:t>
    </dgm:pt>
    <dgm:pt modelId="{DE207171-ABC4-44D1-AC69-E6FCE4B976F0}">
      <dgm:prSet custT="1"/>
      <dgm:spPr/>
      <dgm:t>
        <a:bodyPr/>
        <a:lstStyle/>
        <a:p>
          <a:r>
            <a:rPr lang="en-US" sz="2000" dirty="0"/>
            <a:t>Not performed on cells that are actively dividing.</a:t>
          </a:r>
        </a:p>
      </dgm:t>
    </dgm:pt>
    <dgm:pt modelId="{9A423ECA-ABF1-4669-8C3E-EC29A1060B37}" type="parTrans" cxnId="{14E68606-E5D1-4203-A457-1157FEA9C80E}">
      <dgm:prSet/>
      <dgm:spPr/>
      <dgm:t>
        <a:bodyPr/>
        <a:lstStyle/>
        <a:p>
          <a:endParaRPr lang="en-US"/>
        </a:p>
      </dgm:t>
    </dgm:pt>
    <dgm:pt modelId="{36DCDFFC-7FAE-4686-95A6-5D5FA043CB28}" type="sibTrans" cxnId="{14E68606-E5D1-4203-A457-1157FEA9C80E}">
      <dgm:prSet/>
      <dgm:spPr/>
      <dgm:t>
        <a:bodyPr/>
        <a:lstStyle/>
        <a:p>
          <a:endParaRPr lang="en-US"/>
        </a:p>
      </dgm:t>
    </dgm:pt>
    <dgm:pt modelId="{C8DE9AEF-47BD-4598-AAA4-868093317F16}">
      <dgm:prSet/>
      <dgm:spPr/>
      <dgm:t>
        <a:bodyPr/>
        <a:lstStyle/>
        <a:p>
          <a:r>
            <a:rPr lang="en-US"/>
            <a:t>Capable of detecting chromosomal translocations (when one piece of a chromosome is shifted over the another chromosome during cell division) – they “trade places”.</a:t>
          </a:r>
        </a:p>
      </dgm:t>
    </dgm:pt>
    <dgm:pt modelId="{895B69A5-6B5A-425A-B4AF-EEEAD4CAB415}" type="parTrans" cxnId="{60E309D3-8446-42E6-8E57-808E5F13EFE5}">
      <dgm:prSet/>
      <dgm:spPr/>
      <dgm:t>
        <a:bodyPr/>
        <a:lstStyle/>
        <a:p>
          <a:endParaRPr lang="en-US"/>
        </a:p>
      </dgm:t>
    </dgm:pt>
    <dgm:pt modelId="{AE39A945-B4D2-47C4-BDC8-A5833D50F7A6}" type="sibTrans" cxnId="{60E309D3-8446-42E6-8E57-808E5F13EFE5}">
      <dgm:prSet/>
      <dgm:spPr/>
      <dgm:t>
        <a:bodyPr/>
        <a:lstStyle/>
        <a:p>
          <a:endParaRPr lang="en-US"/>
        </a:p>
      </dgm:t>
    </dgm:pt>
    <dgm:pt modelId="{6934DF11-C6BE-4AE5-9608-ED2D6006A060}">
      <dgm:prSet/>
      <dgm:spPr/>
      <dgm:t>
        <a:bodyPr/>
        <a:lstStyle/>
        <a:p>
          <a:r>
            <a:rPr lang="en-US"/>
            <a:t>Results have been incorporated in the R-ISS because they are a powerful tool for predicting risk and survival in myeloma.</a:t>
          </a:r>
        </a:p>
      </dgm:t>
    </dgm:pt>
    <dgm:pt modelId="{F63536CB-5CFA-4C25-AD9C-73DEAD00D6B4}" type="parTrans" cxnId="{D12DEB78-BD52-42B8-9B00-FD896080F8ED}">
      <dgm:prSet/>
      <dgm:spPr/>
      <dgm:t>
        <a:bodyPr/>
        <a:lstStyle/>
        <a:p>
          <a:endParaRPr lang="en-US"/>
        </a:p>
      </dgm:t>
    </dgm:pt>
    <dgm:pt modelId="{6ECD3A43-C9FF-4553-93C2-3816B57BC7C9}" type="sibTrans" cxnId="{D12DEB78-BD52-42B8-9B00-FD896080F8ED}">
      <dgm:prSet/>
      <dgm:spPr/>
      <dgm:t>
        <a:bodyPr/>
        <a:lstStyle/>
        <a:p>
          <a:endParaRPr lang="en-US"/>
        </a:p>
      </dgm:t>
    </dgm:pt>
    <dgm:pt modelId="{C6DB4F5F-BFC6-4F86-A84A-6C3F091C539B}" type="pres">
      <dgm:prSet presAssocID="{3356253A-739A-449F-A73D-B21163C55266}" presName="Name0" presStyleCnt="0">
        <dgm:presLayoutVars>
          <dgm:dir/>
          <dgm:animLvl val="lvl"/>
          <dgm:resizeHandles val="exact"/>
        </dgm:presLayoutVars>
      </dgm:prSet>
      <dgm:spPr/>
    </dgm:pt>
    <dgm:pt modelId="{8ADF6EB3-C56B-44F3-B512-EAA6FF2BB02C}" type="pres">
      <dgm:prSet presAssocID="{6934DF11-C6BE-4AE5-9608-ED2D6006A060}" presName="boxAndChildren" presStyleCnt="0"/>
      <dgm:spPr/>
    </dgm:pt>
    <dgm:pt modelId="{3262F476-BB2E-429B-87DF-EDF68C25882F}" type="pres">
      <dgm:prSet presAssocID="{6934DF11-C6BE-4AE5-9608-ED2D6006A060}" presName="parentTextBox" presStyleLbl="node1" presStyleIdx="0" presStyleCnt="4"/>
      <dgm:spPr/>
    </dgm:pt>
    <dgm:pt modelId="{AAF3C8CD-C2CC-4ADB-A263-79D68B1F0B8F}" type="pres">
      <dgm:prSet presAssocID="{AE39A945-B4D2-47C4-BDC8-A5833D50F7A6}" presName="sp" presStyleCnt="0"/>
      <dgm:spPr/>
    </dgm:pt>
    <dgm:pt modelId="{3367FC7F-D306-4F6D-BA8D-3C53B94EB251}" type="pres">
      <dgm:prSet presAssocID="{C8DE9AEF-47BD-4598-AAA4-868093317F16}" presName="arrowAndChildren" presStyleCnt="0"/>
      <dgm:spPr/>
    </dgm:pt>
    <dgm:pt modelId="{40197DB1-4104-443D-B436-A5698E276454}" type="pres">
      <dgm:prSet presAssocID="{C8DE9AEF-47BD-4598-AAA4-868093317F16}" presName="parentTextArrow" presStyleLbl="node1" presStyleIdx="1" presStyleCnt="4"/>
      <dgm:spPr/>
    </dgm:pt>
    <dgm:pt modelId="{6B189DB6-17DA-4637-96E8-943100BDA063}" type="pres">
      <dgm:prSet presAssocID="{36DCDFFC-7FAE-4686-95A6-5D5FA043CB28}" presName="sp" presStyleCnt="0"/>
      <dgm:spPr/>
    </dgm:pt>
    <dgm:pt modelId="{115983C2-18E9-4E90-868D-894EA7C4F678}" type="pres">
      <dgm:prSet presAssocID="{DE207171-ABC4-44D1-AC69-E6FCE4B976F0}" presName="arrowAndChildren" presStyleCnt="0"/>
      <dgm:spPr/>
    </dgm:pt>
    <dgm:pt modelId="{6FC06DE3-7C6E-463A-A73C-639C15EE3646}" type="pres">
      <dgm:prSet presAssocID="{DE207171-ABC4-44D1-AC69-E6FCE4B976F0}" presName="parentTextArrow" presStyleLbl="node1" presStyleIdx="2" presStyleCnt="4" custLinFactNeighborX="-2174" custLinFactNeighborY="1360"/>
      <dgm:spPr/>
    </dgm:pt>
    <dgm:pt modelId="{27D09DBA-017A-494A-B87B-4C9A4CDA81DB}" type="pres">
      <dgm:prSet presAssocID="{0498731F-8853-47E7-8001-0D90115D197C}" presName="sp" presStyleCnt="0"/>
      <dgm:spPr/>
    </dgm:pt>
    <dgm:pt modelId="{BEF6F1B7-EC64-4509-90E0-E8AFEBE6776A}" type="pres">
      <dgm:prSet presAssocID="{63E0102A-4834-468D-A05B-371FDB0716D5}" presName="arrowAndChildren" presStyleCnt="0"/>
      <dgm:spPr/>
    </dgm:pt>
    <dgm:pt modelId="{90BC2457-40AE-42A9-ABAD-39D03C1AFDD6}" type="pres">
      <dgm:prSet presAssocID="{63E0102A-4834-468D-A05B-371FDB0716D5}" presName="parentTextArrow" presStyleLbl="node1" presStyleIdx="3" presStyleCnt="4"/>
      <dgm:spPr/>
    </dgm:pt>
  </dgm:ptLst>
  <dgm:cxnLst>
    <dgm:cxn modelId="{14E68606-E5D1-4203-A457-1157FEA9C80E}" srcId="{3356253A-739A-449F-A73D-B21163C55266}" destId="{DE207171-ABC4-44D1-AC69-E6FCE4B976F0}" srcOrd="1" destOrd="0" parTransId="{9A423ECA-ABF1-4669-8C3E-EC29A1060B37}" sibTransId="{36DCDFFC-7FAE-4686-95A6-5D5FA043CB28}"/>
    <dgm:cxn modelId="{A2A2FF2E-2C8D-4C95-A196-1FDF78AF9FDC}" type="presOf" srcId="{C8DE9AEF-47BD-4598-AAA4-868093317F16}" destId="{40197DB1-4104-443D-B436-A5698E276454}" srcOrd="0" destOrd="0" presId="urn:microsoft.com/office/officeart/2005/8/layout/process4"/>
    <dgm:cxn modelId="{50694F68-C157-4AA8-90ED-B5391D911FE2}" type="presOf" srcId="{63E0102A-4834-468D-A05B-371FDB0716D5}" destId="{90BC2457-40AE-42A9-ABAD-39D03C1AFDD6}" srcOrd="0" destOrd="0" presId="urn:microsoft.com/office/officeart/2005/8/layout/process4"/>
    <dgm:cxn modelId="{4F12316A-8C0E-4BB8-ACF0-2884710F2427}" type="presOf" srcId="{DE207171-ABC4-44D1-AC69-E6FCE4B976F0}" destId="{6FC06DE3-7C6E-463A-A73C-639C15EE3646}" srcOrd="0" destOrd="0" presId="urn:microsoft.com/office/officeart/2005/8/layout/process4"/>
    <dgm:cxn modelId="{D12DEB78-BD52-42B8-9B00-FD896080F8ED}" srcId="{3356253A-739A-449F-A73D-B21163C55266}" destId="{6934DF11-C6BE-4AE5-9608-ED2D6006A060}" srcOrd="3" destOrd="0" parTransId="{F63536CB-5CFA-4C25-AD9C-73DEAD00D6B4}" sibTransId="{6ECD3A43-C9FF-4553-93C2-3816B57BC7C9}"/>
    <dgm:cxn modelId="{DF354681-7DBC-4A60-B68C-EB13E5D5F442}" type="presOf" srcId="{3356253A-739A-449F-A73D-B21163C55266}" destId="{C6DB4F5F-BFC6-4F86-A84A-6C3F091C539B}" srcOrd="0" destOrd="0" presId="urn:microsoft.com/office/officeart/2005/8/layout/process4"/>
    <dgm:cxn modelId="{636325A4-C896-4FDA-B8CC-885CF2416B3D}" type="presOf" srcId="{6934DF11-C6BE-4AE5-9608-ED2D6006A060}" destId="{3262F476-BB2E-429B-87DF-EDF68C25882F}" srcOrd="0" destOrd="0" presId="urn:microsoft.com/office/officeart/2005/8/layout/process4"/>
    <dgm:cxn modelId="{60E309D3-8446-42E6-8E57-808E5F13EFE5}" srcId="{3356253A-739A-449F-A73D-B21163C55266}" destId="{C8DE9AEF-47BD-4598-AAA4-868093317F16}" srcOrd="2" destOrd="0" parTransId="{895B69A5-6B5A-425A-B4AF-EEEAD4CAB415}" sibTransId="{AE39A945-B4D2-47C4-BDC8-A5833D50F7A6}"/>
    <dgm:cxn modelId="{E865C8EF-3D05-466E-8543-31E32DE9184F}" srcId="{3356253A-739A-449F-A73D-B21163C55266}" destId="{63E0102A-4834-468D-A05B-371FDB0716D5}" srcOrd="0" destOrd="0" parTransId="{2E2065EF-48E7-4DB0-9E3F-476D1D68F4E4}" sibTransId="{0498731F-8853-47E7-8001-0D90115D197C}"/>
    <dgm:cxn modelId="{AF255E5D-9643-457F-AB33-35A102E94368}" type="presParOf" srcId="{C6DB4F5F-BFC6-4F86-A84A-6C3F091C539B}" destId="{8ADF6EB3-C56B-44F3-B512-EAA6FF2BB02C}" srcOrd="0" destOrd="0" presId="urn:microsoft.com/office/officeart/2005/8/layout/process4"/>
    <dgm:cxn modelId="{3C2A6E82-3A88-4799-A38E-2B2AAB503BDD}" type="presParOf" srcId="{8ADF6EB3-C56B-44F3-B512-EAA6FF2BB02C}" destId="{3262F476-BB2E-429B-87DF-EDF68C25882F}" srcOrd="0" destOrd="0" presId="urn:microsoft.com/office/officeart/2005/8/layout/process4"/>
    <dgm:cxn modelId="{9A9AF66A-54EB-40CD-AC70-F6894715D835}" type="presParOf" srcId="{C6DB4F5F-BFC6-4F86-A84A-6C3F091C539B}" destId="{AAF3C8CD-C2CC-4ADB-A263-79D68B1F0B8F}" srcOrd="1" destOrd="0" presId="urn:microsoft.com/office/officeart/2005/8/layout/process4"/>
    <dgm:cxn modelId="{9776063C-D2C1-46D2-88CC-EC8D759FCD52}" type="presParOf" srcId="{C6DB4F5F-BFC6-4F86-A84A-6C3F091C539B}" destId="{3367FC7F-D306-4F6D-BA8D-3C53B94EB251}" srcOrd="2" destOrd="0" presId="urn:microsoft.com/office/officeart/2005/8/layout/process4"/>
    <dgm:cxn modelId="{3676FEDC-2371-4E27-92E8-8648F974F840}" type="presParOf" srcId="{3367FC7F-D306-4F6D-BA8D-3C53B94EB251}" destId="{40197DB1-4104-443D-B436-A5698E276454}" srcOrd="0" destOrd="0" presId="urn:microsoft.com/office/officeart/2005/8/layout/process4"/>
    <dgm:cxn modelId="{B7D75EE6-AC7F-4C77-83D6-0921B22F0FCD}" type="presParOf" srcId="{C6DB4F5F-BFC6-4F86-A84A-6C3F091C539B}" destId="{6B189DB6-17DA-4637-96E8-943100BDA063}" srcOrd="3" destOrd="0" presId="urn:microsoft.com/office/officeart/2005/8/layout/process4"/>
    <dgm:cxn modelId="{D4A00CDE-1CB9-4A0B-9D4D-7A75F1B86D56}" type="presParOf" srcId="{C6DB4F5F-BFC6-4F86-A84A-6C3F091C539B}" destId="{115983C2-18E9-4E90-868D-894EA7C4F678}" srcOrd="4" destOrd="0" presId="urn:microsoft.com/office/officeart/2005/8/layout/process4"/>
    <dgm:cxn modelId="{54733541-41FF-4700-9AA7-F99BFB5D9CB2}" type="presParOf" srcId="{115983C2-18E9-4E90-868D-894EA7C4F678}" destId="{6FC06DE3-7C6E-463A-A73C-639C15EE3646}" srcOrd="0" destOrd="0" presId="urn:microsoft.com/office/officeart/2005/8/layout/process4"/>
    <dgm:cxn modelId="{5D55B3C3-7ACA-4397-AB42-34C89FA4B4CB}" type="presParOf" srcId="{C6DB4F5F-BFC6-4F86-A84A-6C3F091C539B}" destId="{27D09DBA-017A-494A-B87B-4C9A4CDA81DB}" srcOrd="5" destOrd="0" presId="urn:microsoft.com/office/officeart/2005/8/layout/process4"/>
    <dgm:cxn modelId="{1AC93029-E900-48D4-AD2A-FA10A545B446}" type="presParOf" srcId="{C6DB4F5F-BFC6-4F86-A84A-6C3F091C539B}" destId="{BEF6F1B7-EC64-4509-90E0-E8AFEBE6776A}" srcOrd="6" destOrd="0" presId="urn:microsoft.com/office/officeart/2005/8/layout/process4"/>
    <dgm:cxn modelId="{D959680D-4A2B-48E2-9A2E-B271B7558123}" type="presParOf" srcId="{BEF6F1B7-EC64-4509-90E0-E8AFEBE6776A}" destId="{90BC2457-40AE-42A9-ABAD-39D03C1AFDD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BAAD0F-FF5A-4F1B-B5A2-BDB750F9AD7A}" type="doc">
      <dgm:prSet loTypeId="urn:microsoft.com/office/officeart/2005/8/layout/hChevron3" loCatId="process" qsTypeId="urn:microsoft.com/office/officeart/2005/8/quickstyle/simple4" qsCatId="simple" csTypeId="urn:microsoft.com/office/officeart/2005/8/colors/colorful2" csCatId="colorful" phldr="1"/>
      <dgm:spPr/>
      <dgm:t>
        <a:bodyPr/>
        <a:lstStyle/>
        <a:p>
          <a:endParaRPr lang="en-US"/>
        </a:p>
      </dgm:t>
    </dgm:pt>
    <dgm:pt modelId="{EF425B53-49B7-4A35-8494-BDC18127A94E}">
      <dgm:prSet custT="1"/>
      <dgm:spPr/>
      <dgm:t>
        <a:bodyPr/>
        <a:lstStyle/>
        <a:p>
          <a:r>
            <a:rPr lang="en-US" sz="2800" dirty="0"/>
            <a:t>Nearly all myeloma patients have deletion of all or part of chromosome 13 (del13) so this is not a reliable indicator of risk</a:t>
          </a:r>
          <a:r>
            <a:rPr lang="en-US" sz="4000" dirty="0"/>
            <a:t>.</a:t>
          </a:r>
        </a:p>
      </dgm:t>
    </dgm:pt>
    <dgm:pt modelId="{092511A8-9E35-4451-AED1-261727AAD942}" type="parTrans" cxnId="{73377471-9D0E-4D2A-BD76-FECB64ED7CA9}">
      <dgm:prSet/>
      <dgm:spPr/>
      <dgm:t>
        <a:bodyPr/>
        <a:lstStyle/>
        <a:p>
          <a:endParaRPr lang="en-US"/>
        </a:p>
      </dgm:t>
    </dgm:pt>
    <dgm:pt modelId="{1D11D53C-D6BF-4425-95AB-77250849FEF7}" type="sibTrans" cxnId="{73377471-9D0E-4D2A-BD76-FECB64ED7CA9}">
      <dgm:prSet/>
      <dgm:spPr/>
      <dgm:t>
        <a:bodyPr/>
        <a:lstStyle/>
        <a:p>
          <a:endParaRPr lang="en-US"/>
        </a:p>
      </dgm:t>
    </dgm:pt>
    <dgm:pt modelId="{F956206C-9CD0-4737-ACF6-434A6799773A}">
      <dgm:prSet custT="1"/>
      <dgm:spPr/>
      <dgm:t>
        <a:bodyPr/>
        <a:lstStyle/>
        <a:p>
          <a:r>
            <a:rPr lang="en-US" sz="1800" dirty="0"/>
            <a:t>There are some changes that can help guide therapy choices:</a:t>
          </a:r>
        </a:p>
      </dgm:t>
    </dgm:pt>
    <dgm:pt modelId="{FA4E8293-A8E2-40FB-A02A-EBBD7783E0B9}" type="parTrans" cxnId="{3950C42A-328A-400A-B114-71282F8AF204}">
      <dgm:prSet/>
      <dgm:spPr/>
      <dgm:t>
        <a:bodyPr/>
        <a:lstStyle/>
        <a:p>
          <a:endParaRPr lang="en-US"/>
        </a:p>
      </dgm:t>
    </dgm:pt>
    <dgm:pt modelId="{81B2984F-CE1E-4C89-83AE-3A18F7DC9E03}" type="sibTrans" cxnId="{3950C42A-328A-400A-B114-71282F8AF204}">
      <dgm:prSet/>
      <dgm:spPr/>
      <dgm:t>
        <a:bodyPr/>
        <a:lstStyle/>
        <a:p>
          <a:endParaRPr lang="en-US"/>
        </a:p>
      </dgm:t>
    </dgm:pt>
    <dgm:pt modelId="{C5D1FEB8-0D28-4BD5-937D-C10B040BB93F}">
      <dgm:prSet custT="1"/>
      <dgm:spPr/>
      <dgm:t>
        <a:bodyPr/>
        <a:lstStyle/>
        <a:p>
          <a:r>
            <a:rPr lang="en-US" sz="2000" dirty="0"/>
            <a:t>t(4;14) often responds to regimens that contain </a:t>
          </a:r>
          <a:r>
            <a:rPr lang="en-US" sz="2000" dirty="0" err="1"/>
            <a:t>Velcade</a:t>
          </a:r>
          <a:r>
            <a:rPr lang="en-US" sz="2000" dirty="0"/>
            <a:t> for induction and maintenance therapy.</a:t>
          </a:r>
        </a:p>
      </dgm:t>
    </dgm:pt>
    <dgm:pt modelId="{A287E9C1-7255-4E09-BDC0-018696FFEAB1}" type="parTrans" cxnId="{D0D9D520-919F-4E3F-B8D8-F0699D6F4433}">
      <dgm:prSet/>
      <dgm:spPr/>
      <dgm:t>
        <a:bodyPr/>
        <a:lstStyle/>
        <a:p>
          <a:endParaRPr lang="en-US"/>
        </a:p>
      </dgm:t>
    </dgm:pt>
    <dgm:pt modelId="{50DF201B-3F71-462B-A4F6-F8E72E136B78}" type="sibTrans" cxnId="{D0D9D520-919F-4E3F-B8D8-F0699D6F4433}">
      <dgm:prSet/>
      <dgm:spPr/>
      <dgm:t>
        <a:bodyPr/>
        <a:lstStyle/>
        <a:p>
          <a:endParaRPr lang="en-US"/>
        </a:p>
      </dgm:t>
    </dgm:pt>
    <dgm:pt modelId="{8897D3CE-5ADD-44D0-85C6-5222C0EFE847}">
      <dgm:prSet custT="1"/>
      <dgm:spPr/>
      <dgm:t>
        <a:bodyPr/>
        <a:lstStyle/>
        <a:p>
          <a:r>
            <a:rPr lang="en-US" sz="2000" dirty="0" err="1"/>
            <a:t>Pomalyst</a:t>
          </a:r>
          <a:r>
            <a:rPr lang="en-US" sz="2000" dirty="0"/>
            <a:t> is less effective if there is a t(4;14) </a:t>
          </a:r>
        </a:p>
      </dgm:t>
    </dgm:pt>
    <dgm:pt modelId="{65E25711-D710-4794-AC5E-C9BAFA4494D9}" type="parTrans" cxnId="{A4A1F2B6-B0E5-48F9-BC79-E4E3C6C438AC}">
      <dgm:prSet/>
      <dgm:spPr/>
      <dgm:t>
        <a:bodyPr/>
        <a:lstStyle/>
        <a:p>
          <a:endParaRPr lang="en-US"/>
        </a:p>
      </dgm:t>
    </dgm:pt>
    <dgm:pt modelId="{17562556-880B-4F5E-AB1A-602229B5AF37}" type="sibTrans" cxnId="{A4A1F2B6-B0E5-48F9-BC79-E4E3C6C438AC}">
      <dgm:prSet/>
      <dgm:spPr/>
      <dgm:t>
        <a:bodyPr/>
        <a:lstStyle/>
        <a:p>
          <a:endParaRPr lang="en-US"/>
        </a:p>
      </dgm:t>
    </dgm:pt>
    <dgm:pt modelId="{88A06459-46DF-4880-95C0-9E06C060D4F5}">
      <dgm:prSet custT="1"/>
      <dgm:spPr/>
      <dgm:t>
        <a:bodyPr/>
        <a:lstStyle/>
        <a:p>
          <a:r>
            <a:rPr lang="en-US" sz="2000" dirty="0" err="1"/>
            <a:t>Pomalyst</a:t>
          </a:r>
          <a:r>
            <a:rPr lang="en-US" sz="2000" dirty="0"/>
            <a:t> could be more effective in treatment when 17p- is present (may be able to overcome some of the negative impact). </a:t>
          </a:r>
        </a:p>
      </dgm:t>
    </dgm:pt>
    <dgm:pt modelId="{466F288B-0E4F-4BC9-9609-921E9037642D}" type="parTrans" cxnId="{5647678D-0E68-459D-823A-63CD3CE33FD0}">
      <dgm:prSet/>
      <dgm:spPr/>
      <dgm:t>
        <a:bodyPr/>
        <a:lstStyle/>
        <a:p>
          <a:endParaRPr lang="en-US"/>
        </a:p>
      </dgm:t>
    </dgm:pt>
    <dgm:pt modelId="{934A2245-6D4D-4D7E-883D-B975F68D38DD}" type="sibTrans" cxnId="{5647678D-0E68-459D-823A-63CD3CE33FD0}">
      <dgm:prSet/>
      <dgm:spPr/>
      <dgm:t>
        <a:bodyPr/>
        <a:lstStyle/>
        <a:p>
          <a:endParaRPr lang="en-US"/>
        </a:p>
      </dgm:t>
    </dgm:pt>
    <dgm:pt modelId="{6D7EC531-E484-45EA-AE8B-6FB4B9489D73}">
      <dgm:prSet custT="1"/>
      <dgm:spPr/>
      <dgm:t>
        <a:bodyPr/>
        <a:lstStyle/>
        <a:p>
          <a:r>
            <a:rPr lang="en-US" sz="1800" dirty="0"/>
            <a:t>t(11;14) often responds to </a:t>
          </a:r>
          <a:r>
            <a:rPr lang="en-US" sz="1800" dirty="0" err="1"/>
            <a:t>Venetoclax</a:t>
          </a:r>
          <a:r>
            <a:rPr lang="en-US" sz="1800" dirty="0"/>
            <a:t>.</a:t>
          </a:r>
        </a:p>
      </dgm:t>
    </dgm:pt>
    <dgm:pt modelId="{1160D3DF-CB58-493E-A50B-8312EC82E46A}" type="parTrans" cxnId="{ADB3A74B-FF81-4D8A-A9EE-2B07A7676AC0}">
      <dgm:prSet/>
      <dgm:spPr/>
      <dgm:t>
        <a:bodyPr/>
        <a:lstStyle/>
        <a:p>
          <a:endParaRPr lang="en-US"/>
        </a:p>
      </dgm:t>
    </dgm:pt>
    <dgm:pt modelId="{0F0D2C2F-DEE4-4567-9AE9-A5BA32A4F3EE}" type="sibTrans" cxnId="{ADB3A74B-FF81-4D8A-A9EE-2B07A7676AC0}">
      <dgm:prSet/>
      <dgm:spPr/>
      <dgm:t>
        <a:bodyPr/>
        <a:lstStyle/>
        <a:p>
          <a:endParaRPr lang="en-US"/>
        </a:p>
      </dgm:t>
    </dgm:pt>
    <dgm:pt modelId="{AFA6DE7D-7AD6-4307-98E6-5C80DB198CF3}" type="pres">
      <dgm:prSet presAssocID="{B5BAAD0F-FF5A-4F1B-B5A2-BDB750F9AD7A}" presName="Name0" presStyleCnt="0">
        <dgm:presLayoutVars>
          <dgm:dir/>
          <dgm:resizeHandles val="exact"/>
        </dgm:presLayoutVars>
      </dgm:prSet>
      <dgm:spPr/>
    </dgm:pt>
    <dgm:pt modelId="{903FB8A4-5637-4C40-94E8-3428CEE2BA34}" type="pres">
      <dgm:prSet presAssocID="{EF425B53-49B7-4A35-8494-BDC18127A94E}" presName="parAndChTx" presStyleLbl="node1" presStyleIdx="0" presStyleCnt="2">
        <dgm:presLayoutVars>
          <dgm:bulletEnabled val="1"/>
        </dgm:presLayoutVars>
      </dgm:prSet>
      <dgm:spPr/>
    </dgm:pt>
    <dgm:pt modelId="{4DC0B920-F29E-4C4F-A38F-218E1A88087F}" type="pres">
      <dgm:prSet presAssocID="{1D11D53C-D6BF-4425-95AB-77250849FEF7}" presName="parAndChSpace" presStyleCnt="0"/>
      <dgm:spPr/>
    </dgm:pt>
    <dgm:pt modelId="{667056C6-D63D-4442-A079-2612289E0705}" type="pres">
      <dgm:prSet presAssocID="{F956206C-9CD0-4737-ACF6-434A6799773A}" presName="parAndChTx" presStyleLbl="node1" presStyleIdx="1" presStyleCnt="2" custLinFactNeighborX="6998" custLinFactNeighborY="1501">
        <dgm:presLayoutVars>
          <dgm:bulletEnabled val="1"/>
        </dgm:presLayoutVars>
      </dgm:prSet>
      <dgm:spPr/>
    </dgm:pt>
  </dgm:ptLst>
  <dgm:cxnLst>
    <dgm:cxn modelId="{D0D9D520-919F-4E3F-B8D8-F0699D6F4433}" srcId="{F956206C-9CD0-4737-ACF6-434A6799773A}" destId="{C5D1FEB8-0D28-4BD5-937D-C10B040BB93F}" srcOrd="0" destOrd="0" parTransId="{A287E9C1-7255-4E09-BDC0-018696FFEAB1}" sibTransId="{50DF201B-3F71-462B-A4F6-F8E72E136B78}"/>
    <dgm:cxn modelId="{3950C42A-328A-400A-B114-71282F8AF204}" srcId="{B5BAAD0F-FF5A-4F1B-B5A2-BDB750F9AD7A}" destId="{F956206C-9CD0-4737-ACF6-434A6799773A}" srcOrd="1" destOrd="0" parTransId="{FA4E8293-A8E2-40FB-A02A-EBBD7783E0B9}" sibTransId="{81B2984F-CE1E-4C89-83AE-3A18F7DC9E03}"/>
    <dgm:cxn modelId="{2D50B53B-330D-4CE7-9646-DB2B957B4E1B}" type="presOf" srcId="{B5BAAD0F-FF5A-4F1B-B5A2-BDB750F9AD7A}" destId="{AFA6DE7D-7AD6-4307-98E6-5C80DB198CF3}" srcOrd="0" destOrd="0" presId="urn:microsoft.com/office/officeart/2005/8/layout/hChevron3"/>
    <dgm:cxn modelId="{72A2E03E-832F-431B-A8AA-AEB99B2F58EC}" type="presOf" srcId="{F956206C-9CD0-4737-ACF6-434A6799773A}" destId="{667056C6-D63D-4442-A079-2612289E0705}" srcOrd="0" destOrd="0" presId="urn:microsoft.com/office/officeart/2005/8/layout/hChevron3"/>
    <dgm:cxn modelId="{E433674A-88BC-477E-90D4-5C2D3AA5F6C9}" type="presOf" srcId="{88A06459-46DF-4880-95C0-9E06C060D4F5}" destId="{667056C6-D63D-4442-A079-2612289E0705}" srcOrd="0" destOrd="3" presId="urn:microsoft.com/office/officeart/2005/8/layout/hChevron3"/>
    <dgm:cxn modelId="{ADB3A74B-FF81-4D8A-A9EE-2B07A7676AC0}" srcId="{F956206C-9CD0-4737-ACF6-434A6799773A}" destId="{6D7EC531-E484-45EA-AE8B-6FB4B9489D73}" srcOrd="3" destOrd="0" parTransId="{1160D3DF-CB58-493E-A50B-8312EC82E46A}" sibTransId="{0F0D2C2F-DEE4-4567-9AE9-A5BA32A4F3EE}"/>
    <dgm:cxn modelId="{73377471-9D0E-4D2A-BD76-FECB64ED7CA9}" srcId="{B5BAAD0F-FF5A-4F1B-B5A2-BDB750F9AD7A}" destId="{EF425B53-49B7-4A35-8494-BDC18127A94E}" srcOrd="0" destOrd="0" parTransId="{092511A8-9E35-4451-AED1-261727AAD942}" sibTransId="{1D11D53C-D6BF-4425-95AB-77250849FEF7}"/>
    <dgm:cxn modelId="{EC14407A-BFDB-4172-8437-F8A161FA6A05}" type="presOf" srcId="{C5D1FEB8-0D28-4BD5-937D-C10B040BB93F}" destId="{667056C6-D63D-4442-A079-2612289E0705}" srcOrd="0" destOrd="1" presId="urn:microsoft.com/office/officeart/2005/8/layout/hChevron3"/>
    <dgm:cxn modelId="{5647678D-0E68-459D-823A-63CD3CE33FD0}" srcId="{F956206C-9CD0-4737-ACF6-434A6799773A}" destId="{88A06459-46DF-4880-95C0-9E06C060D4F5}" srcOrd="2" destOrd="0" parTransId="{466F288B-0E4F-4BC9-9609-921E9037642D}" sibTransId="{934A2245-6D4D-4D7E-883D-B975F68D38DD}"/>
    <dgm:cxn modelId="{C7FAE59B-53F7-46A7-AF8E-F157ED649933}" type="presOf" srcId="{EF425B53-49B7-4A35-8494-BDC18127A94E}" destId="{903FB8A4-5637-4C40-94E8-3428CEE2BA34}" srcOrd="0" destOrd="0" presId="urn:microsoft.com/office/officeart/2005/8/layout/hChevron3"/>
    <dgm:cxn modelId="{554A16A4-A3C1-4FB1-BDD5-4475CEDA7AE9}" type="presOf" srcId="{6D7EC531-E484-45EA-AE8B-6FB4B9489D73}" destId="{667056C6-D63D-4442-A079-2612289E0705}" srcOrd="0" destOrd="4" presId="urn:microsoft.com/office/officeart/2005/8/layout/hChevron3"/>
    <dgm:cxn modelId="{A4A1F2B6-B0E5-48F9-BC79-E4E3C6C438AC}" srcId="{F956206C-9CD0-4737-ACF6-434A6799773A}" destId="{8897D3CE-5ADD-44D0-85C6-5222C0EFE847}" srcOrd="1" destOrd="0" parTransId="{65E25711-D710-4794-AC5E-C9BAFA4494D9}" sibTransId="{17562556-880B-4F5E-AB1A-602229B5AF37}"/>
    <dgm:cxn modelId="{D68200C7-13B8-4A84-8D84-F45EC742E60D}" type="presOf" srcId="{8897D3CE-5ADD-44D0-85C6-5222C0EFE847}" destId="{667056C6-D63D-4442-A079-2612289E0705}" srcOrd="0" destOrd="2" presId="urn:microsoft.com/office/officeart/2005/8/layout/hChevron3"/>
    <dgm:cxn modelId="{6D7A2DD4-1234-40AE-AD88-FF0B75BC2FD1}" type="presParOf" srcId="{AFA6DE7D-7AD6-4307-98E6-5C80DB198CF3}" destId="{903FB8A4-5637-4C40-94E8-3428CEE2BA34}" srcOrd="0" destOrd="0" presId="urn:microsoft.com/office/officeart/2005/8/layout/hChevron3"/>
    <dgm:cxn modelId="{B7F01A09-3E7B-4A86-8A83-19925A405FE6}" type="presParOf" srcId="{AFA6DE7D-7AD6-4307-98E6-5C80DB198CF3}" destId="{4DC0B920-F29E-4C4F-A38F-218E1A88087F}" srcOrd="1" destOrd="0" presId="urn:microsoft.com/office/officeart/2005/8/layout/hChevron3"/>
    <dgm:cxn modelId="{34B56EFD-3549-49AB-A652-B221CF7545EC}" type="presParOf" srcId="{AFA6DE7D-7AD6-4307-98E6-5C80DB198CF3}" destId="{667056C6-D63D-4442-A079-2612289E0705}"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5C7983-0899-43B9-B2F1-D26A1BA34F8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108238D-F93C-45B3-8286-FE675CA21A30}">
      <dgm:prSet/>
      <dgm:spPr/>
      <dgm:t>
        <a:bodyPr/>
        <a:lstStyle/>
        <a:p>
          <a:r>
            <a:rPr lang="en-US" dirty="0">
              <a:solidFill>
                <a:schemeClr val="bg1"/>
              </a:solidFill>
            </a:rPr>
            <a:t>Evaluation for del(13), del(17p13), t(4;14), t(11;14), t(14;16), t(14;20), 1q21 amplification/gain, and 1p deletion.</a:t>
          </a:r>
        </a:p>
      </dgm:t>
    </dgm:pt>
    <dgm:pt modelId="{A5C06129-966A-4D81-BDDA-2065C4EDE2AD}" type="parTrans" cxnId="{7D3A0697-3C47-4963-9C4D-7D8F72A841F3}">
      <dgm:prSet/>
      <dgm:spPr/>
      <dgm:t>
        <a:bodyPr/>
        <a:lstStyle/>
        <a:p>
          <a:endParaRPr lang="en-US"/>
        </a:p>
      </dgm:t>
    </dgm:pt>
    <dgm:pt modelId="{2E237292-59BE-465B-B35F-95A82946E993}" type="sibTrans" cxnId="{7D3A0697-3C47-4963-9C4D-7D8F72A841F3}">
      <dgm:prSet/>
      <dgm:spPr/>
      <dgm:t>
        <a:bodyPr/>
        <a:lstStyle/>
        <a:p>
          <a:endParaRPr lang="en-US"/>
        </a:p>
      </dgm:t>
    </dgm:pt>
    <dgm:pt modelId="{A1FAB9D8-A756-4A39-B9E5-BD5A6DDED97C}">
      <dgm:prSet/>
      <dgm:spPr/>
      <dgm:t>
        <a:bodyPr/>
        <a:lstStyle/>
        <a:p>
          <a:r>
            <a:rPr lang="en-US" dirty="0">
              <a:solidFill>
                <a:schemeClr val="bg1"/>
              </a:solidFill>
            </a:rPr>
            <a:t>Deletion 17p13 is considered a higher-risk feature of MM.</a:t>
          </a:r>
        </a:p>
      </dgm:t>
    </dgm:pt>
    <dgm:pt modelId="{13CCCDF5-992B-4582-9CBE-631FBB58C15A}" type="parTrans" cxnId="{AE9A9D55-EFDA-4830-8FF0-5A253B97C8E6}">
      <dgm:prSet/>
      <dgm:spPr/>
      <dgm:t>
        <a:bodyPr/>
        <a:lstStyle/>
        <a:p>
          <a:endParaRPr lang="en-US"/>
        </a:p>
      </dgm:t>
    </dgm:pt>
    <dgm:pt modelId="{A7A97107-9B25-418C-AD08-AD198447B898}" type="sibTrans" cxnId="{AE9A9D55-EFDA-4830-8FF0-5A253B97C8E6}">
      <dgm:prSet/>
      <dgm:spPr/>
      <dgm:t>
        <a:bodyPr/>
        <a:lstStyle/>
        <a:p>
          <a:endParaRPr lang="en-US"/>
        </a:p>
      </dgm:t>
    </dgm:pt>
    <dgm:pt modelId="{5661975B-8ED5-4467-9F4C-9CDE97364452}">
      <dgm:prSet/>
      <dgm:spPr/>
      <dgm:t>
        <a:bodyPr/>
        <a:lstStyle/>
        <a:p>
          <a:r>
            <a:rPr lang="en-US" dirty="0">
              <a:solidFill>
                <a:schemeClr val="bg1"/>
              </a:solidFill>
            </a:rPr>
            <a:t>There are several studies that show higher-risk including t(4;14), t(14;16), t(14;20)</a:t>
          </a:r>
        </a:p>
      </dgm:t>
    </dgm:pt>
    <dgm:pt modelId="{A43DFED7-BB77-4D13-AD5A-0DF8E1F5D86F}" type="parTrans" cxnId="{CA3E96C6-A473-48E6-8D54-F131AB971C98}">
      <dgm:prSet/>
      <dgm:spPr/>
      <dgm:t>
        <a:bodyPr/>
        <a:lstStyle/>
        <a:p>
          <a:endParaRPr lang="en-US"/>
        </a:p>
      </dgm:t>
    </dgm:pt>
    <dgm:pt modelId="{CEC71FD1-BAED-4B85-83FA-3E25D8D8AD99}" type="sibTrans" cxnId="{CA3E96C6-A473-48E6-8D54-F131AB971C98}">
      <dgm:prSet/>
      <dgm:spPr/>
      <dgm:t>
        <a:bodyPr/>
        <a:lstStyle/>
        <a:p>
          <a:endParaRPr lang="en-US"/>
        </a:p>
      </dgm:t>
    </dgm:pt>
    <dgm:pt modelId="{51AE3239-6B0F-4572-BA2F-05D3FA801386}">
      <dgm:prSet/>
      <dgm:spPr/>
      <dgm:t>
        <a:bodyPr/>
        <a:lstStyle/>
        <a:p>
          <a:r>
            <a:rPr lang="en-US" dirty="0">
              <a:solidFill>
                <a:schemeClr val="bg1"/>
              </a:solidFill>
            </a:rPr>
            <a:t>t(11;14) is believed to be lower risk (and often responds to </a:t>
          </a:r>
          <a:r>
            <a:rPr lang="en-US" dirty="0" err="1">
              <a:solidFill>
                <a:schemeClr val="bg1"/>
              </a:solidFill>
            </a:rPr>
            <a:t>venetoclax</a:t>
          </a:r>
          <a:r>
            <a:rPr lang="en-US" dirty="0">
              <a:solidFill>
                <a:schemeClr val="bg1"/>
              </a:solidFill>
            </a:rPr>
            <a:t>).</a:t>
          </a:r>
        </a:p>
      </dgm:t>
    </dgm:pt>
    <dgm:pt modelId="{343B7073-7529-4F97-BFEE-19F72D305F17}" type="parTrans" cxnId="{28152840-EFC3-4349-B2DE-7A884F3B840C}">
      <dgm:prSet/>
      <dgm:spPr/>
      <dgm:t>
        <a:bodyPr/>
        <a:lstStyle/>
        <a:p>
          <a:endParaRPr lang="en-US"/>
        </a:p>
      </dgm:t>
    </dgm:pt>
    <dgm:pt modelId="{A9BED7B0-6276-4C4E-9628-E53A77B51177}" type="sibTrans" cxnId="{28152840-EFC3-4349-B2DE-7A884F3B840C}">
      <dgm:prSet/>
      <dgm:spPr/>
      <dgm:t>
        <a:bodyPr/>
        <a:lstStyle/>
        <a:p>
          <a:endParaRPr lang="en-US"/>
        </a:p>
      </dgm:t>
    </dgm:pt>
    <dgm:pt modelId="{15F2C230-03AC-4149-8818-A131F5E3B3AF}">
      <dgm:prSet/>
      <dgm:spPr/>
      <dgm:t>
        <a:bodyPr/>
        <a:lstStyle/>
        <a:p>
          <a:r>
            <a:rPr lang="en-US" dirty="0">
              <a:solidFill>
                <a:schemeClr val="bg1"/>
              </a:solidFill>
            </a:rPr>
            <a:t>Chromosome 1 abnormalities are the most common in MM; 1q21 increases the risk of progression and it’s incidence is higher in relapsed disease.</a:t>
          </a:r>
        </a:p>
      </dgm:t>
    </dgm:pt>
    <dgm:pt modelId="{263BAF7C-9BD5-42C8-BBF9-550774F7D83D}" type="parTrans" cxnId="{C4AA36C7-E8C9-4791-BAB6-E75AE341507B}">
      <dgm:prSet/>
      <dgm:spPr/>
      <dgm:t>
        <a:bodyPr/>
        <a:lstStyle/>
        <a:p>
          <a:endParaRPr lang="en-US"/>
        </a:p>
      </dgm:t>
    </dgm:pt>
    <dgm:pt modelId="{BC855C63-6801-4063-9832-B39D6E4B1290}" type="sibTrans" cxnId="{C4AA36C7-E8C9-4791-BAB6-E75AE341507B}">
      <dgm:prSet/>
      <dgm:spPr/>
      <dgm:t>
        <a:bodyPr/>
        <a:lstStyle/>
        <a:p>
          <a:endParaRPr lang="en-US"/>
        </a:p>
      </dgm:t>
    </dgm:pt>
    <dgm:pt modelId="{2DB8D5E6-5EF8-4F48-9A51-DA1F1AFFDF1B}">
      <dgm:prSet/>
      <dgm:spPr/>
      <dgm:t>
        <a:bodyPr/>
        <a:lstStyle/>
        <a:p>
          <a:r>
            <a:rPr lang="en-US" dirty="0">
              <a:solidFill>
                <a:schemeClr val="bg1"/>
              </a:solidFill>
            </a:rPr>
            <a:t>These are all used for risk stratification, selection, counseling, some selection of therapy, and clinical trial eligibility.</a:t>
          </a:r>
        </a:p>
      </dgm:t>
    </dgm:pt>
    <dgm:pt modelId="{26A83EAB-8122-4A51-B934-AD2440381835}" type="parTrans" cxnId="{80546D07-3DC5-4C1E-AAC4-1F490A0A2428}">
      <dgm:prSet/>
      <dgm:spPr/>
      <dgm:t>
        <a:bodyPr/>
        <a:lstStyle/>
        <a:p>
          <a:endParaRPr lang="en-US"/>
        </a:p>
      </dgm:t>
    </dgm:pt>
    <dgm:pt modelId="{9D3B4870-8C0B-4976-9B1E-A30D36AF78A2}" type="sibTrans" cxnId="{80546D07-3DC5-4C1E-AAC4-1F490A0A2428}">
      <dgm:prSet/>
      <dgm:spPr/>
      <dgm:t>
        <a:bodyPr/>
        <a:lstStyle/>
        <a:p>
          <a:endParaRPr lang="en-US"/>
        </a:p>
      </dgm:t>
    </dgm:pt>
    <dgm:pt modelId="{B04097AB-FE98-4DB8-BC99-310D50351062}" type="pres">
      <dgm:prSet presAssocID="{BD5C7983-0899-43B9-B2F1-D26A1BA34F84}" presName="linear" presStyleCnt="0">
        <dgm:presLayoutVars>
          <dgm:animLvl val="lvl"/>
          <dgm:resizeHandles val="exact"/>
        </dgm:presLayoutVars>
      </dgm:prSet>
      <dgm:spPr/>
    </dgm:pt>
    <dgm:pt modelId="{1A7D9E94-D090-48C2-8CBD-9AB46AF19468}" type="pres">
      <dgm:prSet presAssocID="{6108238D-F93C-45B3-8286-FE675CA21A30}" presName="parentText" presStyleLbl="node1" presStyleIdx="0" presStyleCnt="6">
        <dgm:presLayoutVars>
          <dgm:chMax val="0"/>
          <dgm:bulletEnabled val="1"/>
        </dgm:presLayoutVars>
      </dgm:prSet>
      <dgm:spPr/>
    </dgm:pt>
    <dgm:pt modelId="{F1B9F44B-38D6-4BFA-9590-209D3D4B3B6C}" type="pres">
      <dgm:prSet presAssocID="{2E237292-59BE-465B-B35F-95A82946E993}" presName="spacer" presStyleCnt="0"/>
      <dgm:spPr/>
    </dgm:pt>
    <dgm:pt modelId="{EF7ED80A-DFD3-4C75-83F3-67898ADF8703}" type="pres">
      <dgm:prSet presAssocID="{A1FAB9D8-A756-4A39-B9E5-BD5A6DDED97C}" presName="parentText" presStyleLbl="node1" presStyleIdx="1" presStyleCnt="6">
        <dgm:presLayoutVars>
          <dgm:chMax val="0"/>
          <dgm:bulletEnabled val="1"/>
        </dgm:presLayoutVars>
      </dgm:prSet>
      <dgm:spPr/>
    </dgm:pt>
    <dgm:pt modelId="{06C8EBC1-D83C-4C81-811B-874DABFF3327}" type="pres">
      <dgm:prSet presAssocID="{A7A97107-9B25-418C-AD08-AD198447B898}" presName="spacer" presStyleCnt="0"/>
      <dgm:spPr/>
    </dgm:pt>
    <dgm:pt modelId="{B78A22F3-C9FC-4E0C-821D-BC1B5FBF75D7}" type="pres">
      <dgm:prSet presAssocID="{5661975B-8ED5-4467-9F4C-9CDE97364452}" presName="parentText" presStyleLbl="node1" presStyleIdx="2" presStyleCnt="6">
        <dgm:presLayoutVars>
          <dgm:chMax val="0"/>
          <dgm:bulletEnabled val="1"/>
        </dgm:presLayoutVars>
      </dgm:prSet>
      <dgm:spPr/>
    </dgm:pt>
    <dgm:pt modelId="{BA476F59-E268-41F5-8933-7FA7BB0EB1E9}" type="pres">
      <dgm:prSet presAssocID="{CEC71FD1-BAED-4B85-83FA-3E25D8D8AD99}" presName="spacer" presStyleCnt="0"/>
      <dgm:spPr/>
    </dgm:pt>
    <dgm:pt modelId="{5CC4758C-C687-41C7-B37C-7DDF32DFB369}" type="pres">
      <dgm:prSet presAssocID="{51AE3239-6B0F-4572-BA2F-05D3FA801386}" presName="parentText" presStyleLbl="node1" presStyleIdx="3" presStyleCnt="6">
        <dgm:presLayoutVars>
          <dgm:chMax val="0"/>
          <dgm:bulletEnabled val="1"/>
        </dgm:presLayoutVars>
      </dgm:prSet>
      <dgm:spPr/>
    </dgm:pt>
    <dgm:pt modelId="{EDE3712B-1A14-401F-8030-FE60791E5142}" type="pres">
      <dgm:prSet presAssocID="{A9BED7B0-6276-4C4E-9628-E53A77B51177}" presName="spacer" presStyleCnt="0"/>
      <dgm:spPr/>
    </dgm:pt>
    <dgm:pt modelId="{0F90E4BF-9D38-48CF-9CF1-A177DCE15C44}" type="pres">
      <dgm:prSet presAssocID="{15F2C230-03AC-4149-8818-A131F5E3B3AF}" presName="parentText" presStyleLbl="node1" presStyleIdx="4" presStyleCnt="6">
        <dgm:presLayoutVars>
          <dgm:chMax val="0"/>
          <dgm:bulletEnabled val="1"/>
        </dgm:presLayoutVars>
      </dgm:prSet>
      <dgm:spPr/>
    </dgm:pt>
    <dgm:pt modelId="{D1EBB8F7-5979-4314-BABE-84F0A7116D6B}" type="pres">
      <dgm:prSet presAssocID="{BC855C63-6801-4063-9832-B39D6E4B1290}" presName="spacer" presStyleCnt="0"/>
      <dgm:spPr/>
    </dgm:pt>
    <dgm:pt modelId="{22ED7383-F41C-4251-B140-5D3015BF772A}" type="pres">
      <dgm:prSet presAssocID="{2DB8D5E6-5EF8-4F48-9A51-DA1F1AFFDF1B}" presName="parentText" presStyleLbl="node1" presStyleIdx="5" presStyleCnt="6">
        <dgm:presLayoutVars>
          <dgm:chMax val="0"/>
          <dgm:bulletEnabled val="1"/>
        </dgm:presLayoutVars>
      </dgm:prSet>
      <dgm:spPr/>
    </dgm:pt>
  </dgm:ptLst>
  <dgm:cxnLst>
    <dgm:cxn modelId="{80546D07-3DC5-4C1E-AAC4-1F490A0A2428}" srcId="{BD5C7983-0899-43B9-B2F1-D26A1BA34F84}" destId="{2DB8D5E6-5EF8-4F48-9A51-DA1F1AFFDF1B}" srcOrd="5" destOrd="0" parTransId="{26A83EAB-8122-4A51-B934-AD2440381835}" sibTransId="{9D3B4870-8C0B-4976-9B1E-A30D36AF78A2}"/>
    <dgm:cxn modelId="{617EA310-1841-44C5-A7A0-30C19B08BE28}" type="presOf" srcId="{15F2C230-03AC-4149-8818-A131F5E3B3AF}" destId="{0F90E4BF-9D38-48CF-9CF1-A177DCE15C44}" srcOrd="0" destOrd="0" presId="urn:microsoft.com/office/officeart/2005/8/layout/vList2"/>
    <dgm:cxn modelId="{F80E3A22-42CF-45B4-B2C0-66FBCD2B74D3}" type="presOf" srcId="{A1FAB9D8-A756-4A39-B9E5-BD5A6DDED97C}" destId="{EF7ED80A-DFD3-4C75-83F3-67898ADF8703}" srcOrd="0" destOrd="0" presId="urn:microsoft.com/office/officeart/2005/8/layout/vList2"/>
    <dgm:cxn modelId="{630DA722-E966-4B58-A700-9C985D4B5624}" type="presOf" srcId="{2DB8D5E6-5EF8-4F48-9A51-DA1F1AFFDF1B}" destId="{22ED7383-F41C-4251-B140-5D3015BF772A}" srcOrd="0" destOrd="0" presId="urn:microsoft.com/office/officeart/2005/8/layout/vList2"/>
    <dgm:cxn modelId="{28152840-EFC3-4349-B2DE-7A884F3B840C}" srcId="{BD5C7983-0899-43B9-B2F1-D26A1BA34F84}" destId="{51AE3239-6B0F-4572-BA2F-05D3FA801386}" srcOrd="3" destOrd="0" parTransId="{343B7073-7529-4F97-BFEE-19F72D305F17}" sibTransId="{A9BED7B0-6276-4C4E-9628-E53A77B51177}"/>
    <dgm:cxn modelId="{1E53295F-A028-498D-91E9-E84BCD67C971}" type="presOf" srcId="{5661975B-8ED5-4467-9F4C-9CDE97364452}" destId="{B78A22F3-C9FC-4E0C-821D-BC1B5FBF75D7}" srcOrd="0" destOrd="0" presId="urn:microsoft.com/office/officeart/2005/8/layout/vList2"/>
    <dgm:cxn modelId="{57C7AD4B-6F27-4E70-9428-A7CDEC52C1CA}" type="presOf" srcId="{BD5C7983-0899-43B9-B2F1-D26A1BA34F84}" destId="{B04097AB-FE98-4DB8-BC99-310D50351062}" srcOrd="0" destOrd="0" presId="urn:microsoft.com/office/officeart/2005/8/layout/vList2"/>
    <dgm:cxn modelId="{AE9A9D55-EFDA-4830-8FF0-5A253B97C8E6}" srcId="{BD5C7983-0899-43B9-B2F1-D26A1BA34F84}" destId="{A1FAB9D8-A756-4A39-B9E5-BD5A6DDED97C}" srcOrd="1" destOrd="0" parTransId="{13CCCDF5-992B-4582-9CBE-631FBB58C15A}" sibTransId="{A7A97107-9B25-418C-AD08-AD198447B898}"/>
    <dgm:cxn modelId="{7D3A0697-3C47-4963-9C4D-7D8F72A841F3}" srcId="{BD5C7983-0899-43B9-B2F1-D26A1BA34F84}" destId="{6108238D-F93C-45B3-8286-FE675CA21A30}" srcOrd="0" destOrd="0" parTransId="{A5C06129-966A-4D81-BDDA-2065C4EDE2AD}" sibTransId="{2E237292-59BE-465B-B35F-95A82946E993}"/>
    <dgm:cxn modelId="{CA3E96C6-A473-48E6-8D54-F131AB971C98}" srcId="{BD5C7983-0899-43B9-B2F1-D26A1BA34F84}" destId="{5661975B-8ED5-4467-9F4C-9CDE97364452}" srcOrd="2" destOrd="0" parTransId="{A43DFED7-BB77-4D13-AD5A-0DF8E1F5D86F}" sibTransId="{CEC71FD1-BAED-4B85-83FA-3E25D8D8AD99}"/>
    <dgm:cxn modelId="{C4AA36C7-E8C9-4791-BAB6-E75AE341507B}" srcId="{BD5C7983-0899-43B9-B2F1-D26A1BA34F84}" destId="{15F2C230-03AC-4149-8818-A131F5E3B3AF}" srcOrd="4" destOrd="0" parTransId="{263BAF7C-9BD5-42C8-BBF9-550774F7D83D}" sibTransId="{BC855C63-6801-4063-9832-B39D6E4B1290}"/>
    <dgm:cxn modelId="{A65FBFE4-8562-4146-AC77-C29728DB11A5}" type="presOf" srcId="{51AE3239-6B0F-4572-BA2F-05D3FA801386}" destId="{5CC4758C-C687-41C7-B37C-7DDF32DFB369}" srcOrd="0" destOrd="0" presId="urn:microsoft.com/office/officeart/2005/8/layout/vList2"/>
    <dgm:cxn modelId="{A7B10BFE-8D23-4E64-843C-30A1742490C7}" type="presOf" srcId="{6108238D-F93C-45B3-8286-FE675CA21A30}" destId="{1A7D9E94-D090-48C2-8CBD-9AB46AF19468}" srcOrd="0" destOrd="0" presId="urn:microsoft.com/office/officeart/2005/8/layout/vList2"/>
    <dgm:cxn modelId="{61304F52-8BC4-46F4-90F8-309F297AE5A7}" type="presParOf" srcId="{B04097AB-FE98-4DB8-BC99-310D50351062}" destId="{1A7D9E94-D090-48C2-8CBD-9AB46AF19468}" srcOrd="0" destOrd="0" presId="urn:microsoft.com/office/officeart/2005/8/layout/vList2"/>
    <dgm:cxn modelId="{AE8D997D-F34D-4ED4-A056-B3CD9A499DDE}" type="presParOf" srcId="{B04097AB-FE98-4DB8-BC99-310D50351062}" destId="{F1B9F44B-38D6-4BFA-9590-209D3D4B3B6C}" srcOrd="1" destOrd="0" presId="urn:microsoft.com/office/officeart/2005/8/layout/vList2"/>
    <dgm:cxn modelId="{176ACBAB-F9DF-45AF-8FB9-C704188DE334}" type="presParOf" srcId="{B04097AB-FE98-4DB8-BC99-310D50351062}" destId="{EF7ED80A-DFD3-4C75-83F3-67898ADF8703}" srcOrd="2" destOrd="0" presId="urn:microsoft.com/office/officeart/2005/8/layout/vList2"/>
    <dgm:cxn modelId="{745BFE9D-FD3B-45DF-A479-47E77885FE76}" type="presParOf" srcId="{B04097AB-FE98-4DB8-BC99-310D50351062}" destId="{06C8EBC1-D83C-4C81-811B-874DABFF3327}" srcOrd="3" destOrd="0" presId="urn:microsoft.com/office/officeart/2005/8/layout/vList2"/>
    <dgm:cxn modelId="{CD2B5A0D-9911-47EC-B126-A0A046D0F7A4}" type="presParOf" srcId="{B04097AB-FE98-4DB8-BC99-310D50351062}" destId="{B78A22F3-C9FC-4E0C-821D-BC1B5FBF75D7}" srcOrd="4" destOrd="0" presId="urn:microsoft.com/office/officeart/2005/8/layout/vList2"/>
    <dgm:cxn modelId="{3AE4E5E5-41B8-4BF1-91A8-01C79C11DB6B}" type="presParOf" srcId="{B04097AB-FE98-4DB8-BC99-310D50351062}" destId="{BA476F59-E268-41F5-8933-7FA7BB0EB1E9}" srcOrd="5" destOrd="0" presId="urn:microsoft.com/office/officeart/2005/8/layout/vList2"/>
    <dgm:cxn modelId="{23F37BE8-ACF2-4E69-86EF-5F9EABD6FE2D}" type="presParOf" srcId="{B04097AB-FE98-4DB8-BC99-310D50351062}" destId="{5CC4758C-C687-41C7-B37C-7DDF32DFB369}" srcOrd="6" destOrd="0" presId="urn:microsoft.com/office/officeart/2005/8/layout/vList2"/>
    <dgm:cxn modelId="{86F76E8E-F09A-4412-91AE-E65E91C0A2AF}" type="presParOf" srcId="{B04097AB-FE98-4DB8-BC99-310D50351062}" destId="{EDE3712B-1A14-401F-8030-FE60791E5142}" srcOrd="7" destOrd="0" presId="urn:microsoft.com/office/officeart/2005/8/layout/vList2"/>
    <dgm:cxn modelId="{C6E184D1-8D40-4F05-AF93-69AD37F601FF}" type="presParOf" srcId="{B04097AB-FE98-4DB8-BC99-310D50351062}" destId="{0F90E4BF-9D38-48CF-9CF1-A177DCE15C44}" srcOrd="8" destOrd="0" presId="urn:microsoft.com/office/officeart/2005/8/layout/vList2"/>
    <dgm:cxn modelId="{1BD963C0-80A0-4EAB-9A54-5CB99024B076}" type="presParOf" srcId="{B04097AB-FE98-4DB8-BC99-310D50351062}" destId="{D1EBB8F7-5979-4314-BABE-84F0A7116D6B}" srcOrd="9" destOrd="0" presId="urn:microsoft.com/office/officeart/2005/8/layout/vList2"/>
    <dgm:cxn modelId="{1AF7A2BA-882A-4542-AED2-592F8CFD3B78}" type="presParOf" srcId="{B04097AB-FE98-4DB8-BC99-310D50351062}" destId="{22ED7383-F41C-4251-B140-5D3015BF772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73ED3-ADC7-4188-923A-81F95F9DC90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487ADBF-7C0D-44E7-A9B6-7B84DCF230E3}">
      <dgm:prSet/>
      <dgm:spPr/>
      <dgm:t>
        <a:bodyPr/>
        <a:lstStyle/>
        <a:p>
          <a:r>
            <a:rPr lang="en-US"/>
            <a:t>The blood cells that help your blood clot and prevent bleeding.</a:t>
          </a:r>
        </a:p>
      </dgm:t>
    </dgm:pt>
    <dgm:pt modelId="{AE591570-65A9-47BD-8B76-AA2703B84858}" type="parTrans" cxnId="{D7F252E1-3CFC-4197-99ED-888A6A135028}">
      <dgm:prSet/>
      <dgm:spPr/>
      <dgm:t>
        <a:bodyPr/>
        <a:lstStyle/>
        <a:p>
          <a:endParaRPr lang="en-US"/>
        </a:p>
      </dgm:t>
    </dgm:pt>
    <dgm:pt modelId="{44CC23F3-5A44-4F4F-8775-EBE6CB2CB6FD}" type="sibTrans" cxnId="{D7F252E1-3CFC-4197-99ED-888A6A135028}">
      <dgm:prSet/>
      <dgm:spPr/>
      <dgm:t>
        <a:bodyPr/>
        <a:lstStyle/>
        <a:p>
          <a:endParaRPr lang="en-US"/>
        </a:p>
      </dgm:t>
    </dgm:pt>
    <dgm:pt modelId="{11E8554A-8DC9-4C47-A27D-DB8BA1893B08}">
      <dgm:prSet/>
      <dgm:spPr/>
      <dgm:t>
        <a:bodyPr/>
        <a:lstStyle/>
        <a:p>
          <a:r>
            <a:rPr lang="en-US"/>
            <a:t>Low platelets can occur at diagnosis (less commonly than anemia) and can definitely be a result of treatment</a:t>
          </a:r>
        </a:p>
      </dgm:t>
    </dgm:pt>
    <dgm:pt modelId="{61FF34A8-B275-4EFA-813C-C92F8DA5C01E}" type="parTrans" cxnId="{D7A3CB24-EBF6-4B82-B971-BD0367AB0F46}">
      <dgm:prSet/>
      <dgm:spPr/>
      <dgm:t>
        <a:bodyPr/>
        <a:lstStyle/>
        <a:p>
          <a:endParaRPr lang="en-US"/>
        </a:p>
      </dgm:t>
    </dgm:pt>
    <dgm:pt modelId="{52EAD9FE-030B-4754-85F7-211BAD30C8CA}" type="sibTrans" cxnId="{D7A3CB24-EBF6-4B82-B971-BD0367AB0F46}">
      <dgm:prSet/>
      <dgm:spPr/>
      <dgm:t>
        <a:bodyPr/>
        <a:lstStyle/>
        <a:p>
          <a:endParaRPr lang="en-US"/>
        </a:p>
      </dgm:t>
    </dgm:pt>
    <dgm:pt modelId="{EFD83B81-8DC0-4F02-9650-1C52118DCE04}">
      <dgm:prSet/>
      <dgm:spPr/>
      <dgm:t>
        <a:bodyPr/>
        <a:lstStyle/>
        <a:p>
          <a:r>
            <a:rPr lang="en-US"/>
            <a:t>Proteasome inhibitors (Carfilzomib, Bortezomib, Ixazomib) are known to cause low platelets.</a:t>
          </a:r>
        </a:p>
      </dgm:t>
    </dgm:pt>
    <dgm:pt modelId="{3ADEF6E7-098C-4FBA-9B4A-2CF6FB3F57B8}" type="parTrans" cxnId="{CA8E7C98-9F5B-4798-B8BF-0FE1ECDE3AA2}">
      <dgm:prSet/>
      <dgm:spPr/>
      <dgm:t>
        <a:bodyPr/>
        <a:lstStyle/>
        <a:p>
          <a:endParaRPr lang="en-US"/>
        </a:p>
      </dgm:t>
    </dgm:pt>
    <dgm:pt modelId="{D782EDAA-3901-47FD-9451-67227130383A}" type="sibTrans" cxnId="{CA8E7C98-9F5B-4798-B8BF-0FE1ECDE3AA2}">
      <dgm:prSet/>
      <dgm:spPr/>
      <dgm:t>
        <a:bodyPr/>
        <a:lstStyle/>
        <a:p>
          <a:endParaRPr lang="en-US"/>
        </a:p>
      </dgm:t>
    </dgm:pt>
    <dgm:pt modelId="{818A3050-DAB8-4633-9E85-0E134BC3286F}">
      <dgm:prSet/>
      <dgm:spPr/>
      <dgm:t>
        <a:bodyPr/>
        <a:lstStyle/>
        <a:p>
          <a:r>
            <a:rPr lang="en-US"/>
            <a:t>Selinexor is known to cause low platelets.</a:t>
          </a:r>
        </a:p>
      </dgm:t>
    </dgm:pt>
    <dgm:pt modelId="{D403EC3D-DD79-43B9-9CC7-415476B26720}" type="parTrans" cxnId="{ED63C8A2-5C15-4B15-ADBF-86710F9EDAEC}">
      <dgm:prSet/>
      <dgm:spPr/>
      <dgm:t>
        <a:bodyPr/>
        <a:lstStyle/>
        <a:p>
          <a:endParaRPr lang="en-US"/>
        </a:p>
      </dgm:t>
    </dgm:pt>
    <dgm:pt modelId="{A1B32AE4-C5A8-4F0A-892E-BED342C372FC}" type="sibTrans" cxnId="{ED63C8A2-5C15-4B15-ADBF-86710F9EDAEC}">
      <dgm:prSet/>
      <dgm:spPr/>
      <dgm:t>
        <a:bodyPr/>
        <a:lstStyle/>
        <a:p>
          <a:endParaRPr lang="en-US"/>
        </a:p>
      </dgm:t>
    </dgm:pt>
    <dgm:pt modelId="{11CC46F4-EB1E-4D49-8A2E-9200A574AEA7}">
      <dgm:prSet/>
      <dgm:spPr/>
      <dgm:t>
        <a:bodyPr/>
        <a:lstStyle/>
        <a:p>
          <a:r>
            <a:rPr lang="en-US"/>
            <a:t>Life span in about 11 days</a:t>
          </a:r>
        </a:p>
      </dgm:t>
    </dgm:pt>
    <dgm:pt modelId="{9F6DAABB-A648-4630-9D3D-3E488BF4A547}" type="parTrans" cxnId="{876DCC9D-E119-4ED4-B2C8-C835B7B8E980}">
      <dgm:prSet/>
      <dgm:spPr/>
      <dgm:t>
        <a:bodyPr/>
        <a:lstStyle/>
        <a:p>
          <a:endParaRPr lang="en-US"/>
        </a:p>
      </dgm:t>
    </dgm:pt>
    <dgm:pt modelId="{AC09C411-945A-4334-8536-8080A06EE701}" type="sibTrans" cxnId="{876DCC9D-E119-4ED4-B2C8-C835B7B8E980}">
      <dgm:prSet/>
      <dgm:spPr/>
      <dgm:t>
        <a:bodyPr/>
        <a:lstStyle/>
        <a:p>
          <a:endParaRPr lang="en-US"/>
        </a:p>
      </dgm:t>
    </dgm:pt>
    <dgm:pt modelId="{85C11D7A-821A-4327-9BC9-9A8A31CD04FA}">
      <dgm:prSet/>
      <dgm:spPr/>
      <dgm:t>
        <a:bodyPr/>
        <a:lstStyle/>
        <a:p>
          <a:r>
            <a:rPr lang="en-US"/>
            <a:t>Normal range:</a:t>
          </a:r>
        </a:p>
      </dgm:t>
    </dgm:pt>
    <dgm:pt modelId="{3DBD453E-B73B-40D1-B2E4-4C73BB1BC4CF}" type="parTrans" cxnId="{F58FA100-AD4C-403C-9E7C-9237C7E00AE5}">
      <dgm:prSet/>
      <dgm:spPr/>
      <dgm:t>
        <a:bodyPr/>
        <a:lstStyle/>
        <a:p>
          <a:endParaRPr lang="en-US"/>
        </a:p>
      </dgm:t>
    </dgm:pt>
    <dgm:pt modelId="{77A87CD0-8443-4760-B5D0-F1A150A0EDA4}" type="sibTrans" cxnId="{F58FA100-AD4C-403C-9E7C-9237C7E00AE5}">
      <dgm:prSet/>
      <dgm:spPr/>
      <dgm:t>
        <a:bodyPr/>
        <a:lstStyle/>
        <a:p>
          <a:endParaRPr lang="en-US"/>
        </a:p>
      </dgm:t>
    </dgm:pt>
    <dgm:pt modelId="{C5C06BF8-D0A6-4A51-AB7C-6A74361F72A0}">
      <dgm:prSet/>
      <dgm:spPr/>
      <dgm:t>
        <a:bodyPr/>
        <a:lstStyle/>
        <a:p>
          <a:r>
            <a:rPr lang="en-US"/>
            <a:t>150-450 x 10^9/L (we don’t really hold treatment unless &lt;50 and we don’t worry unless they are &lt;20). </a:t>
          </a:r>
        </a:p>
      </dgm:t>
    </dgm:pt>
    <dgm:pt modelId="{5726648B-9177-42E7-9951-CD7D3AC656A1}" type="parTrans" cxnId="{5864745E-3146-4B6B-9EC7-7802406FD85B}">
      <dgm:prSet/>
      <dgm:spPr/>
      <dgm:t>
        <a:bodyPr/>
        <a:lstStyle/>
        <a:p>
          <a:endParaRPr lang="en-US"/>
        </a:p>
      </dgm:t>
    </dgm:pt>
    <dgm:pt modelId="{A88DA85B-75BD-41ED-A79E-4A0F7160E987}" type="sibTrans" cxnId="{5864745E-3146-4B6B-9EC7-7802406FD85B}">
      <dgm:prSet/>
      <dgm:spPr/>
      <dgm:t>
        <a:bodyPr/>
        <a:lstStyle/>
        <a:p>
          <a:endParaRPr lang="en-US"/>
        </a:p>
      </dgm:t>
    </dgm:pt>
    <dgm:pt modelId="{622FFD1C-7924-4BCF-9FAC-568A27AAE5BB}" type="pres">
      <dgm:prSet presAssocID="{D7973ED3-ADC7-4188-923A-81F95F9DC90F}" presName="diagram" presStyleCnt="0">
        <dgm:presLayoutVars>
          <dgm:dir/>
          <dgm:resizeHandles val="exact"/>
        </dgm:presLayoutVars>
      </dgm:prSet>
      <dgm:spPr/>
    </dgm:pt>
    <dgm:pt modelId="{D04290CE-90E3-4409-82FF-8F631B87E6B7}" type="pres">
      <dgm:prSet presAssocID="{3487ADBF-7C0D-44E7-A9B6-7B84DCF230E3}" presName="node" presStyleLbl="node1" presStyleIdx="0" presStyleCnt="6">
        <dgm:presLayoutVars>
          <dgm:bulletEnabled val="1"/>
        </dgm:presLayoutVars>
      </dgm:prSet>
      <dgm:spPr/>
    </dgm:pt>
    <dgm:pt modelId="{83D66D80-40D9-4B01-BDFD-0E57B8490E4D}" type="pres">
      <dgm:prSet presAssocID="{44CC23F3-5A44-4F4F-8775-EBE6CB2CB6FD}" presName="sibTrans" presStyleCnt="0"/>
      <dgm:spPr/>
    </dgm:pt>
    <dgm:pt modelId="{2BEB31D7-36CC-47BE-98F2-13B0C380D141}" type="pres">
      <dgm:prSet presAssocID="{11E8554A-8DC9-4C47-A27D-DB8BA1893B08}" presName="node" presStyleLbl="node1" presStyleIdx="1" presStyleCnt="6">
        <dgm:presLayoutVars>
          <dgm:bulletEnabled val="1"/>
        </dgm:presLayoutVars>
      </dgm:prSet>
      <dgm:spPr/>
    </dgm:pt>
    <dgm:pt modelId="{9F02936B-A5B2-4C4C-84E8-0EA7689143AC}" type="pres">
      <dgm:prSet presAssocID="{52EAD9FE-030B-4754-85F7-211BAD30C8CA}" presName="sibTrans" presStyleCnt="0"/>
      <dgm:spPr/>
    </dgm:pt>
    <dgm:pt modelId="{536BCBED-E807-4F38-BA7A-5DF81F03C422}" type="pres">
      <dgm:prSet presAssocID="{EFD83B81-8DC0-4F02-9650-1C52118DCE04}" presName="node" presStyleLbl="node1" presStyleIdx="2" presStyleCnt="6">
        <dgm:presLayoutVars>
          <dgm:bulletEnabled val="1"/>
        </dgm:presLayoutVars>
      </dgm:prSet>
      <dgm:spPr/>
    </dgm:pt>
    <dgm:pt modelId="{093A39FC-F63B-405F-91D1-2A598D230721}" type="pres">
      <dgm:prSet presAssocID="{D782EDAA-3901-47FD-9451-67227130383A}" presName="sibTrans" presStyleCnt="0"/>
      <dgm:spPr/>
    </dgm:pt>
    <dgm:pt modelId="{802E34B4-0931-42BE-8181-6D12566998CB}" type="pres">
      <dgm:prSet presAssocID="{818A3050-DAB8-4633-9E85-0E134BC3286F}" presName="node" presStyleLbl="node1" presStyleIdx="3" presStyleCnt="6">
        <dgm:presLayoutVars>
          <dgm:bulletEnabled val="1"/>
        </dgm:presLayoutVars>
      </dgm:prSet>
      <dgm:spPr/>
    </dgm:pt>
    <dgm:pt modelId="{785B175E-DDD4-44F1-97DE-F3066F740CED}" type="pres">
      <dgm:prSet presAssocID="{A1B32AE4-C5A8-4F0A-892E-BED342C372FC}" presName="sibTrans" presStyleCnt="0"/>
      <dgm:spPr/>
    </dgm:pt>
    <dgm:pt modelId="{6A4FDC3A-CB73-4D97-9874-96B155846F1F}" type="pres">
      <dgm:prSet presAssocID="{11CC46F4-EB1E-4D49-8A2E-9200A574AEA7}" presName="node" presStyleLbl="node1" presStyleIdx="4" presStyleCnt="6">
        <dgm:presLayoutVars>
          <dgm:bulletEnabled val="1"/>
        </dgm:presLayoutVars>
      </dgm:prSet>
      <dgm:spPr/>
    </dgm:pt>
    <dgm:pt modelId="{36E3F9D7-FD08-4B88-B31A-818EB9110736}" type="pres">
      <dgm:prSet presAssocID="{AC09C411-945A-4334-8536-8080A06EE701}" presName="sibTrans" presStyleCnt="0"/>
      <dgm:spPr/>
    </dgm:pt>
    <dgm:pt modelId="{441440A6-3A8A-4BA7-8E26-8D0AC9120C2C}" type="pres">
      <dgm:prSet presAssocID="{85C11D7A-821A-4327-9BC9-9A8A31CD04FA}" presName="node" presStyleLbl="node1" presStyleIdx="5" presStyleCnt="6">
        <dgm:presLayoutVars>
          <dgm:bulletEnabled val="1"/>
        </dgm:presLayoutVars>
      </dgm:prSet>
      <dgm:spPr/>
    </dgm:pt>
  </dgm:ptLst>
  <dgm:cxnLst>
    <dgm:cxn modelId="{F58FA100-AD4C-403C-9E7C-9237C7E00AE5}" srcId="{D7973ED3-ADC7-4188-923A-81F95F9DC90F}" destId="{85C11D7A-821A-4327-9BC9-9A8A31CD04FA}" srcOrd="5" destOrd="0" parTransId="{3DBD453E-B73B-40D1-B2E4-4C73BB1BC4CF}" sibTransId="{77A87CD0-8443-4760-B5D0-F1A150A0EDA4}"/>
    <dgm:cxn modelId="{D7A3CB24-EBF6-4B82-B971-BD0367AB0F46}" srcId="{D7973ED3-ADC7-4188-923A-81F95F9DC90F}" destId="{11E8554A-8DC9-4C47-A27D-DB8BA1893B08}" srcOrd="1" destOrd="0" parTransId="{61FF34A8-B275-4EFA-813C-C92F8DA5C01E}" sibTransId="{52EAD9FE-030B-4754-85F7-211BAD30C8CA}"/>
    <dgm:cxn modelId="{36865E2D-A353-4350-BBE6-76166FE2E2ED}" type="presOf" srcId="{3487ADBF-7C0D-44E7-A9B6-7B84DCF230E3}" destId="{D04290CE-90E3-4409-82FF-8F631B87E6B7}" srcOrd="0" destOrd="0" presId="urn:microsoft.com/office/officeart/2005/8/layout/default"/>
    <dgm:cxn modelId="{E80A3136-A569-4F78-AA26-DD24A7A97594}" type="presOf" srcId="{11E8554A-8DC9-4C47-A27D-DB8BA1893B08}" destId="{2BEB31D7-36CC-47BE-98F2-13B0C380D141}" srcOrd="0" destOrd="0" presId="urn:microsoft.com/office/officeart/2005/8/layout/default"/>
    <dgm:cxn modelId="{5864745E-3146-4B6B-9EC7-7802406FD85B}" srcId="{85C11D7A-821A-4327-9BC9-9A8A31CD04FA}" destId="{C5C06BF8-D0A6-4A51-AB7C-6A74361F72A0}" srcOrd="0" destOrd="0" parTransId="{5726648B-9177-42E7-9951-CD7D3AC656A1}" sibTransId="{A88DA85B-75BD-41ED-A79E-4A0F7160E987}"/>
    <dgm:cxn modelId="{D4E89949-F1B0-4928-8E50-DCB5E8D84795}" type="presOf" srcId="{C5C06BF8-D0A6-4A51-AB7C-6A74361F72A0}" destId="{441440A6-3A8A-4BA7-8E26-8D0AC9120C2C}" srcOrd="0" destOrd="1" presId="urn:microsoft.com/office/officeart/2005/8/layout/default"/>
    <dgm:cxn modelId="{CA8E7C98-9F5B-4798-B8BF-0FE1ECDE3AA2}" srcId="{D7973ED3-ADC7-4188-923A-81F95F9DC90F}" destId="{EFD83B81-8DC0-4F02-9650-1C52118DCE04}" srcOrd="2" destOrd="0" parTransId="{3ADEF6E7-098C-4FBA-9B4A-2CF6FB3F57B8}" sibTransId="{D782EDAA-3901-47FD-9451-67227130383A}"/>
    <dgm:cxn modelId="{876DCC9D-E119-4ED4-B2C8-C835B7B8E980}" srcId="{D7973ED3-ADC7-4188-923A-81F95F9DC90F}" destId="{11CC46F4-EB1E-4D49-8A2E-9200A574AEA7}" srcOrd="4" destOrd="0" parTransId="{9F6DAABB-A648-4630-9D3D-3E488BF4A547}" sibTransId="{AC09C411-945A-4334-8536-8080A06EE701}"/>
    <dgm:cxn modelId="{ED63C8A2-5C15-4B15-ADBF-86710F9EDAEC}" srcId="{D7973ED3-ADC7-4188-923A-81F95F9DC90F}" destId="{818A3050-DAB8-4633-9E85-0E134BC3286F}" srcOrd="3" destOrd="0" parTransId="{D403EC3D-DD79-43B9-9CC7-415476B26720}" sibTransId="{A1B32AE4-C5A8-4F0A-892E-BED342C372FC}"/>
    <dgm:cxn modelId="{0EDF54B0-5D55-4BF8-ADF0-29D570B78D8F}" type="presOf" srcId="{EFD83B81-8DC0-4F02-9650-1C52118DCE04}" destId="{536BCBED-E807-4F38-BA7A-5DF81F03C422}" srcOrd="0" destOrd="0" presId="urn:microsoft.com/office/officeart/2005/8/layout/default"/>
    <dgm:cxn modelId="{1F3944B7-B2B6-46BE-9AFF-E3C537F0AF65}" type="presOf" srcId="{11CC46F4-EB1E-4D49-8A2E-9200A574AEA7}" destId="{6A4FDC3A-CB73-4D97-9874-96B155846F1F}" srcOrd="0" destOrd="0" presId="urn:microsoft.com/office/officeart/2005/8/layout/default"/>
    <dgm:cxn modelId="{27C1CBC3-9963-44F0-A108-0FF52B70FF72}" type="presOf" srcId="{D7973ED3-ADC7-4188-923A-81F95F9DC90F}" destId="{622FFD1C-7924-4BCF-9FAC-568A27AAE5BB}" srcOrd="0" destOrd="0" presId="urn:microsoft.com/office/officeart/2005/8/layout/default"/>
    <dgm:cxn modelId="{CDA5CACF-31DE-4F47-80B2-D073782B2258}" type="presOf" srcId="{818A3050-DAB8-4633-9E85-0E134BC3286F}" destId="{802E34B4-0931-42BE-8181-6D12566998CB}" srcOrd="0" destOrd="0" presId="urn:microsoft.com/office/officeart/2005/8/layout/default"/>
    <dgm:cxn modelId="{D7F252E1-3CFC-4197-99ED-888A6A135028}" srcId="{D7973ED3-ADC7-4188-923A-81F95F9DC90F}" destId="{3487ADBF-7C0D-44E7-A9B6-7B84DCF230E3}" srcOrd="0" destOrd="0" parTransId="{AE591570-65A9-47BD-8B76-AA2703B84858}" sibTransId="{44CC23F3-5A44-4F4F-8775-EBE6CB2CB6FD}"/>
    <dgm:cxn modelId="{EED135F3-CEC0-4918-B068-0E4113DC9691}" type="presOf" srcId="{85C11D7A-821A-4327-9BC9-9A8A31CD04FA}" destId="{441440A6-3A8A-4BA7-8E26-8D0AC9120C2C}" srcOrd="0" destOrd="0" presId="urn:microsoft.com/office/officeart/2005/8/layout/default"/>
    <dgm:cxn modelId="{DB0B993B-6172-4455-86C3-C88A09667122}" type="presParOf" srcId="{622FFD1C-7924-4BCF-9FAC-568A27AAE5BB}" destId="{D04290CE-90E3-4409-82FF-8F631B87E6B7}" srcOrd="0" destOrd="0" presId="urn:microsoft.com/office/officeart/2005/8/layout/default"/>
    <dgm:cxn modelId="{4DB31350-B7A8-4643-A7DB-E7C5F23F37FF}" type="presParOf" srcId="{622FFD1C-7924-4BCF-9FAC-568A27AAE5BB}" destId="{83D66D80-40D9-4B01-BDFD-0E57B8490E4D}" srcOrd="1" destOrd="0" presId="urn:microsoft.com/office/officeart/2005/8/layout/default"/>
    <dgm:cxn modelId="{98F268BA-4319-476E-86FD-7F2E70C73B23}" type="presParOf" srcId="{622FFD1C-7924-4BCF-9FAC-568A27AAE5BB}" destId="{2BEB31D7-36CC-47BE-98F2-13B0C380D141}" srcOrd="2" destOrd="0" presId="urn:microsoft.com/office/officeart/2005/8/layout/default"/>
    <dgm:cxn modelId="{0D33693F-6345-489E-811A-CC5E1921100E}" type="presParOf" srcId="{622FFD1C-7924-4BCF-9FAC-568A27AAE5BB}" destId="{9F02936B-A5B2-4C4C-84E8-0EA7689143AC}" srcOrd="3" destOrd="0" presId="urn:microsoft.com/office/officeart/2005/8/layout/default"/>
    <dgm:cxn modelId="{744C2B5E-E927-4F5E-8717-04A66297FE04}" type="presParOf" srcId="{622FFD1C-7924-4BCF-9FAC-568A27AAE5BB}" destId="{536BCBED-E807-4F38-BA7A-5DF81F03C422}" srcOrd="4" destOrd="0" presId="urn:microsoft.com/office/officeart/2005/8/layout/default"/>
    <dgm:cxn modelId="{98A14F5A-91A5-4A1F-AF51-1CABF1E564E2}" type="presParOf" srcId="{622FFD1C-7924-4BCF-9FAC-568A27AAE5BB}" destId="{093A39FC-F63B-405F-91D1-2A598D230721}" srcOrd="5" destOrd="0" presId="urn:microsoft.com/office/officeart/2005/8/layout/default"/>
    <dgm:cxn modelId="{1A6CB5FF-31AB-47F5-AF7C-19C2A6310C49}" type="presParOf" srcId="{622FFD1C-7924-4BCF-9FAC-568A27AAE5BB}" destId="{802E34B4-0931-42BE-8181-6D12566998CB}" srcOrd="6" destOrd="0" presId="urn:microsoft.com/office/officeart/2005/8/layout/default"/>
    <dgm:cxn modelId="{39A3F332-BA32-4FEC-8FFB-6224DCA1F8D9}" type="presParOf" srcId="{622FFD1C-7924-4BCF-9FAC-568A27AAE5BB}" destId="{785B175E-DDD4-44F1-97DE-F3066F740CED}" srcOrd="7" destOrd="0" presId="urn:microsoft.com/office/officeart/2005/8/layout/default"/>
    <dgm:cxn modelId="{FA5C004E-4417-4619-BD00-3648038F5638}" type="presParOf" srcId="{622FFD1C-7924-4BCF-9FAC-568A27AAE5BB}" destId="{6A4FDC3A-CB73-4D97-9874-96B155846F1F}" srcOrd="8" destOrd="0" presId="urn:microsoft.com/office/officeart/2005/8/layout/default"/>
    <dgm:cxn modelId="{6246CD54-F10F-4760-9492-02CEE8FB99BF}" type="presParOf" srcId="{622FFD1C-7924-4BCF-9FAC-568A27AAE5BB}" destId="{36E3F9D7-FD08-4B88-B31A-818EB9110736}" srcOrd="9" destOrd="0" presId="urn:microsoft.com/office/officeart/2005/8/layout/default"/>
    <dgm:cxn modelId="{3FA57CBE-1AA7-4D53-A0C8-7F2E31FF85DB}" type="presParOf" srcId="{622FFD1C-7924-4BCF-9FAC-568A27AAE5BB}" destId="{441440A6-3A8A-4BA7-8E26-8D0AC9120C2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06322-86D5-4A39-A80E-90F4694C1048}"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C3671AC6-C473-4034-9056-5FB48FBAA5BC}">
      <dgm:prSet/>
      <dgm:spPr/>
      <dgm:t>
        <a:bodyPr/>
        <a:lstStyle/>
        <a:p>
          <a:r>
            <a:rPr lang="en-US" dirty="0"/>
            <a:t>Ask your provider – they can give you a lot of insight into which labs are important for your myeloma.</a:t>
          </a:r>
        </a:p>
      </dgm:t>
    </dgm:pt>
    <dgm:pt modelId="{7EF20801-A4A5-4837-974E-7DB7B0EF9018}" type="parTrans" cxnId="{BD2DBD59-F35E-4DE9-AA5A-D0F51F944429}">
      <dgm:prSet/>
      <dgm:spPr/>
      <dgm:t>
        <a:bodyPr/>
        <a:lstStyle/>
        <a:p>
          <a:endParaRPr lang="en-US"/>
        </a:p>
      </dgm:t>
    </dgm:pt>
    <dgm:pt modelId="{89C29DAA-A5CC-45F2-9AAA-7027AD917729}" type="sibTrans" cxnId="{BD2DBD59-F35E-4DE9-AA5A-D0F51F944429}">
      <dgm:prSet phldrT="1" phldr="0"/>
      <dgm:spPr/>
      <dgm:t>
        <a:bodyPr/>
        <a:lstStyle/>
        <a:p>
          <a:r>
            <a:rPr lang="en-US"/>
            <a:t>1</a:t>
          </a:r>
        </a:p>
      </dgm:t>
    </dgm:pt>
    <dgm:pt modelId="{3651510E-8311-4547-820B-E8DC680F7410}">
      <dgm:prSet custT="1"/>
      <dgm:spPr/>
      <dgm:t>
        <a:bodyPr/>
        <a:lstStyle/>
        <a:p>
          <a:r>
            <a:rPr lang="en-US" sz="2000" dirty="0"/>
            <a:t>Use a handy tip sheet: </a:t>
          </a:r>
        </a:p>
      </dgm:t>
    </dgm:pt>
    <dgm:pt modelId="{A7B4BBA4-324F-4FFC-BFB8-3E856AE5CA65}" type="parTrans" cxnId="{BF014D3A-BF91-45D1-9A6C-020B869E05D9}">
      <dgm:prSet/>
      <dgm:spPr/>
      <dgm:t>
        <a:bodyPr/>
        <a:lstStyle/>
        <a:p>
          <a:endParaRPr lang="en-US"/>
        </a:p>
      </dgm:t>
    </dgm:pt>
    <dgm:pt modelId="{1827A3D1-71AA-4D05-B4F8-6AF90DCD498F}" type="sibTrans" cxnId="{BF014D3A-BF91-45D1-9A6C-020B869E05D9}">
      <dgm:prSet phldrT="2" phldr="0"/>
      <dgm:spPr/>
      <dgm:t>
        <a:bodyPr/>
        <a:lstStyle/>
        <a:p>
          <a:r>
            <a:rPr lang="en-US"/>
            <a:t>2</a:t>
          </a:r>
        </a:p>
      </dgm:t>
    </dgm:pt>
    <dgm:pt modelId="{BEDECF47-7F2B-42C5-958A-29B01042AC11}">
      <dgm:prSet custT="1"/>
      <dgm:spPr/>
      <dgm:t>
        <a:bodyPr/>
        <a:lstStyle/>
        <a:p>
          <a:r>
            <a:rPr lang="en-US" sz="2000" dirty="0">
              <a:hlinkClick xmlns:r="http://schemas.openxmlformats.org/officeDocument/2006/relationships" r:id="rId1"/>
            </a:rPr>
            <a:t>https://www.myelomacrowd.org/wp-content/uploads/2018/05/Deciphering-My-Myeloma-Lab-Results-V2.pdf</a:t>
          </a:r>
          <a:endParaRPr lang="en-US" sz="2000" dirty="0"/>
        </a:p>
      </dgm:t>
    </dgm:pt>
    <dgm:pt modelId="{DEA0BC1A-4296-48B2-ADD1-C92D657A9D0E}" type="parTrans" cxnId="{7A7A1A8B-977B-487D-9557-ABE4D3753820}">
      <dgm:prSet/>
      <dgm:spPr/>
      <dgm:t>
        <a:bodyPr/>
        <a:lstStyle/>
        <a:p>
          <a:endParaRPr lang="en-US"/>
        </a:p>
      </dgm:t>
    </dgm:pt>
    <dgm:pt modelId="{97D1E3BA-FDB6-4B34-B53B-CE102AEE3719}" type="sibTrans" cxnId="{7A7A1A8B-977B-487D-9557-ABE4D3753820}">
      <dgm:prSet/>
      <dgm:spPr/>
      <dgm:t>
        <a:bodyPr/>
        <a:lstStyle/>
        <a:p>
          <a:endParaRPr lang="en-US"/>
        </a:p>
      </dgm:t>
    </dgm:pt>
    <dgm:pt modelId="{C2294D94-CE0A-4C8B-9461-210F2B2AC98B}">
      <dgm:prSet custT="1"/>
      <dgm:spPr/>
      <dgm:t>
        <a:bodyPr/>
        <a:lstStyle/>
        <a:p>
          <a:r>
            <a:rPr lang="en-US" sz="1600" dirty="0"/>
            <a:t>Keep track using a tracking sheet:</a:t>
          </a:r>
        </a:p>
      </dgm:t>
    </dgm:pt>
    <dgm:pt modelId="{C2B23F7D-2E48-4E69-9624-E4077A725348}" type="parTrans" cxnId="{58CC375C-17B1-4BE1-BC97-03151D3555DE}">
      <dgm:prSet/>
      <dgm:spPr/>
      <dgm:t>
        <a:bodyPr/>
        <a:lstStyle/>
        <a:p>
          <a:endParaRPr lang="en-US"/>
        </a:p>
      </dgm:t>
    </dgm:pt>
    <dgm:pt modelId="{D20A1611-D5E9-45F5-8451-3D15386F7B31}" type="sibTrans" cxnId="{58CC375C-17B1-4BE1-BC97-03151D3555DE}">
      <dgm:prSet phldrT="3" phldr="0"/>
      <dgm:spPr/>
      <dgm:t>
        <a:bodyPr/>
        <a:lstStyle/>
        <a:p>
          <a:r>
            <a:rPr lang="en-US"/>
            <a:t>3</a:t>
          </a:r>
        </a:p>
      </dgm:t>
    </dgm:pt>
    <dgm:pt modelId="{D008B3BB-C092-4D09-AAE2-950EFC50C6AD}">
      <dgm:prSet custT="1"/>
      <dgm:spPr/>
      <dgm:t>
        <a:bodyPr/>
        <a:lstStyle/>
        <a:p>
          <a:r>
            <a:rPr lang="en-US" sz="1600" dirty="0">
              <a:hlinkClick xmlns:r="http://schemas.openxmlformats.org/officeDocument/2006/relationships" r:id="rId2"/>
            </a:rPr>
            <a:t>https://www.patientresource.com/MMTestTracker.pdf</a:t>
          </a:r>
          <a:r>
            <a:rPr lang="en-US" sz="1600" dirty="0"/>
            <a:t> (for those who like paper)</a:t>
          </a:r>
        </a:p>
      </dgm:t>
    </dgm:pt>
    <dgm:pt modelId="{F9D46E3C-94A4-4A90-9C05-93841ABDB32A}" type="sibTrans" cxnId="{625FCA80-EF1E-4F76-A80B-CCC5C32C673C}">
      <dgm:prSet/>
      <dgm:spPr/>
      <dgm:t>
        <a:bodyPr/>
        <a:lstStyle/>
        <a:p>
          <a:endParaRPr lang="en-US"/>
        </a:p>
      </dgm:t>
    </dgm:pt>
    <dgm:pt modelId="{8FB9A281-CD06-4765-8C30-2557E238399E}" type="parTrans" cxnId="{625FCA80-EF1E-4F76-A80B-CCC5C32C673C}">
      <dgm:prSet/>
      <dgm:spPr/>
      <dgm:t>
        <a:bodyPr/>
        <a:lstStyle/>
        <a:p>
          <a:endParaRPr lang="en-US"/>
        </a:p>
      </dgm:t>
    </dgm:pt>
    <dgm:pt modelId="{64B81508-0E31-4B84-975A-D5712AC0F796}">
      <dgm:prSet custT="1"/>
      <dgm:spPr/>
      <dgm:t>
        <a:bodyPr/>
        <a:lstStyle/>
        <a:p>
          <a:r>
            <a:rPr lang="en-US" sz="1600" dirty="0">
              <a:hlinkClick xmlns:r="http://schemas.openxmlformats.org/officeDocument/2006/relationships" r:id="rId3"/>
            </a:rPr>
            <a:t>https://www.myelomacrowd.org/healthtree-webinar-track-my-myeloma/</a:t>
          </a:r>
          <a:r>
            <a:rPr lang="en-US" sz="1600" dirty="0"/>
            <a:t>  (for the tech-inclined)</a:t>
          </a:r>
        </a:p>
      </dgm:t>
    </dgm:pt>
    <dgm:pt modelId="{4B41C0E2-44F1-40C5-BF9D-10E01C76C1C2}" type="sibTrans" cxnId="{5D725BC7-BB18-49D3-BC55-BEF815CA1C21}">
      <dgm:prSet/>
      <dgm:spPr/>
      <dgm:t>
        <a:bodyPr/>
        <a:lstStyle/>
        <a:p>
          <a:endParaRPr lang="en-US"/>
        </a:p>
      </dgm:t>
    </dgm:pt>
    <dgm:pt modelId="{CC588F1E-3163-4FFC-AFB5-169A51DB48F6}" type="parTrans" cxnId="{5D725BC7-BB18-49D3-BC55-BEF815CA1C21}">
      <dgm:prSet/>
      <dgm:spPr/>
      <dgm:t>
        <a:bodyPr/>
        <a:lstStyle/>
        <a:p>
          <a:endParaRPr lang="en-US"/>
        </a:p>
      </dgm:t>
    </dgm:pt>
    <dgm:pt modelId="{5B9D90DF-DCD3-4E11-832B-E324BE19A454}" type="pres">
      <dgm:prSet presAssocID="{89B06322-86D5-4A39-A80E-90F4694C1048}" presName="Name0" presStyleCnt="0">
        <dgm:presLayoutVars>
          <dgm:animLvl val="lvl"/>
          <dgm:resizeHandles val="exact"/>
        </dgm:presLayoutVars>
      </dgm:prSet>
      <dgm:spPr/>
    </dgm:pt>
    <dgm:pt modelId="{20EA2B7E-FEC8-4FD1-AD63-61EB8BA039BA}" type="pres">
      <dgm:prSet presAssocID="{C3671AC6-C473-4034-9056-5FB48FBAA5BC}" presName="compositeNode" presStyleCnt="0">
        <dgm:presLayoutVars>
          <dgm:bulletEnabled val="1"/>
        </dgm:presLayoutVars>
      </dgm:prSet>
      <dgm:spPr/>
    </dgm:pt>
    <dgm:pt modelId="{07AFEAE6-0D25-4610-AE80-5DFD284FEB01}" type="pres">
      <dgm:prSet presAssocID="{C3671AC6-C473-4034-9056-5FB48FBAA5BC}" presName="bgRect" presStyleLbl="bgAccFollowNode1" presStyleIdx="0" presStyleCnt="3"/>
      <dgm:spPr/>
    </dgm:pt>
    <dgm:pt modelId="{6886DD8F-8A00-4316-A7EA-DE501CBF3D65}" type="pres">
      <dgm:prSet presAssocID="{89C29DAA-A5CC-45F2-9AAA-7027AD917729}" presName="sibTransNodeCircle" presStyleLbl="alignNode1" presStyleIdx="0" presStyleCnt="6">
        <dgm:presLayoutVars>
          <dgm:chMax val="0"/>
          <dgm:bulletEnabled/>
        </dgm:presLayoutVars>
      </dgm:prSet>
      <dgm:spPr/>
    </dgm:pt>
    <dgm:pt modelId="{45B3A126-3A13-450D-BE74-76DA916A4454}" type="pres">
      <dgm:prSet presAssocID="{C3671AC6-C473-4034-9056-5FB48FBAA5BC}" presName="bottomLine" presStyleLbl="alignNode1" presStyleIdx="1" presStyleCnt="6">
        <dgm:presLayoutVars/>
      </dgm:prSet>
      <dgm:spPr/>
    </dgm:pt>
    <dgm:pt modelId="{5511CAF1-CF3C-479B-A84D-FDAA56253900}" type="pres">
      <dgm:prSet presAssocID="{C3671AC6-C473-4034-9056-5FB48FBAA5BC}" presName="nodeText" presStyleLbl="bgAccFollowNode1" presStyleIdx="0" presStyleCnt="3">
        <dgm:presLayoutVars>
          <dgm:bulletEnabled val="1"/>
        </dgm:presLayoutVars>
      </dgm:prSet>
      <dgm:spPr/>
    </dgm:pt>
    <dgm:pt modelId="{9AB6E27B-0A6D-4EB6-BCC6-465BC8D8EE56}" type="pres">
      <dgm:prSet presAssocID="{89C29DAA-A5CC-45F2-9AAA-7027AD917729}" presName="sibTrans" presStyleCnt="0"/>
      <dgm:spPr/>
    </dgm:pt>
    <dgm:pt modelId="{9238E402-3503-4A5B-BA3F-BA64A367FC38}" type="pres">
      <dgm:prSet presAssocID="{3651510E-8311-4547-820B-E8DC680F7410}" presName="compositeNode" presStyleCnt="0">
        <dgm:presLayoutVars>
          <dgm:bulletEnabled val="1"/>
        </dgm:presLayoutVars>
      </dgm:prSet>
      <dgm:spPr/>
    </dgm:pt>
    <dgm:pt modelId="{3A380D02-E229-45AF-82BF-06081C55DEDE}" type="pres">
      <dgm:prSet presAssocID="{3651510E-8311-4547-820B-E8DC680F7410}" presName="bgRect" presStyleLbl="bgAccFollowNode1" presStyleIdx="1" presStyleCnt="3" custLinFactNeighborX="1448" custLinFactNeighborY="-1822"/>
      <dgm:spPr/>
    </dgm:pt>
    <dgm:pt modelId="{82674161-0D7C-42D6-B322-DB97AAF6918D}" type="pres">
      <dgm:prSet presAssocID="{1827A3D1-71AA-4D05-B4F8-6AF90DCD498F}" presName="sibTransNodeCircle" presStyleLbl="alignNode1" presStyleIdx="2" presStyleCnt="6">
        <dgm:presLayoutVars>
          <dgm:chMax val="0"/>
          <dgm:bulletEnabled/>
        </dgm:presLayoutVars>
      </dgm:prSet>
      <dgm:spPr/>
    </dgm:pt>
    <dgm:pt modelId="{A6D07447-C44B-49C5-8D3D-AE2D6488EC66}" type="pres">
      <dgm:prSet presAssocID="{3651510E-8311-4547-820B-E8DC680F7410}" presName="bottomLine" presStyleLbl="alignNode1" presStyleIdx="3" presStyleCnt="6">
        <dgm:presLayoutVars/>
      </dgm:prSet>
      <dgm:spPr/>
    </dgm:pt>
    <dgm:pt modelId="{5A51213B-455C-4231-863A-AFC592295104}" type="pres">
      <dgm:prSet presAssocID="{3651510E-8311-4547-820B-E8DC680F7410}" presName="nodeText" presStyleLbl="bgAccFollowNode1" presStyleIdx="1" presStyleCnt="3">
        <dgm:presLayoutVars>
          <dgm:bulletEnabled val="1"/>
        </dgm:presLayoutVars>
      </dgm:prSet>
      <dgm:spPr/>
    </dgm:pt>
    <dgm:pt modelId="{0338FA18-BA06-41E1-BC6D-3198F3760D3B}" type="pres">
      <dgm:prSet presAssocID="{1827A3D1-71AA-4D05-B4F8-6AF90DCD498F}" presName="sibTrans" presStyleCnt="0"/>
      <dgm:spPr/>
    </dgm:pt>
    <dgm:pt modelId="{6027644B-7DE6-4711-BE54-8D1A19B3EF6A}" type="pres">
      <dgm:prSet presAssocID="{C2294D94-CE0A-4C8B-9461-210F2B2AC98B}" presName="compositeNode" presStyleCnt="0">
        <dgm:presLayoutVars>
          <dgm:bulletEnabled val="1"/>
        </dgm:presLayoutVars>
      </dgm:prSet>
      <dgm:spPr/>
    </dgm:pt>
    <dgm:pt modelId="{10B9A705-0954-4EBA-B842-261867C3B55D}" type="pres">
      <dgm:prSet presAssocID="{C2294D94-CE0A-4C8B-9461-210F2B2AC98B}" presName="bgRect" presStyleLbl="bgAccFollowNode1" presStyleIdx="2" presStyleCnt="3" custLinFactNeighborY="486"/>
      <dgm:spPr/>
    </dgm:pt>
    <dgm:pt modelId="{50FE0E7E-D75A-4567-85DE-85394A72F80F}" type="pres">
      <dgm:prSet presAssocID="{D20A1611-D5E9-45F5-8451-3D15386F7B31}" presName="sibTransNodeCircle" presStyleLbl="alignNode1" presStyleIdx="4" presStyleCnt="6">
        <dgm:presLayoutVars>
          <dgm:chMax val="0"/>
          <dgm:bulletEnabled/>
        </dgm:presLayoutVars>
      </dgm:prSet>
      <dgm:spPr/>
    </dgm:pt>
    <dgm:pt modelId="{D80BC453-1CC7-4614-AB90-728AB510D390}" type="pres">
      <dgm:prSet presAssocID="{C2294D94-CE0A-4C8B-9461-210F2B2AC98B}" presName="bottomLine" presStyleLbl="alignNode1" presStyleIdx="5" presStyleCnt="6">
        <dgm:presLayoutVars/>
      </dgm:prSet>
      <dgm:spPr/>
    </dgm:pt>
    <dgm:pt modelId="{67B788A7-99DC-4F6C-9E44-E0A70CDF8C86}" type="pres">
      <dgm:prSet presAssocID="{C2294D94-CE0A-4C8B-9461-210F2B2AC98B}" presName="nodeText" presStyleLbl="bgAccFollowNode1" presStyleIdx="2" presStyleCnt="3">
        <dgm:presLayoutVars>
          <dgm:bulletEnabled val="1"/>
        </dgm:presLayoutVars>
      </dgm:prSet>
      <dgm:spPr/>
    </dgm:pt>
  </dgm:ptLst>
  <dgm:cxnLst>
    <dgm:cxn modelId="{40362F04-8100-4C4B-9DB4-6F8BB04EDAE3}" type="presOf" srcId="{89C29DAA-A5CC-45F2-9AAA-7027AD917729}" destId="{6886DD8F-8A00-4316-A7EA-DE501CBF3D65}" srcOrd="0" destOrd="0" presId="urn:microsoft.com/office/officeart/2016/7/layout/BasicLinearProcessNumbered"/>
    <dgm:cxn modelId="{A61E8905-3AD1-4C88-9A2B-7A04A3234C72}" type="presOf" srcId="{C3671AC6-C473-4034-9056-5FB48FBAA5BC}" destId="{07AFEAE6-0D25-4610-AE80-5DFD284FEB01}" srcOrd="0" destOrd="0" presId="urn:microsoft.com/office/officeart/2016/7/layout/BasicLinearProcessNumbered"/>
    <dgm:cxn modelId="{DFAABF19-8BC1-4EBB-9E8D-1037D2A1680F}" type="presOf" srcId="{D20A1611-D5E9-45F5-8451-3D15386F7B31}" destId="{50FE0E7E-D75A-4567-85DE-85394A72F80F}" srcOrd="0" destOrd="0" presId="urn:microsoft.com/office/officeart/2016/7/layout/BasicLinearProcessNumbered"/>
    <dgm:cxn modelId="{0163DF2D-ED48-440E-A050-B7982E969B4B}" type="presOf" srcId="{3651510E-8311-4547-820B-E8DC680F7410}" destId="{3A380D02-E229-45AF-82BF-06081C55DEDE}" srcOrd="0" destOrd="0" presId="urn:microsoft.com/office/officeart/2016/7/layout/BasicLinearProcessNumbered"/>
    <dgm:cxn modelId="{BF014D3A-BF91-45D1-9A6C-020B869E05D9}" srcId="{89B06322-86D5-4A39-A80E-90F4694C1048}" destId="{3651510E-8311-4547-820B-E8DC680F7410}" srcOrd="1" destOrd="0" parTransId="{A7B4BBA4-324F-4FFC-BFB8-3E856AE5CA65}" sibTransId="{1827A3D1-71AA-4D05-B4F8-6AF90DCD498F}"/>
    <dgm:cxn modelId="{58CC375C-17B1-4BE1-BC97-03151D3555DE}" srcId="{89B06322-86D5-4A39-A80E-90F4694C1048}" destId="{C2294D94-CE0A-4C8B-9461-210F2B2AC98B}" srcOrd="2" destOrd="0" parTransId="{C2B23F7D-2E48-4E69-9624-E4077A725348}" sibTransId="{D20A1611-D5E9-45F5-8451-3D15386F7B31}"/>
    <dgm:cxn modelId="{F5125E62-66F1-4B3F-B143-49EF6B0771C9}" type="presOf" srcId="{D008B3BB-C092-4D09-AAE2-950EFC50C6AD}" destId="{67B788A7-99DC-4F6C-9E44-E0A70CDF8C86}" srcOrd="0" destOrd="1" presId="urn:microsoft.com/office/officeart/2016/7/layout/BasicLinearProcessNumbered"/>
    <dgm:cxn modelId="{A35E156D-37D3-40D4-A95A-E31704FDDFE3}" type="presOf" srcId="{64B81508-0E31-4B84-975A-D5712AC0F796}" destId="{67B788A7-99DC-4F6C-9E44-E0A70CDF8C86}" srcOrd="0" destOrd="2" presId="urn:microsoft.com/office/officeart/2016/7/layout/BasicLinearProcessNumbered"/>
    <dgm:cxn modelId="{2D0A8E4F-58E7-4501-BB52-A8B13996197D}" type="presOf" srcId="{C2294D94-CE0A-4C8B-9461-210F2B2AC98B}" destId="{10B9A705-0954-4EBA-B842-261867C3B55D}" srcOrd="0" destOrd="0" presId="urn:microsoft.com/office/officeart/2016/7/layout/BasicLinearProcessNumbered"/>
    <dgm:cxn modelId="{BD2DBD59-F35E-4DE9-AA5A-D0F51F944429}" srcId="{89B06322-86D5-4A39-A80E-90F4694C1048}" destId="{C3671AC6-C473-4034-9056-5FB48FBAA5BC}" srcOrd="0" destOrd="0" parTransId="{7EF20801-A4A5-4837-974E-7DB7B0EF9018}" sibTransId="{89C29DAA-A5CC-45F2-9AAA-7027AD917729}"/>
    <dgm:cxn modelId="{625FCA80-EF1E-4F76-A80B-CCC5C32C673C}" srcId="{C2294D94-CE0A-4C8B-9461-210F2B2AC98B}" destId="{D008B3BB-C092-4D09-AAE2-950EFC50C6AD}" srcOrd="0" destOrd="0" parTransId="{8FB9A281-CD06-4765-8C30-2557E238399E}" sibTransId="{F9D46E3C-94A4-4A90-9C05-93841ABDB32A}"/>
    <dgm:cxn modelId="{24A11381-5A00-4AE0-941F-9F86969E7156}" type="presOf" srcId="{BEDECF47-7F2B-42C5-958A-29B01042AC11}" destId="{5A51213B-455C-4231-863A-AFC592295104}" srcOrd="0" destOrd="1" presId="urn:microsoft.com/office/officeart/2016/7/layout/BasicLinearProcessNumbered"/>
    <dgm:cxn modelId="{01360183-C4A1-41A1-A404-DEB4B0B33CC8}" type="presOf" srcId="{C3671AC6-C473-4034-9056-5FB48FBAA5BC}" destId="{5511CAF1-CF3C-479B-A84D-FDAA56253900}" srcOrd="1" destOrd="0" presId="urn:microsoft.com/office/officeart/2016/7/layout/BasicLinearProcessNumbered"/>
    <dgm:cxn modelId="{7A7A1A8B-977B-487D-9557-ABE4D3753820}" srcId="{3651510E-8311-4547-820B-E8DC680F7410}" destId="{BEDECF47-7F2B-42C5-958A-29B01042AC11}" srcOrd="0" destOrd="0" parTransId="{DEA0BC1A-4296-48B2-ADD1-C92D657A9D0E}" sibTransId="{97D1E3BA-FDB6-4B34-B53B-CE102AEE3719}"/>
    <dgm:cxn modelId="{E30900AB-062C-4E25-B695-1E45D74D8EDA}" type="presOf" srcId="{3651510E-8311-4547-820B-E8DC680F7410}" destId="{5A51213B-455C-4231-863A-AFC592295104}" srcOrd="1" destOrd="0" presId="urn:microsoft.com/office/officeart/2016/7/layout/BasicLinearProcessNumbered"/>
    <dgm:cxn modelId="{1E9F5CBC-A95D-47D1-AA18-867C738FC4F8}" type="presOf" srcId="{C2294D94-CE0A-4C8B-9461-210F2B2AC98B}" destId="{67B788A7-99DC-4F6C-9E44-E0A70CDF8C86}" srcOrd="1" destOrd="0" presId="urn:microsoft.com/office/officeart/2016/7/layout/BasicLinearProcessNumbered"/>
    <dgm:cxn modelId="{5D725BC7-BB18-49D3-BC55-BEF815CA1C21}" srcId="{C2294D94-CE0A-4C8B-9461-210F2B2AC98B}" destId="{64B81508-0E31-4B84-975A-D5712AC0F796}" srcOrd="1" destOrd="0" parTransId="{CC588F1E-3163-4FFC-AFB5-169A51DB48F6}" sibTransId="{4B41C0E2-44F1-40C5-BF9D-10E01C76C1C2}"/>
    <dgm:cxn modelId="{222910CF-6A44-440B-9D85-E2AEBD1F91DC}" type="presOf" srcId="{89B06322-86D5-4A39-A80E-90F4694C1048}" destId="{5B9D90DF-DCD3-4E11-832B-E324BE19A454}" srcOrd="0" destOrd="0" presId="urn:microsoft.com/office/officeart/2016/7/layout/BasicLinearProcessNumbered"/>
    <dgm:cxn modelId="{BB9EFFF0-038A-4020-9CB8-A305CC132DC4}" type="presOf" srcId="{1827A3D1-71AA-4D05-B4F8-6AF90DCD498F}" destId="{82674161-0D7C-42D6-B322-DB97AAF6918D}" srcOrd="0" destOrd="0" presId="urn:microsoft.com/office/officeart/2016/7/layout/BasicLinearProcessNumbered"/>
    <dgm:cxn modelId="{A9C94D24-2507-4483-A2AF-3B3B83519AF6}" type="presParOf" srcId="{5B9D90DF-DCD3-4E11-832B-E324BE19A454}" destId="{20EA2B7E-FEC8-4FD1-AD63-61EB8BA039BA}" srcOrd="0" destOrd="0" presId="urn:microsoft.com/office/officeart/2016/7/layout/BasicLinearProcessNumbered"/>
    <dgm:cxn modelId="{A6A443FE-20C2-4119-8E47-679B1CA9EF34}" type="presParOf" srcId="{20EA2B7E-FEC8-4FD1-AD63-61EB8BA039BA}" destId="{07AFEAE6-0D25-4610-AE80-5DFD284FEB01}" srcOrd="0" destOrd="0" presId="urn:microsoft.com/office/officeart/2016/7/layout/BasicLinearProcessNumbered"/>
    <dgm:cxn modelId="{366B16A2-1671-4D4C-969A-31B985146994}" type="presParOf" srcId="{20EA2B7E-FEC8-4FD1-AD63-61EB8BA039BA}" destId="{6886DD8F-8A00-4316-A7EA-DE501CBF3D65}" srcOrd="1" destOrd="0" presId="urn:microsoft.com/office/officeart/2016/7/layout/BasicLinearProcessNumbered"/>
    <dgm:cxn modelId="{2AB7723F-F818-46FD-BDBF-2BE77242B693}" type="presParOf" srcId="{20EA2B7E-FEC8-4FD1-AD63-61EB8BA039BA}" destId="{45B3A126-3A13-450D-BE74-76DA916A4454}" srcOrd="2" destOrd="0" presId="urn:microsoft.com/office/officeart/2016/7/layout/BasicLinearProcessNumbered"/>
    <dgm:cxn modelId="{05FD65B3-E5F9-4E0B-BCE0-6C51BF9F4E0D}" type="presParOf" srcId="{20EA2B7E-FEC8-4FD1-AD63-61EB8BA039BA}" destId="{5511CAF1-CF3C-479B-A84D-FDAA56253900}" srcOrd="3" destOrd="0" presId="urn:microsoft.com/office/officeart/2016/7/layout/BasicLinearProcessNumbered"/>
    <dgm:cxn modelId="{41F67501-ECBE-44CF-A757-667428310535}" type="presParOf" srcId="{5B9D90DF-DCD3-4E11-832B-E324BE19A454}" destId="{9AB6E27B-0A6D-4EB6-BCC6-465BC8D8EE56}" srcOrd="1" destOrd="0" presId="urn:microsoft.com/office/officeart/2016/7/layout/BasicLinearProcessNumbered"/>
    <dgm:cxn modelId="{40FDE379-1D6E-4CCE-9B72-784FC618B992}" type="presParOf" srcId="{5B9D90DF-DCD3-4E11-832B-E324BE19A454}" destId="{9238E402-3503-4A5B-BA3F-BA64A367FC38}" srcOrd="2" destOrd="0" presId="urn:microsoft.com/office/officeart/2016/7/layout/BasicLinearProcessNumbered"/>
    <dgm:cxn modelId="{E48A2340-AAEC-4E1E-A006-A35BAFC6A709}" type="presParOf" srcId="{9238E402-3503-4A5B-BA3F-BA64A367FC38}" destId="{3A380D02-E229-45AF-82BF-06081C55DEDE}" srcOrd="0" destOrd="0" presId="urn:microsoft.com/office/officeart/2016/7/layout/BasicLinearProcessNumbered"/>
    <dgm:cxn modelId="{3ABF744C-EA6F-42EA-8278-96F66A1725C2}" type="presParOf" srcId="{9238E402-3503-4A5B-BA3F-BA64A367FC38}" destId="{82674161-0D7C-42D6-B322-DB97AAF6918D}" srcOrd="1" destOrd="0" presId="urn:microsoft.com/office/officeart/2016/7/layout/BasicLinearProcessNumbered"/>
    <dgm:cxn modelId="{62E5A60D-3535-4587-8524-A42BC1EF9062}" type="presParOf" srcId="{9238E402-3503-4A5B-BA3F-BA64A367FC38}" destId="{A6D07447-C44B-49C5-8D3D-AE2D6488EC66}" srcOrd="2" destOrd="0" presId="urn:microsoft.com/office/officeart/2016/7/layout/BasicLinearProcessNumbered"/>
    <dgm:cxn modelId="{45996F49-C797-4FBB-9B43-5E6799F99119}" type="presParOf" srcId="{9238E402-3503-4A5B-BA3F-BA64A367FC38}" destId="{5A51213B-455C-4231-863A-AFC592295104}" srcOrd="3" destOrd="0" presId="urn:microsoft.com/office/officeart/2016/7/layout/BasicLinearProcessNumbered"/>
    <dgm:cxn modelId="{A83CE7C8-A97A-42DF-97FA-032769668BDA}" type="presParOf" srcId="{5B9D90DF-DCD3-4E11-832B-E324BE19A454}" destId="{0338FA18-BA06-41E1-BC6D-3198F3760D3B}" srcOrd="3" destOrd="0" presId="urn:microsoft.com/office/officeart/2016/7/layout/BasicLinearProcessNumbered"/>
    <dgm:cxn modelId="{EBAF4E0C-798F-4776-8DEF-6D2E964B4DC1}" type="presParOf" srcId="{5B9D90DF-DCD3-4E11-832B-E324BE19A454}" destId="{6027644B-7DE6-4711-BE54-8D1A19B3EF6A}" srcOrd="4" destOrd="0" presId="urn:microsoft.com/office/officeart/2016/7/layout/BasicLinearProcessNumbered"/>
    <dgm:cxn modelId="{DD091049-018B-41C7-9621-F7F8556CED53}" type="presParOf" srcId="{6027644B-7DE6-4711-BE54-8D1A19B3EF6A}" destId="{10B9A705-0954-4EBA-B842-261867C3B55D}" srcOrd="0" destOrd="0" presId="urn:microsoft.com/office/officeart/2016/7/layout/BasicLinearProcessNumbered"/>
    <dgm:cxn modelId="{BEBC33FC-91CF-430C-9726-ED92138FA432}" type="presParOf" srcId="{6027644B-7DE6-4711-BE54-8D1A19B3EF6A}" destId="{50FE0E7E-D75A-4567-85DE-85394A72F80F}" srcOrd="1" destOrd="0" presId="urn:microsoft.com/office/officeart/2016/7/layout/BasicLinearProcessNumbered"/>
    <dgm:cxn modelId="{FC089F14-43B6-4B3C-A42A-AF0B13ACAC31}" type="presParOf" srcId="{6027644B-7DE6-4711-BE54-8D1A19B3EF6A}" destId="{D80BC453-1CC7-4614-AB90-728AB510D390}" srcOrd="2" destOrd="0" presId="urn:microsoft.com/office/officeart/2016/7/layout/BasicLinearProcessNumbered"/>
    <dgm:cxn modelId="{AE0D7624-DC7B-47C1-B9BB-A97D4DCD668E}" type="presParOf" srcId="{6027644B-7DE6-4711-BE54-8D1A19B3EF6A}" destId="{67B788A7-99DC-4F6C-9E44-E0A70CDF8C8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2368E-38CA-47CF-9A7D-2A0222B5B1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A05FFE-1F0B-4597-BFF5-012105199819}">
      <dgm:prSet/>
      <dgm:spPr/>
      <dgm:t>
        <a:bodyPr/>
        <a:lstStyle/>
        <a:p>
          <a:r>
            <a:rPr lang="en-US"/>
            <a:t>Measures the M-protein made by myeloma cells; the more active myeloma cells, the higher the M-protein (M-spike), in most cases.</a:t>
          </a:r>
        </a:p>
      </dgm:t>
    </dgm:pt>
    <dgm:pt modelId="{58CF233B-49BD-4663-BCE8-D0D39A1121B0}" type="parTrans" cxnId="{8920660E-E2D5-4056-AF40-F5D5CF6962DE}">
      <dgm:prSet/>
      <dgm:spPr/>
      <dgm:t>
        <a:bodyPr/>
        <a:lstStyle/>
        <a:p>
          <a:endParaRPr lang="en-US"/>
        </a:p>
      </dgm:t>
    </dgm:pt>
    <dgm:pt modelId="{B5604BAB-C59E-4EB1-9A6A-2FE409DB10C1}" type="sibTrans" cxnId="{8920660E-E2D5-4056-AF40-F5D5CF6962DE}">
      <dgm:prSet/>
      <dgm:spPr/>
      <dgm:t>
        <a:bodyPr/>
        <a:lstStyle/>
        <a:p>
          <a:endParaRPr lang="en-US"/>
        </a:p>
      </dgm:t>
    </dgm:pt>
    <dgm:pt modelId="{BAE6E264-E5C4-4D97-B4EF-120C639A46DB}">
      <dgm:prSet/>
      <dgm:spPr/>
      <dgm:t>
        <a:bodyPr/>
        <a:lstStyle/>
        <a:p>
          <a:r>
            <a:rPr lang="en-US"/>
            <a:t>SPEP separates the proteins in the blood based on their electrical charge and produces a graph of the results that can then be interpreted and measured numberically. </a:t>
          </a:r>
        </a:p>
      </dgm:t>
    </dgm:pt>
    <dgm:pt modelId="{B8ED4CC9-A15A-4F4F-AFC9-8A4457495112}" type="parTrans" cxnId="{5BD308AB-1CE9-48D2-9E15-81F54ABE35EC}">
      <dgm:prSet/>
      <dgm:spPr/>
      <dgm:t>
        <a:bodyPr/>
        <a:lstStyle/>
        <a:p>
          <a:endParaRPr lang="en-US"/>
        </a:p>
      </dgm:t>
    </dgm:pt>
    <dgm:pt modelId="{68C7EEBF-5527-4404-B94E-DE17A30DFFBB}" type="sibTrans" cxnId="{5BD308AB-1CE9-48D2-9E15-81F54ABE35EC}">
      <dgm:prSet/>
      <dgm:spPr/>
      <dgm:t>
        <a:bodyPr/>
        <a:lstStyle/>
        <a:p>
          <a:endParaRPr lang="en-US"/>
        </a:p>
      </dgm:t>
    </dgm:pt>
    <dgm:pt modelId="{7A69F520-DD86-47E9-897D-472DBE479C30}">
      <dgm:prSet/>
      <dgm:spPr/>
      <dgm:t>
        <a:bodyPr/>
        <a:lstStyle/>
        <a:p>
          <a:r>
            <a:rPr lang="en-US"/>
            <a:t>Albumin normally should be most prevalent.</a:t>
          </a:r>
        </a:p>
      </dgm:t>
    </dgm:pt>
    <dgm:pt modelId="{7AD60A32-C3B5-4EAB-8DBE-5F48537FCE12}" type="parTrans" cxnId="{77E70653-D231-4329-B83B-DEE4F440B9C9}">
      <dgm:prSet/>
      <dgm:spPr/>
      <dgm:t>
        <a:bodyPr/>
        <a:lstStyle/>
        <a:p>
          <a:endParaRPr lang="en-US"/>
        </a:p>
      </dgm:t>
    </dgm:pt>
    <dgm:pt modelId="{A339DA51-4490-4D0C-9C85-791A0FFEF78B}" type="sibTrans" cxnId="{77E70653-D231-4329-B83B-DEE4F440B9C9}">
      <dgm:prSet/>
      <dgm:spPr/>
      <dgm:t>
        <a:bodyPr/>
        <a:lstStyle/>
        <a:p>
          <a:endParaRPr lang="en-US"/>
        </a:p>
      </dgm:t>
    </dgm:pt>
    <dgm:pt modelId="{D15CED07-7693-43D0-BA3C-FC94EC8B95DF}">
      <dgm:prSet/>
      <dgm:spPr/>
      <dgm:t>
        <a:bodyPr/>
        <a:lstStyle/>
        <a:p>
          <a:r>
            <a:rPr lang="en-US"/>
            <a:t>The M-spike is the furthest to the right on the graph and normally should be relatively flat.</a:t>
          </a:r>
        </a:p>
      </dgm:t>
    </dgm:pt>
    <dgm:pt modelId="{F639DE96-F034-4185-92CE-30B4B60D0BA8}" type="parTrans" cxnId="{430C5CD6-035F-4490-9410-B759BBE4D2CB}">
      <dgm:prSet/>
      <dgm:spPr/>
      <dgm:t>
        <a:bodyPr/>
        <a:lstStyle/>
        <a:p>
          <a:endParaRPr lang="en-US"/>
        </a:p>
      </dgm:t>
    </dgm:pt>
    <dgm:pt modelId="{3CC95C9C-FAEE-4E1D-BCEB-58BCBAA62CA4}" type="sibTrans" cxnId="{430C5CD6-035F-4490-9410-B759BBE4D2CB}">
      <dgm:prSet/>
      <dgm:spPr/>
      <dgm:t>
        <a:bodyPr/>
        <a:lstStyle/>
        <a:p>
          <a:endParaRPr lang="en-US"/>
        </a:p>
      </dgm:t>
    </dgm:pt>
    <dgm:pt modelId="{B843A935-1F39-4974-BA80-78388143679E}" type="pres">
      <dgm:prSet presAssocID="{7932368E-38CA-47CF-9A7D-2A0222B5B161}" presName="root" presStyleCnt="0">
        <dgm:presLayoutVars>
          <dgm:dir/>
          <dgm:resizeHandles val="exact"/>
        </dgm:presLayoutVars>
      </dgm:prSet>
      <dgm:spPr/>
    </dgm:pt>
    <dgm:pt modelId="{BFCC4BCE-FD69-427B-BBBD-C00CAA7FFB21}" type="pres">
      <dgm:prSet presAssocID="{E2A05FFE-1F0B-4597-BFF5-012105199819}" presName="compNode" presStyleCnt="0"/>
      <dgm:spPr/>
    </dgm:pt>
    <dgm:pt modelId="{4E893E3E-39C3-4D4F-B4DE-0E6A0B7B8F50}" type="pres">
      <dgm:prSet presAssocID="{E2A05FFE-1F0B-4597-BFF5-012105199819}" presName="bgRect" presStyleLbl="bgShp" presStyleIdx="0" presStyleCnt="4"/>
      <dgm:spPr/>
    </dgm:pt>
    <dgm:pt modelId="{1A70A414-8A1B-4224-A05D-38E6594AFC9E}" type="pres">
      <dgm:prSet presAssocID="{E2A05FFE-1F0B-4597-BFF5-0121051998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93797DEB-18ED-4BAE-A8C0-2210A76B73DE}" type="pres">
      <dgm:prSet presAssocID="{E2A05FFE-1F0B-4597-BFF5-012105199819}" presName="spaceRect" presStyleCnt="0"/>
      <dgm:spPr/>
    </dgm:pt>
    <dgm:pt modelId="{2F04FA16-4411-4467-A93B-97E85284DB70}" type="pres">
      <dgm:prSet presAssocID="{E2A05FFE-1F0B-4597-BFF5-012105199819}" presName="parTx" presStyleLbl="revTx" presStyleIdx="0" presStyleCnt="4">
        <dgm:presLayoutVars>
          <dgm:chMax val="0"/>
          <dgm:chPref val="0"/>
        </dgm:presLayoutVars>
      </dgm:prSet>
      <dgm:spPr/>
    </dgm:pt>
    <dgm:pt modelId="{4D156425-509C-42F2-9815-6DE0B7B4D8FE}" type="pres">
      <dgm:prSet presAssocID="{B5604BAB-C59E-4EB1-9A6A-2FE409DB10C1}" presName="sibTrans" presStyleCnt="0"/>
      <dgm:spPr/>
    </dgm:pt>
    <dgm:pt modelId="{CB07DE49-9D2B-427A-84D1-82F479F62911}" type="pres">
      <dgm:prSet presAssocID="{BAE6E264-E5C4-4D97-B4EF-120C639A46DB}" presName="compNode" presStyleCnt="0"/>
      <dgm:spPr/>
    </dgm:pt>
    <dgm:pt modelId="{EBDE8DE6-C027-40C8-BBB3-2F751880D580}" type="pres">
      <dgm:prSet presAssocID="{BAE6E264-E5C4-4D97-B4EF-120C639A46DB}" presName="bgRect" presStyleLbl="bgShp" presStyleIdx="1" presStyleCnt="4"/>
      <dgm:spPr/>
    </dgm:pt>
    <dgm:pt modelId="{E040134D-2577-4EF5-B899-7A939ADC8310}" type="pres">
      <dgm:prSet presAssocID="{BAE6E264-E5C4-4D97-B4EF-120C639A46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4CDFEE0C-BD7C-4DBB-953C-C7F8D290A0A5}" type="pres">
      <dgm:prSet presAssocID="{BAE6E264-E5C4-4D97-B4EF-120C639A46DB}" presName="spaceRect" presStyleCnt="0"/>
      <dgm:spPr/>
    </dgm:pt>
    <dgm:pt modelId="{377C6702-9416-49D4-8716-4039971D8743}" type="pres">
      <dgm:prSet presAssocID="{BAE6E264-E5C4-4D97-B4EF-120C639A46DB}" presName="parTx" presStyleLbl="revTx" presStyleIdx="1" presStyleCnt="4">
        <dgm:presLayoutVars>
          <dgm:chMax val="0"/>
          <dgm:chPref val="0"/>
        </dgm:presLayoutVars>
      </dgm:prSet>
      <dgm:spPr/>
    </dgm:pt>
    <dgm:pt modelId="{CFE464BE-DC9D-42B7-A303-B2751CBAF6CA}" type="pres">
      <dgm:prSet presAssocID="{68C7EEBF-5527-4404-B94E-DE17A30DFFBB}" presName="sibTrans" presStyleCnt="0"/>
      <dgm:spPr/>
    </dgm:pt>
    <dgm:pt modelId="{68FC8E32-1AC4-4740-8FB7-466BD52AE274}" type="pres">
      <dgm:prSet presAssocID="{7A69F520-DD86-47E9-897D-472DBE479C30}" presName="compNode" presStyleCnt="0"/>
      <dgm:spPr/>
    </dgm:pt>
    <dgm:pt modelId="{787FBAD4-48B3-4430-AA9A-B15E19B43DB1}" type="pres">
      <dgm:prSet presAssocID="{7A69F520-DD86-47E9-897D-472DBE479C30}" presName="bgRect" presStyleLbl="bgShp" presStyleIdx="2" presStyleCnt="4"/>
      <dgm:spPr/>
    </dgm:pt>
    <dgm:pt modelId="{8BF2FDD2-8EA1-433D-964C-9C31685A1AA0}" type="pres">
      <dgm:prSet presAssocID="{7A69F520-DD86-47E9-897D-472DBE479C3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fe"/>
        </a:ext>
      </dgm:extLst>
    </dgm:pt>
    <dgm:pt modelId="{36D0EE9E-CC60-4BF5-A4AD-C7EA2D4B80EE}" type="pres">
      <dgm:prSet presAssocID="{7A69F520-DD86-47E9-897D-472DBE479C30}" presName="spaceRect" presStyleCnt="0"/>
      <dgm:spPr/>
    </dgm:pt>
    <dgm:pt modelId="{D8B81967-8DB3-4076-B322-C476A0E20D20}" type="pres">
      <dgm:prSet presAssocID="{7A69F520-DD86-47E9-897D-472DBE479C30}" presName="parTx" presStyleLbl="revTx" presStyleIdx="2" presStyleCnt="4">
        <dgm:presLayoutVars>
          <dgm:chMax val="0"/>
          <dgm:chPref val="0"/>
        </dgm:presLayoutVars>
      </dgm:prSet>
      <dgm:spPr/>
    </dgm:pt>
    <dgm:pt modelId="{8DB77D7F-7BBE-4F6A-AC4E-6329B120936B}" type="pres">
      <dgm:prSet presAssocID="{A339DA51-4490-4D0C-9C85-791A0FFEF78B}" presName="sibTrans" presStyleCnt="0"/>
      <dgm:spPr/>
    </dgm:pt>
    <dgm:pt modelId="{B1611C04-016D-402C-8A5D-E2FD7CE9D854}" type="pres">
      <dgm:prSet presAssocID="{D15CED07-7693-43D0-BA3C-FC94EC8B95DF}" presName="compNode" presStyleCnt="0"/>
      <dgm:spPr/>
    </dgm:pt>
    <dgm:pt modelId="{9FE9CFEC-DDDD-4F97-8488-84495D52C453}" type="pres">
      <dgm:prSet presAssocID="{D15CED07-7693-43D0-BA3C-FC94EC8B95DF}" presName="bgRect" presStyleLbl="bgShp" presStyleIdx="3" presStyleCnt="4"/>
      <dgm:spPr/>
    </dgm:pt>
    <dgm:pt modelId="{5FB0F63F-FCE1-4896-B0CA-5AC6D8F30825}" type="pres">
      <dgm:prSet presAssocID="{D15CED07-7693-43D0-BA3C-FC94EC8B95D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rmometer"/>
        </a:ext>
      </dgm:extLst>
    </dgm:pt>
    <dgm:pt modelId="{BB1D3ACF-C8E4-4715-8DA4-EEF9EF20274A}" type="pres">
      <dgm:prSet presAssocID="{D15CED07-7693-43D0-BA3C-FC94EC8B95DF}" presName="spaceRect" presStyleCnt="0"/>
      <dgm:spPr/>
    </dgm:pt>
    <dgm:pt modelId="{739DBBE1-F941-433C-9761-CF3DBA4D61A2}" type="pres">
      <dgm:prSet presAssocID="{D15CED07-7693-43D0-BA3C-FC94EC8B95DF}" presName="parTx" presStyleLbl="revTx" presStyleIdx="3" presStyleCnt="4">
        <dgm:presLayoutVars>
          <dgm:chMax val="0"/>
          <dgm:chPref val="0"/>
        </dgm:presLayoutVars>
      </dgm:prSet>
      <dgm:spPr/>
    </dgm:pt>
  </dgm:ptLst>
  <dgm:cxnLst>
    <dgm:cxn modelId="{EBC10905-06D9-42C9-83E9-98116FD0EA15}" type="presOf" srcId="{7932368E-38CA-47CF-9A7D-2A0222B5B161}" destId="{B843A935-1F39-4974-BA80-78388143679E}" srcOrd="0" destOrd="0" presId="urn:microsoft.com/office/officeart/2018/2/layout/IconVerticalSolidList"/>
    <dgm:cxn modelId="{8920660E-E2D5-4056-AF40-F5D5CF6962DE}" srcId="{7932368E-38CA-47CF-9A7D-2A0222B5B161}" destId="{E2A05FFE-1F0B-4597-BFF5-012105199819}" srcOrd="0" destOrd="0" parTransId="{58CF233B-49BD-4663-BCE8-D0D39A1121B0}" sibTransId="{B5604BAB-C59E-4EB1-9A6A-2FE409DB10C1}"/>
    <dgm:cxn modelId="{8B95811D-12D8-4810-B30D-349BFE69DF6E}" type="presOf" srcId="{BAE6E264-E5C4-4D97-B4EF-120C639A46DB}" destId="{377C6702-9416-49D4-8716-4039971D8743}" srcOrd="0" destOrd="0" presId="urn:microsoft.com/office/officeart/2018/2/layout/IconVerticalSolidList"/>
    <dgm:cxn modelId="{82FDFA24-D2CF-4D2F-8378-1915CCAF3229}" type="presOf" srcId="{E2A05FFE-1F0B-4597-BFF5-012105199819}" destId="{2F04FA16-4411-4467-A93B-97E85284DB70}" srcOrd="0" destOrd="0" presId="urn:microsoft.com/office/officeart/2018/2/layout/IconVerticalSolidList"/>
    <dgm:cxn modelId="{0FC2AE31-0BA5-40FD-B0B4-60900CD3652A}" type="presOf" srcId="{7A69F520-DD86-47E9-897D-472DBE479C30}" destId="{D8B81967-8DB3-4076-B322-C476A0E20D20}" srcOrd="0" destOrd="0" presId="urn:microsoft.com/office/officeart/2018/2/layout/IconVerticalSolidList"/>
    <dgm:cxn modelId="{77E70653-D231-4329-B83B-DEE4F440B9C9}" srcId="{7932368E-38CA-47CF-9A7D-2A0222B5B161}" destId="{7A69F520-DD86-47E9-897D-472DBE479C30}" srcOrd="2" destOrd="0" parTransId="{7AD60A32-C3B5-4EAB-8DBE-5F48537FCE12}" sibTransId="{A339DA51-4490-4D0C-9C85-791A0FFEF78B}"/>
    <dgm:cxn modelId="{5BD308AB-1CE9-48D2-9E15-81F54ABE35EC}" srcId="{7932368E-38CA-47CF-9A7D-2A0222B5B161}" destId="{BAE6E264-E5C4-4D97-B4EF-120C639A46DB}" srcOrd="1" destOrd="0" parTransId="{B8ED4CC9-A15A-4F4F-AFC9-8A4457495112}" sibTransId="{68C7EEBF-5527-4404-B94E-DE17A30DFFBB}"/>
    <dgm:cxn modelId="{4D96FEC9-4BCC-48D2-9D79-A78AB6C9EA87}" type="presOf" srcId="{D15CED07-7693-43D0-BA3C-FC94EC8B95DF}" destId="{739DBBE1-F941-433C-9761-CF3DBA4D61A2}" srcOrd="0" destOrd="0" presId="urn:microsoft.com/office/officeart/2018/2/layout/IconVerticalSolidList"/>
    <dgm:cxn modelId="{430C5CD6-035F-4490-9410-B759BBE4D2CB}" srcId="{7932368E-38CA-47CF-9A7D-2A0222B5B161}" destId="{D15CED07-7693-43D0-BA3C-FC94EC8B95DF}" srcOrd="3" destOrd="0" parTransId="{F639DE96-F034-4185-92CE-30B4B60D0BA8}" sibTransId="{3CC95C9C-FAEE-4E1D-BCEB-58BCBAA62CA4}"/>
    <dgm:cxn modelId="{772E34C6-219D-422A-A90C-BBEC8A07DF67}" type="presParOf" srcId="{B843A935-1F39-4974-BA80-78388143679E}" destId="{BFCC4BCE-FD69-427B-BBBD-C00CAA7FFB21}" srcOrd="0" destOrd="0" presId="urn:microsoft.com/office/officeart/2018/2/layout/IconVerticalSolidList"/>
    <dgm:cxn modelId="{D6201CF6-F73B-40B0-BB68-B7D513919E0E}" type="presParOf" srcId="{BFCC4BCE-FD69-427B-BBBD-C00CAA7FFB21}" destId="{4E893E3E-39C3-4D4F-B4DE-0E6A0B7B8F50}" srcOrd="0" destOrd="0" presId="urn:microsoft.com/office/officeart/2018/2/layout/IconVerticalSolidList"/>
    <dgm:cxn modelId="{7CCF944C-37A9-4187-A4C3-90696A5CF73D}" type="presParOf" srcId="{BFCC4BCE-FD69-427B-BBBD-C00CAA7FFB21}" destId="{1A70A414-8A1B-4224-A05D-38E6594AFC9E}" srcOrd="1" destOrd="0" presId="urn:microsoft.com/office/officeart/2018/2/layout/IconVerticalSolidList"/>
    <dgm:cxn modelId="{B7A1A710-0184-42EE-892D-B865FACEEB53}" type="presParOf" srcId="{BFCC4BCE-FD69-427B-BBBD-C00CAA7FFB21}" destId="{93797DEB-18ED-4BAE-A8C0-2210A76B73DE}" srcOrd="2" destOrd="0" presId="urn:microsoft.com/office/officeart/2018/2/layout/IconVerticalSolidList"/>
    <dgm:cxn modelId="{AF022011-9A18-4EA2-8977-D3F6DCE5B664}" type="presParOf" srcId="{BFCC4BCE-FD69-427B-BBBD-C00CAA7FFB21}" destId="{2F04FA16-4411-4467-A93B-97E85284DB70}" srcOrd="3" destOrd="0" presId="urn:microsoft.com/office/officeart/2018/2/layout/IconVerticalSolidList"/>
    <dgm:cxn modelId="{40B791B0-59C0-423E-8F3E-7DECE1E79AE0}" type="presParOf" srcId="{B843A935-1F39-4974-BA80-78388143679E}" destId="{4D156425-509C-42F2-9815-6DE0B7B4D8FE}" srcOrd="1" destOrd="0" presId="urn:microsoft.com/office/officeart/2018/2/layout/IconVerticalSolidList"/>
    <dgm:cxn modelId="{3E650A4B-51A9-47AB-803E-C03A47822BFA}" type="presParOf" srcId="{B843A935-1F39-4974-BA80-78388143679E}" destId="{CB07DE49-9D2B-427A-84D1-82F479F62911}" srcOrd="2" destOrd="0" presId="urn:microsoft.com/office/officeart/2018/2/layout/IconVerticalSolidList"/>
    <dgm:cxn modelId="{0154830D-E369-4975-AF91-1D6D1EA55D56}" type="presParOf" srcId="{CB07DE49-9D2B-427A-84D1-82F479F62911}" destId="{EBDE8DE6-C027-40C8-BBB3-2F751880D580}" srcOrd="0" destOrd="0" presId="urn:microsoft.com/office/officeart/2018/2/layout/IconVerticalSolidList"/>
    <dgm:cxn modelId="{3C8F8BE8-0675-4399-844D-365970F754B8}" type="presParOf" srcId="{CB07DE49-9D2B-427A-84D1-82F479F62911}" destId="{E040134D-2577-4EF5-B899-7A939ADC8310}" srcOrd="1" destOrd="0" presId="urn:microsoft.com/office/officeart/2018/2/layout/IconVerticalSolidList"/>
    <dgm:cxn modelId="{19817820-E5DB-47BC-9E1E-7547C38EB734}" type="presParOf" srcId="{CB07DE49-9D2B-427A-84D1-82F479F62911}" destId="{4CDFEE0C-BD7C-4DBB-953C-C7F8D290A0A5}" srcOrd="2" destOrd="0" presId="urn:microsoft.com/office/officeart/2018/2/layout/IconVerticalSolidList"/>
    <dgm:cxn modelId="{489CD067-010B-42C8-9AB0-710760C0204E}" type="presParOf" srcId="{CB07DE49-9D2B-427A-84D1-82F479F62911}" destId="{377C6702-9416-49D4-8716-4039971D8743}" srcOrd="3" destOrd="0" presId="urn:microsoft.com/office/officeart/2018/2/layout/IconVerticalSolidList"/>
    <dgm:cxn modelId="{3664BEB9-6BD1-4437-BA41-B288955744BA}" type="presParOf" srcId="{B843A935-1F39-4974-BA80-78388143679E}" destId="{CFE464BE-DC9D-42B7-A303-B2751CBAF6CA}" srcOrd="3" destOrd="0" presId="urn:microsoft.com/office/officeart/2018/2/layout/IconVerticalSolidList"/>
    <dgm:cxn modelId="{D44CFC0A-5667-4BE6-9FC0-2433D5F4D724}" type="presParOf" srcId="{B843A935-1F39-4974-BA80-78388143679E}" destId="{68FC8E32-1AC4-4740-8FB7-466BD52AE274}" srcOrd="4" destOrd="0" presId="urn:microsoft.com/office/officeart/2018/2/layout/IconVerticalSolidList"/>
    <dgm:cxn modelId="{52BCE5B3-4A4C-46DC-AB6B-8B1DE857C5B1}" type="presParOf" srcId="{68FC8E32-1AC4-4740-8FB7-466BD52AE274}" destId="{787FBAD4-48B3-4430-AA9A-B15E19B43DB1}" srcOrd="0" destOrd="0" presId="urn:microsoft.com/office/officeart/2018/2/layout/IconVerticalSolidList"/>
    <dgm:cxn modelId="{9FD8077B-B9EF-4F1D-99E7-8053DC6CC093}" type="presParOf" srcId="{68FC8E32-1AC4-4740-8FB7-466BD52AE274}" destId="{8BF2FDD2-8EA1-433D-964C-9C31685A1AA0}" srcOrd="1" destOrd="0" presId="urn:microsoft.com/office/officeart/2018/2/layout/IconVerticalSolidList"/>
    <dgm:cxn modelId="{8972D408-5281-445B-9C26-ED041BD55504}" type="presParOf" srcId="{68FC8E32-1AC4-4740-8FB7-466BD52AE274}" destId="{36D0EE9E-CC60-4BF5-A4AD-C7EA2D4B80EE}" srcOrd="2" destOrd="0" presId="urn:microsoft.com/office/officeart/2018/2/layout/IconVerticalSolidList"/>
    <dgm:cxn modelId="{62BEC3C0-D1A4-445C-A27E-AC0D86981411}" type="presParOf" srcId="{68FC8E32-1AC4-4740-8FB7-466BD52AE274}" destId="{D8B81967-8DB3-4076-B322-C476A0E20D20}" srcOrd="3" destOrd="0" presId="urn:microsoft.com/office/officeart/2018/2/layout/IconVerticalSolidList"/>
    <dgm:cxn modelId="{DFDFFF99-5A81-4CD4-835B-5BBB661F91DA}" type="presParOf" srcId="{B843A935-1F39-4974-BA80-78388143679E}" destId="{8DB77D7F-7BBE-4F6A-AC4E-6329B120936B}" srcOrd="5" destOrd="0" presId="urn:microsoft.com/office/officeart/2018/2/layout/IconVerticalSolidList"/>
    <dgm:cxn modelId="{29ABF668-688F-48F3-BE49-AB2DC8FA91CB}" type="presParOf" srcId="{B843A935-1F39-4974-BA80-78388143679E}" destId="{B1611C04-016D-402C-8A5D-E2FD7CE9D854}" srcOrd="6" destOrd="0" presId="urn:microsoft.com/office/officeart/2018/2/layout/IconVerticalSolidList"/>
    <dgm:cxn modelId="{F909E5E4-D8F0-4B8B-85C8-E765B4677A34}" type="presParOf" srcId="{B1611C04-016D-402C-8A5D-E2FD7CE9D854}" destId="{9FE9CFEC-DDDD-4F97-8488-84495D52C453}" srcOrd="0" destOrd="0" presId="urn:microsoft.com/office/officeart/2018/2/layout/IconVerticalSolidList"/>
    <dgm:cxn modelId="{EF2AEDF5-40AC-42CB-86AD-1080E6A8CE74}" type="presParOf" srcId="{B1611C04-016D-402C-8A5D-E2FD7CE9D854}" destId="{5FB0F63F-FCE1-4896-B0CA-5AC6D8F30825}" srcOrd="1" destOrd="0" presId="urn:microsoft.com/office/officeart/2018/2/layout/IconVerticalSolidList"/>
    <dgm:cxn modelId="{6EEE96F7-1941-4726-ABEA-561F205964D4}" type="presParOf" srcId="{B1611C04-016D-402C-8A5D-E2FD7CE9D854}" destId="{BB1D3ACF-C8E4-4715-8DA4-EEF9EF20274A}" srcOrd="2" destOrd="0" presId="urn:microsoft.com/office/officeart/2018/2/layout/IconVerticalSolidList"/>
    <dgm:cxn modelId="{DEBC19C0-94CC-4F81-982B-564FF3357066}" type="presParOf" srcId="{B1611C04-016D-402C-8A5D-E2FD7CE9D854}" destId="{739DBBE1-F941-433C-9761-CF3DBA4D61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D0A059-0196-4CD9-B72B-C2CEAB90850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8DDD5D4-6DD6-423F-A339-BEF878214223}">
      <dgm:prSet/>
      <dgm:spPr/>
      <dgm:t>
        <a:bodyPr/>
        <a:lstStyle/>
        <a:p>
          <a:r>
            <a:rPr lang="en-US"/>
            <a:t>About 30% of myeloma patients will have monoclonal protein in their urine as well as their blood.  </a:t>
          </a:r>
        </a:p>
      </dgm:t>
    </dgm:pt>
    <dgm:pt modelId="{5A81B53B-9919-41B6-B0AA-BCA99FD033BE}" type="parTrans" cxnId="{EEE298A8-4CCE-4599-A337-0F7821E096AF}">
      <dgm:prSet/>
      <dgm:spPr/>
      <dgm:t>
        <a:bodyPr/>
        <a:lstStyle/>
        <a:p>
          <a:endParaRPr lang="en-US"/>
        </a:p>
      </dgm:t>
    </dgm:pt>
    <dgm:pt modelId="{ED9724CF-442E-4848-9866-83B84A06AFFC}" type="sibTrans" cxnId="{EEE298A8-4CCE-4599-A337-0F7821E096AF}">
      <dgm:prSet/>
      <dgm:spPr/>
      <dgm:t>
        <a:bodyPr/>
        <a:lstStyle/>
        <a:p>
          <a:endParaRPr lang="en-US"/>
        </a:p>
      </dgm:t>
    </dgm:pt>
    <dgm:pt modelId="{282F89A4-AA93-4481-A2AF-C6AB7233FCB9}">
      <dgm:prSet/>
      <dgm:spPr/>
      <dgm:t>
        <a:bodyPr/>
        <a:lstStyle/>
        <a:p>
          <a:r>
            <a:rPr lang="en-US"/>
            <a:t>Because the light chains are smaller, they can be filtered into the urine and measured by the UPEP.  (15-20% of patient are “light chain only”)</a:t>
          </a:r>
        </a:p>
      </dgm:t>
    </dgm:pt>
    <dgm:pt modelId="{87E7CB40-02D4-4109-BBD2-6962FB04D11F}" type="parTrans" cxnId="{D8CF7721-4CA3-45D3-89C8-E12740F53456}">
      <dgm:prSet/>
      <dgm:spPr/>
      <dgm:t>
        <a:bodyPr/>
        <a:lstStyle/>
        <a:p>
          <a:endParaRPr lang="en-US"/>
        </a:p>
      </dgm:t>
    </dgm:pt>
    <dgm:pt modelId="{E9024FAC-4166-4D1C-A44F-C0FEC5A4E7DD}" type="sibTrans" cxnId="{D8CF7721-4CA3-45D3-89C8-E12740F53456}">
      <dgm:prSet/>
      <dgm:spPr/>
      <dgm:t>
        <a:bodyPr/>
        <a:lstStyle/>
        <a:p>
          <a:endParaRPr lang="en-US"/>
        </a:p>
      </dgm:t>
    </dgm:pt>
    <dgm:pt modelId="{22D19C55-C361-413D-8E6B-5614625AC539}">
      <dgm:prSet/>
      <dgm:spPr/>
      <dgm:t>
        <a:bodyPr/>
        <a:lstStyle/>
        <a:p>
          <a:r>
            <a:rPr lang="en-US"/>
            <a:t>Ideally done by a 24 hour urine collection because it gives a better idea of the average proteins in your urine, both normal and abnormal. </a:t>
          </a:r>
        </a:p>
      </dgm:t>
    </dgm:pt>
    <dgm:pt modelId="{9CE7417C-65B2-43B6-9FBF-61D76942529A}" type="parTrans" cxnId="{4E3FDCFE-CEC3-4B61-9DD3-656811720697}">
      <dgm:prSet/>
      <dgm:spPr/>
      <dgm:t>
        <a:bodyPr/>
        <a:lstStyle/>
        <a:p>
          <a:endParaRPr lang="en-US"/>
        </a:p>
      </dgm:t>
    </dgm:pt>
    <dgm:pt modelId="{B518FEF9-17CC-4CB4-9593-31CBB3907768}" type="sibTrans" cxnId="{4E3FDCFE-CEC3-4B61-9DD3-656811720697}">
      <dgm:prSet/>
      <dgm:spPr/>
      <dgm:t>
        <a:bodyPr/>
        <a:lstStyle/>
        <a:p>
          <a:endParaRPr lang="en-US"/>
        </a:p>
      </dgm:t>
    </dgm:pt>
    <dgm:pt modelId="{C042781D-6279-4A1C-B616-65249F80E5C4}">
      <dgm:prSet/>
      <dgm:spPr/>
      <dgm:t>
        <a:bodyPr/>
        <a:lstStyle/>
        <a:p>
          <a:r>
            <a:rPr lang="en-US"/>
            <a:t>UPEP separates proteins by size and electrical charge as well and the graph is very similar.</a:t>
          </a:r>
        </a:p>
      </dgm:t>
    </dgm:pt>
    <dgm:pt modelId="{937F4CD7-FDD9-426A-AE7A-69F9ED910D36}" type="parTrans" cxnId="{90D1FFBE-744B-445B-8CC7-27844685567D}">
      <dgm:prSet/>
      <dgm:spPr/>
      <dgm:t>
        <a:bodyPr/>
        <a:lstStyle/>
        <a:p>
          <a:endParaRPr lang="en-US"/>
        </a:p>
      </dgm:t>
    </dgm:pt>
    <dgm:pt modelId="{1D5A5C61-09CE-444B-990C-342F59F4C6F1}" type="sibTrans" cxnId="{90D1FFBE-744B-445B-8CC7-27844685567D}">
      <dgm:prSet/>
      <dgm:spPr/>
      <dgm:t>
        <a:bodyPr/>
        <a:lstStyle/>
        <a:p>
          <a:endParaRPr lang="en-US"/>
        </a:p>
      </dgm:t>
    </dgm:pt>
    <dgm:pt modelId="{98AF7B71-DBBA-4B2C-A68C-71214658255C}" type="pres">
      <dgm:prSet presAssocID="{A1D0A059-0196-4CD9-B72B-C2CEAB90850B}" presName="root" presStyleCnt="0">
        <dgm:presLayoutVars>
          <dgm:dir/>
          <dgm:resizeHandles val="exact"/>
        </dgm:presLayoutVars>
      </dgm:prSet>
      <dgm:spPr/>
    </dgm:pt>
    <dgm:pt modelId="{2969440D-8897-437A-B409-C30BED18BA94}" type="pres">
      <dgm:prSet presAssocID="{A1D0A059-0196-4CD9-B72B-C2CEAB90850B}" presName="container" presStyleCnt="0">
        <dgm:presLayoutVars>
          <dgm:dir/>
          <dgm:resizeHandles val="exact"/>
        </dgm:presLayoutVars>
      </dgm:prSet>
      <dgm:spPr/>
    </dgm:pt>
    <dgm:pt modelId="{A84A3A65-4068-48B0-8DB5-7F858B9F58FD}" type="pres">
      <dgm:prSet presAssocID="{08DDD5D4-6DD6-423F-A339-BEF878214223}" presName="compNode" presStyleCnt="0"/>
      <dgm:spPr/>
    </dgm:pt>
    <dgm:pt modelId="{B968B1AA-13BC-47FA-8053-BAC4453AE536}" type="pres">
      <dgm:prSet presAssocID="{08DDD5D4-6DD6-423F-A339-BEF878214223}" presName="iconBgRect" presStyleLbl="bgShp" presStyleIdx="0" presStyleCnt="4"/>
      <dgm:spPr/>
    </dgm:pt>
    <dgm:pt modelId="{9BBA082C-9EDC-44ED-BAA3-DDE079910560}" type="pres">
      <dgm:prSet presAssocID="{08DDD5D4-6DD6-423F-A339-BEF8782142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9183CEA4-D6A9-44E8-8F39-F3FDB4FBB6FD}" type="pres">
      <dgm:prSet presAssocID="{08DDD5D4-6DD6-423F-A339-BEF878214223}" presName="spaceRect" presStyleCnt="0"/>
      <dgm:spPr/>
    </dgm:pt>
    <dgm:pt modelId="{15A1D3AC-0DDB-4390-87DE-0415C27D6F04}" type="pres">
      <dgm:prSet presAssocID="{08DDD5D4-6DD6-423F-A339-BEF878214223}" presName="textRect" presStyleLbl="revTx" presStyleIdx="0" presStyleCnt="4">
        <dgm:presLayoutVars>
          <dgm:chMax val="1"/>
          <dgm:chPref val="1"/>
        </dgm:presLayoutVars>
      </dgm:prSet>
      <dgm:spPr/>
    </dgm:pt>
    <dgm:pt modelId="{D172FB0A-970D-44C1-9BC1-477DBE4C4E81}" type="pres">
      <dgm:prSet presAssocID="{ED9724CF-442E-4848-9866-83B84A06AFFC}" presName="sibTrans" presStyleLbl="sibTrans2D1" presStyleIdx="0" presStyleCnt="0"/>
      <dgm:spPr/>
    </dgm:pt>
    <dgm:pt modelId="{DE564E3B-F8C7-4BAA-83DF-43BEC2E1E9F6}" type="pres">
      <dgm:prSet presAssocID="{282F89A4-AA93-4481-A2AF-C6AB7233FCB9}" presName="compNode" presStyleCnt="0"/>
      <dgm:spPr/>
    </dgm:pt>
    <dgm:pt modelId="{800075E9-FE8E-4E17-906A-F111ABE4530D}" type="pres">
      <dgm:prSet presAssocID="{282F89A4-AA93-4481-A2AF-C6AB7233FCB9}" presName="iconBgRect" presStyleLbl="bgShp" presStyleIdx="1" presStyleCnt="4"/>
      <dgm:spPr/>
    </dgm:pt>
    <dgm:pt modelId="{4316715F-DCEE-43C1-8EFD-4C291578EC7F}" type="pres">
      <dgm:prSet presAssocID="{282F89A4-AA93-4481-A2AF-C6AB7233FC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C9C31860-D8A3-426D-8201-6447D533548E}" type="pres">
      <dgm:prSet presAssocID="{282F89A4-AA93-4481-A2AF-C6AB7233FCB9}" presName="spaceRect" presStyleCnt="0"/>
      <dgm:spPr/>
    </dgm:pt>
    <dgm:pt modelId="{358B591F-36C9-4B18-9DCF-2679E0513CA6}" type="pres">
      <dgm:prSet presAssocID="{282F89A4-AA93-4481-A2AF-C6AB7233FCB9}" presName="textRect" presStyleLbl="revTx" presStyleIdx="1" presStyleCnt="4">
        <dgm:presLayoutVars>
          <dgm:chMax val="1"/>
          <dgm:chPref val="1"/>
        </dgm:presLayoutVars>
      </dgm:prSet>
      <dgm:spPr/>
    </dgm:pt>
    <dgm:pt modelId="{EF6B0650-C298-4192-9131-34065CFB7549}" type="pres">
      <dgm:prSet presAssocID="{E9024FAC-4166-4D1C-A44F-C0FEC5A4E7DD}" presName="sibTrans" presStyleLbl="sibTrans2D1" presStyleIdx="0" presStyleCnt="0"/>
      <dgm:spPr/>
    </dgm:pt>
    <dgm:pt modelId="{57E17959-AA83-4098-A733-4735D9A4CEFE}" type="pres">
      <dgm:prSet presAssocID="{22D19C55-C361-413D-8E6B-5614625AC539}" presName="compNode" presStyleCnt="0"/>
      <dgm:spPr/>
    </dgm:pt>
    <dgm:pt modelId="{F7241D9D-8ED8-40B1-BB03-A0D15E48A270}" type="pres">
      <dgm:prSet presAssocID="{22D19C55-C361-413D-8E6B-5614625AC539}" presName="iconBgRect" presStyleLbl="bgShp" presStyleIdx="2" presStyleCnt="4"/>
      <dgm:spPr/>
    </dgm:pt>
    <dgm:pt modelId="{EE7EA125-6E7D-453C-848A-D1B0BECDD7B3}" type="pres">
      <dgm:prSet presAssocID="{22D19C55-C361-413D-8E6B-5614625AC5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
        </a:ext>
      </dgm:extLst>
    </dgm:pt>
    <dgm:pt modelId="{9703D36E-1348-4487-8D80-68C5BE3C54BA}" type="pres">
      <dgm:prSet presAssocID="{22D19C55-C361-413D-8E6B-5614625AC539}" presName="spaceRect" presStyleCnt="0"/>
      <dgm:spPr/>
    </dgm:pt>
    <dgm:pt modelId="{B80BD93E-8285-4681-9D9A-B8DC8EA98BB0}" type="pres">
      <dgm:prSet presAssocID="{22D19C55-C361-413D-8E6B-5614625AC539}" presName="textRect" presStyleLbl="revTx" presStyleIdx="2" presStyleCnt="4">
        <dgm:presLayoutVars>
          <dgm:chMax val="1"/>
          <dgm:chPref val="1"/>
        </dgm:presLayoutVars>
      </dgm:prSet>
      <dgm:spPr/>
    </dgm:pt>
    <dgm:pt modelId="{42B0E428-36BB-48CC-B209-43A46EE58643}" type="pres">
      <dgm:prSet presAssocID="{B518FEF9-17CC-4CB4-9593-31CBB3907768}" presName="sibTrans" presStyleLbl="sibTrans2D1" presStyleIdx="0" presStyleCnt="0"/>
      <dgm:spPr/>
    </dgm:pt>
    <dgm:pt modelId="{DCEC86C1-2AAA-4604-8756-1A5DC19E98D3}" type="pres">
      <dgm:prSet presAssocID="{C042781D-6279-4A1C-B616-65249F80E5C4}" presName="compNode" presStyleCnt="0"/>
      <dgm:spPr/>
    </dgm:pt>
    <dgm:pt modelId="{2D4820A7-6CEF-4C26-9A4D-4580D26A741A}" type="pres">
      <dgm:prSet presAssocID="{C042781D-6279-4A1C-B616-65249F80E5C4}" presName="iconBgRect" presStyleLbl="bgShp" presStyleIdx="3" presStyleCnt="4"/>
      <dgm:spPr/>
    </dgm:pt>
    <dgm:pt modelId="{40BF1EA2-4922-45D1-9009-FB9032D40523}" type="pres">
      <dgm:prSet presAssocID="{C042781D-6279-4A1C-B616-65249F80E5C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et"/>
        </a:ext>
      </dgm:extLst>
    </dgm:pt>
    <dgm:pt modelId="{C595063B-E221-47A1-944D-D6DA3545C586}" type="pres">
      <dgm:prSet presAssocID="{C042781D-6279-4A1C-B616-65249F80E5C4}" presName="spaceRect" presStyleCnt="0"/>
      <dgm:spPr/>
    </dgm:pt>
    <dgm:pt modelId="{70EC68B5-631E-446C-8F35-41DAA7735487}" type="pres">
      <dgm:prSet presAssocID="{C042781D-6279-4A1C-B616-65249F80E5C4}" presName="textRect" presStyleLbl="revTx" presStyleIdx="3" presStyleCnt="4">
        <dgm:presLayoutVars>
          <dgm:chMax val="1"/>
          <dgm:chPref val="1"/>
        </dgm:presLayoutVars>
      </dgm:prSet>
      <dgm:spPr/>
    </dgm:pt>
  </dgm:ptLst>
  <dgm:cxnLst>
    <dgm:cxn modelId="{4DC21821-C0A8-4B10-B31D-B7EF3FBFA112}" type="presOf" srcId="{22D19C55-C361-413D-8E6B-5614625AC539}" destId="{B80BD93E-8285-4681-9D9A-B8DC8EA98BB0}" srcOrd="0" destOrd="0" presId="urn:microsoft.com/office/officeart/2018/2/layout/IconCircleList"/>
    <dgm:cxn modelId="{D8CF7721-4CA3-45D3-89C8-E12740F53456}" srcId="{A1D0A059-0196-4CD9-B72B-C2CEAB90850B}" destId="{282F89A4-AA93-4481-A2AF-C6AB7233FCB9}" srcOrd="1" destOrd="0" parTransId="{87E7CB40-02D4-4109-BBD2-6962FB04D11F}" sibTransId="{E9024FAC-4166-4D1C-A44F-C0FEC5A4E7DD}"/>
    <dgm:cxn modelId="{944A4A2D-DE67-4301-9B63-4C351098C614}" type="presOf" srcId="{E9024FAC-4166-4D1C-A44F-C0FEC5A4E7DD}" destId="{EF6B0650-C298-4192-9131-34065CFB7549}" srcOrd="0" destOrd="0" presId="urn:microsoft.com/office/officeart/2018/2/layout/IconCircleList"/>
    <dgm:cxn modelId="{A7460936-727A-441E-91B5-9D74EB4D24AF}" type="presOf" srcId="{B518FEF9-17CC-4CB4-9593-31CBB3907768}" destId="{42B0E428-36BB-48CC-B209-43A46EE58643}" srcOrd="0" destOrd="0" presId="urn:microsoft.com/office/officeart/2018/2/layout/IconCircleList"/>
    <dgm:cxn modelId="{ABCC9E5F-6A8A-433A-88EE-8339FAE1F14A}" type="presOf" srcId="{A1D0A059-0196-4CD9-B72B-C2CEAB90850B}" destId="{98AF7B71-DBBA-4B2C-A68C-71214658255C}" srcOrd="0" destOrd="0" presId="urn:microsoft.com/office/officeart/2018/2/layout/IconCircleList"/>
    <dgm:cxn modelId="{56DD41A7-C336-4F63-A1DD-42C6733F84E3}" type="presOf" srcId="{08DDD5D4-6DD6-423F-A339-BEF878214223}" destId="{15A1D3AC-0DDB-4390-87DE-0415C27D6F04}" srcOrd="0" destOrd="0" presId="urn:microsoft.com/office/officeart/2018/2/layout/IconCircleList"/>
    <dgm:cxn modelId="{EEE298A8-4CCE-4599-A337-0F7821E096AF}" srcId="{A1D0A059-0196-4CD9-B72B-C2CEAB90850B}" destId="{08DDD5D4-6DD6-423F-A339-BEF878214223}" srcOrd="0" destOrd="0" parTransId="{5A81B53B-9919-41B6-B0AA-BCA99FD033BE}" sibTransId="{ED9724CF-442E-4848-9866-83B84A06AFFC}"/>
    <dgm:cxn modelId="{940CE2BA-2F28-473C-BD30-8808738E528A}" type="presOf" srcId="{ED9724CF-442E-4848-9866-83B84A06AFFC}" destId="{D172FB0A-970D-44C1-9BC1-477DBE4C4E81}" srcOrd="0" destOrd="0" presId="urn:microsoft.com/office/officeart/2018/2/layout/IconCircleList"/>
    <dgm:cxn modelId="{632E68BB-401A-4CFD-ACF4-808B2329970F}" type="presOf" srcId="{282F89A4-AA93-4481-A2AF-C6AB7233FCB9}" destId="{358B591F-36C9-4B18-9DCF-2679E0513CA6}" srcOrd="0" destOrd="0" presId="urn:microsoft.com/office/officeart/2018/2/layout/IconCircleList"/>
    <dgm:cxn modelId="{90D1FFBE-744B-445B-8CC7-27844685567D}" srcId="{A1D0A059-0196-4CD9-B72B-C2CEAB90850B}" destId="{C042781D-6279-4A1C-B616-65249F80E5C4}" srcOrd="3" destOrd="0" parTransId="{937F4CD7-FDD9-426A-AE7A-69F9ED910D36}" sibTransId="{1D5A5C61-09CE-444B-990C-342F59F4C6F1}"/>
    <dgm:cxn modelId="{142B16DB-FCD9-44B6-B61C-39ED7E486B48}" type="presOf" srcId="{C042781D-6279-4A1C-B616-65249F80E5C4}" destId="{70EC68B5-631E-446C-8F35-41DAA7735487}" srcOrd="0" destOrd="0" presId="urn:microsoft.com/office/officeart/2018/2/layout/IconCircleList"/>
    <dgm:cxn modelId="{4E3FDCFE-CEC3-4B61-9DD3-656811720697}" srcId="{A1D0A059-0196-4CD9-B72B-C2CEAB90850B}" destId="{22D19C55-C361-413D-8E6B-5614625AC539}" srcOrd="2" destOrd="0" parTransId="{9CE7417C-65B2-43B6-9FBF-61D76942529A}" sibTransId="{B518FEF9-17CC-4CB4-9593-31CBB3907768}"/>
    <dgm:cxn modelId="{9C797358-B692-466E-8A1C-C8594C21F850}" type="presParOf" srcId="{98AF7B71-DBBA-4B2C-A68C-71214658255C}" destId="{2969440D-8897-437A-B409-C30BED18BA94}" srcOrd="0" destOrd="0" presId="urn:microsoft.com/office/officeart/2018/2/layout/IconCircleList"/>
    <dgm:cxn modelId="{6A61C0F7-242E-42F8-A2C4-7F25A19E2698}" type="presParOf" srcId="{2969440D-8897-437A-B409-C30BED18BA94}" destId="{A84A3A65-4068-48B0-8DB5-7F858B9F58FD}" srcOrd="0" destOrd="0" presId="urn:microsoft.com/office/officeart/2018/2/layout/IconCircleList"/>
    <dgm:cxn modelId="{6A332F3B-1036-40C6-AF28-2BD8291C78C0}" type="presParOf" srcId="{A84A3A65-4068-48B0-8DB5-7F858B9F58FD}" destId="{B968B1AA-13BC-47FA-8053-BAC4453AE536}" srcOrd="0" destOrd="0" presId="urn:microsoft.com/office/officeart/2018/2/layout/IconCircleList"/>
    <dgm:cxn modelId="{0FD7BABE-9C54-4411-A39F-50F3EEC94DA5}" type="presParOf" srcId="{A84A3A65-4068-48B0-8DB5-7F858B9F58FD}" destId="{9BBA082C-9EDC-44ED-BAA3-DDE079910560}" srcOrd="1" destOrd="0" presId="urn:microsoft.com/office/officeart/2018/2/layout/IconCircleList"/>
    <dgm:cxn modelId="{BEBC92BB-59CB-4A84-9F9E-0D3B641FC482}" type="presParOf" srcId="{A84A3A65-4068-48B0-8DB5-7F858B9F58FD}" destId="{9183CEA4-D6A9-44E8-8F39-F3FDB4FBB6FD}" srcOrd="2" destOrd="0" presId="urn:microsoft.com/office/officeart/2018/2/layout/IconCircleList"/>
    <dgm:cxn modelId="{E00BC67F-33BA-4242-9617-8A7C28F2D1D8}" type="presParOf" srcId="{A84A3A65-4068-48B0-8DB5-7F858B9F58FD}" destId="{15A1D3AC-0DDB-4390-87DE-0415C27D6F04}" srcOrd="3" destOrd="0" presId="urn:microsoft.com/office/officeart/2018/2/layout/IconCircleList"/>
    <dgm:cxn modelId="{2F5B865B-01C5-4C1B-A224-EB85DC980992}" type="presParOf" srcId="{2969440D-8897-437A-B409-C30BED18BA94}" destId="{D172FB0A-970D-44C1-9BC1-477DBE4C4E81}" srcOrd="1" destOrd="0" presId="urn:microsoft.com/office/officeart/2018/2/layout/IconCircleList"/>
    <dgm:cxn modelId="{533DEBE4-1DAA-4773-A38A-BF7D04BFC993}" type="presParOf" srcId="{2969440D-8897-437A-B409-C30BED18BA94}" destId="{DE564E3B-F8C7-4BAA-83DF-43BEC2E1E9F6}" srcOrd="2" destOrd="0" presId="urn:microsoft.com/office/officeart/2018/2/layout/IconCircleList"/>
    <dgm:cxn modelId="{ECCFE468-0DFC-48A7-AB6D-9EDB81773A88}" type="presParOf" srcId="{DE564E3B-F8C7-4BAA-83DF-43BEC2E1E9F6}" destId="{800075E9-FE8E-4E17-906A-F111ABE4530D}" srcOrd="0" destOrd="0" presId="urn:microsoft.com/office/officeart/2018/2/layout/IconCircleList"/>
    <dgm:cxn modelId="{0FA3FB09-33BC-4CD5-A76A-D8642AEFB3BF}" type="presParOf" srcId="{DE564E3B-F8C7-4BAA-83DF-43BEC2E1E9F6}" destId="{4316715F-DCEE-43C1-8EFD-4C291578EC7F}" srcOrd="1" destOrd="0" presId="urn:microsoft.com/office/officeart/2018/2/layout/IconCircleList"/>
    <dgm:cxn modelId="{26B96779-B157-4465-AFC9-ACA6AADCE519}" type="presParOf" srcId="{DE564E3B-F8C7-4BAA-83DF-43BEC2E1E9F6}" destId="{C9C31860-D8A3-426D-8201-6447D533548E}" srcOrd="2" destOrd="0" presId="urn:microsoft.com/office/officeart/2018/2/layout/IconCircleList"/>
    <dgm:cxn modelId="{6CBDC22A-3DB9-4474-BBA3-D4F9A41DC7D9}" type="presParOf" srcId="{DE564E3B-F8C7-4BAA-83DF-43BEC2E1E9F6}" destId="{358B591F-36C9-4B18-9DCF-2679E0513CA6}" srcOrd="3" destOrd="0" presId="urn:microsoft.com/office/officeart/2018/2/layout/IconCircleList"/>
    <dgm:cxn modelId="{8CBE89E1-E86D-4F42-AD19-B28362384FF0}" type="presParOf" srcId="{2969440D-8897-437A-B409-C30BED18BA94}" destId="{EF6B0650-C298-4192-9131-34065CFB7549}" srcOrd="3" destOrd="0" presId="urn:microsoft.com/office/officeart/2018/2/layout/IconCircleList"/>
    <dgm:cxn modelId="{6C8192E2-4C87-407E-945A-BB5A3418C6FB}" type="presParOf" srcId="{2969440D-8897-437A-B409-C30BED18BA94}" destId="{57E17959-AA83-4098-A733-4735D9A4CEFE}" srcOrd="4" destOrd="0" presId="urn:microsoft.com/office/officeart/2018/2/layout/IconCircleList"/>
    <dgm:cxn modelId="{132CC0F8-C6A8-4295-9718-ED26C1B90F2D}" type="presParOf" srcId="{57E17959-AA83-4098-A733-4735D9A4CEFE}" destId="{F7241D9D-8ED8-40B1-BB03-A0D15E48A270}" srcOrd="0" destOrd="0" presId="urn:microsoft.com/office/officeart/2018/2/layout/IconCircleList"/>
    <dgm:cxn modelId="{80AE42DD-57D3-4042-9265-C5AE3604761E}" type="presParOf" srcId="{57E17959-AA83-4098-A733-4735D9A4CEFE}" destId="{EE7EA125-6E7D-453C-848A-D1B0BECDD7B3}" srcOrd="1" destOrd="0" presId="urn:microsoft.com/office/officeart/2018/2/layout/IconCircleList"/>
    <dgm:cxn modelId="{FA8D056E-8018-4E79-80A8-8BE19CD1720C}" type="presParOf" srcId="{57E17959-AA83-4098-A733-4735D9A4CEFE}" destId="{9703D36E-1348-4487-8D80-68C5BE3C54BA}" srcOrd="2" destOrd="0" presId="urn:microsoft.com/office/officeart/2018/2/layout/IconCircleList"/>
    <dgm:cxn modelId="{F72D4EBB-F043-49B3-A08D-9DAA3B43FAC1}" type="presParOf" srcId="{57E17959-AA83-4098-A733-4735D9A4CEFE}" destId="{B80BD93E-8285-4681-9D9A-B8DC8EA98BB0}" srcOrd="3" destOrd="0" presId="urn:microsoft.com/office/officeart/2018/2/layout/IconCircleList"/>
    <dgm:cxn modelId="{894C8A71-DCC3-4AD6-BFF7-3730B73F9855}" type="presParOf" srcId="{2969440D-8897-437A-B409-C30BED18BA94}" destId="{42B0E428-36BB-48CC-B209-43A46EE58643}" srcOrd="5" destOrd="0" presId="urn:microsoft.com/office/officeart/2018/2/layout/IconCircleList"/>
    <dgm:cxn modelId="{987BAB4D-C60E-4B57-93AA-1F219B1FC60A}" type="presParOf" srcId="{2969440D-8897-437A-B409-C30BED18BA94}" destId="{DCEC86C1-2AAA-4604-8756-1A5DC19E98D3}" srcOrd="6" destOrd="0" presId="urn:microsoft.com/office/officeart/2018/2/layout/IconCircleList"/>
    <dgm:cxn modelId="{D19BC544-1C34-425F-8ECC-B7B0D9AB5BF8}" type="presParOf" srcId="{DCEC86C1-2AAA-4604-8756-1A5DC19E98D3}" destId="{2D4820A7-6CEF-4C26-9A4D-4580D26A741A}" srcOrd="0" destOrd="0" presId="urn:microsoft.com/office/officeart/2018/2/layout/IconCircleList"/>
    <dgm:cxn modelId="{11CEBDBD-880D-4688-B990-32D446E0F6FE}" type="presParOf" srcId="{DCEC86C1-2AAA-4604-8756-1A5DC19E98D3}" destId="{40BF1EA2-4922-45D1-9009-FB9032D40523}" srcOrd="1" destOrd="0" presId="urn:microsoft.com/office/officeart/2018/2/layout/IconCircleList"/>
    <dgm:cxn modelId="{C3DC4D30-6BDA-4FDA-B6E7-4B84B75B79B9}" type="presParOf" srcId="{DCEC86C1-2AAA-4604-8756-1A5DC19E98D3}" destId="{C595063B-E221-47A1-944D-D6DA3545C586}" srcOrd="2" destOrd="0" presId="urn:microsoft.com/office/officeart/2018/2/layout/IconCircleList"/>
    <dgm:cxn modelId="{1B45BFAE-3F62-4D15-BD75-FA9F19AAE986}" type="presParOf" srcId="{DCEC86C1-2AAA-4604-8756-1A5DC19E98D3}" destId="{70EC68B5-631E-446C-8F35-41DAA773548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787A6E-B0FF-4EE6-B70B-5AD925754D8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E1C3F6-2B15-471A-8B27-13A9BB773D76}">
      <dgm:prSet/>
      <dgm:spPr/>
      <dgm:t>
        <a:bodyPr/>
        <a:lstStyle/>
        <a:p>
          <a:r>
            <a:rPr lang="en-US"/>
            <a:t>Very good test for those who only make light chains (sometimes called “Bence-Jones” myeloma).  </a:t>
          </a:r>
        </a:p>
      </dgm:t>
    </dgm:pt>
    <dgm:pt modelId="{0FA2F9F1-0552-4B4D-A17E-B450AFD31DE7}" type="parTrans" cxnId="{4973710C-67E6-4B68-B8EC-70F57F61C257}">
      <dgm:prSet/>
      <dgm:spPr/>
      <dgm:t>
        <a:bodyPr/>
        <a:lstStyle/>
        <a:p>
          <a:endParaRPr lang="en-US"/>
        </a:p>
      </dgm:t>
    </dgm:pt>
    <dgm:pt modelId="{35108D23-5841-4348-A9BA-F28D6E4D4EC5}" type="sibTrans" cxnId="{4973710C-67E6-4B68-B8EC-70F57F61C257}">
      <dgm:prSet/>
      <dgm:spPr/>
      <dgm:t>
        <a:bodyPr/>
        <a:lstStyle/>
        <a:p>
          <a:endParaRPr lang="en-US"/>
        </a:p>
      </dgm:t>
    </dgm:pt>
    <dgm:pt modelId="{6DEDB0B4-11F3-4ED7-9C5C-0CEC4999719C}">
      <dgm:prSet/>
      <dgm:spPr/>
      <dgm:t>
        <a:bodyPr/>
        <a:lstStyle/>
        <a:p>
          <a:r>
            <a:rPr lang="en-US"/>
            <a:t>Some patients secrete more light chains when their disease progresses than prior to treatment/at diagnosis.  Called “light chain escape” and can lead to kidney damage.</a:t>
          </a:r>
        </a:p>
      </dgm:t>
    </dgm:pt>
    <dgm:pt modelId="{49689842-9AF3-47A0-A07F-49DC4C085260}" type="parTrans" cxnId="{4A838854-EA66-4FC8-82C0-7EB60DA9B4BF}">
      <dgm:prSet/>
      <dgm:spPr/>
      <dgm:t>
        <a:bodyPr/>
        <a:lstStyle/>
        <a:p>
          <a:endParaRPr lang="en-US"/>
        </a:p>
      </dgm:t>
    </dgm:pt>
    <dgm:pt modelId="{945476DB-B157-4D32-85B6-BBD531164499}" type="sibTrans" cxnId="{4A838854-EA66-4FC8-82C0-7EB60DA9B4BF}">
      <dgm:prSet/>
      <dgm:spPr/>
      <dgm:t>
        <a:bodyPr/>
        <a:lstStyle/>
        <a:p>
          <a:endParaRPr lang="en-US"/>
        </a:p>
      </dgm:t>
    </dgm:pt>
    <dgm:pt modelId="{95FE44D0-FE94-4B3A-A7EB-204865BEAE0D}">
      <dgm:prSet/>
      <dgm:spPr/>
      <dgm:t>
        <a:bodyPr/>
        <a:lstStyle/>
        <a:p>
          <a:r>
            <a:rPr lang="en-US"/>
            <a:t>Can be affected by kidney function (especially kappa light chains)</a:t>
          </a:r>
        </a:p>
      </dgm:t>
    </dgm:pt>
    <dgm:pt modelId="{2D4EA4FC-3533-4C7E-A895-F7F09BCFB7A5}" type="parTrans" cxnId="{BCD56F04-2CE1-464A-9A2A-1758B80D10D8}">
      <dgm:prSet/>
      <dgm:spPr/>
      <dgm:t>
        <a:bodyPr/>
        <a:lstStyle/>
        <a:p>
          <a:endParaRPr lang="en-US"/>
        </a:p>
      </dgm:t>
    </dgm:pt>
    <dgm:pt modelId="{0F02F45B-DFD1-4689-9215-E3FADF6E9147}" type="sibTrans" cxnId="{BCD56F04-2CE1-464A-9A2A-1758B80D10D8}">
      <dgm:prSet/>
      <dgm:spPr/>
      <dgm:t>
        <a:bodyPr/>
        <a:lstStyle/>
        <a:p>
          <a:endParaRPr lang="en-US"/>
        </a:p>
      </dgm:t>
    </dgm:pt>
    <dgm:pt modelId="{824013D2-3EF8-4294-AAB0-FA4A4E361577}">
      <dgm:prSet/>
      <dgm:spPr/>
      <dgm:t>
        <a:bodyPr/>
        <a:lstStyle/>
        <a:p>
          <a:r>
            <a:rPr lang="en-US"/>
            <a:t>Normal (varies at each lab):</a:t>
          </a:r>
        </a:p>
      </dgm:t>
    </dgm:pt>
    <dgm:pt modelId="{AC274C91-3B20-4896-BF6F-CE71C9690BE7}" type="parTrans" cxnId="{8A3E125E-8031-4479-87A2-27638BAF8F6D}">
      <dgm:prSet/>
      <dgm:spPr/>
      <dgm:t>
        <a:bodyPr/>
        <a:lstStyle/>
        <a:p>
          <a:endParaRPr lang="en-US"/>
        </a:p>
      </dgm:t>
    </dgm:pt>
    <dgm:pt modelId="{85E3AA15-5AE6-4CEC-B641-7B3F6720557E}" type="sibTrans" cxnId="{8A3E125E-8031-4479-87A2-27638BAF8F6D}">
      <dgm:prSet/>
      <dgm:spPr/>
      <dgm:t>
        <a:bodyPr/>
        <a:lstStyle/>
        <a:p>
          <a:endParaRPr lang="en-US"/>
        </a:p>
      </dgm:t>
    </dgm:pt>
    <dgm:pt modelId="{B8C13AEB-9DCC-4FD4-962C-30DB6AC37945}">
      <dgm:prSet custT="1"/>
      <dgm:spPr/>
      <dgm:t>
        <a:bodyPr/>
        <a:lstStyle/>
        <a:p>
          <a:r>
            <a:rPr lang="en-US" sz="1600" dirty="0"/>
            <a:t>Free kappa light chain: 3.3 – 19.4 mg/dL</a:t>
          </a:r>
        </a:p>
      </dgm:t>
    </dgm:pt>
    <dgm:pt modelId="{B82937F0-5F9D-4100-9CE5-E14A07341D22}" type="parTrans" cxnId="{D70C4B5F-395E-4B3C-A61A-D25A85D44400}">
      <dgm:prSet/>
      <dgm:spPr/>
      <dgm:t>
        <a:bodyPr/>
        <a:lstStyle/>
        <a:p>
          <a:endParaRPr lang="en-US"/>
        </a:p>
      </dgm:t>
    </dgm:pt>
    <dgm:pt modelId="{B3A730DD-9366-48DE-B411-E45C59A6BE9A}" type="sibTrans" cxnId="{D70C4B5F-395E-4B3C-A61A-D25A85D44400}">
      <dgm:prSet/>
      <dgm:spPr/>
      <dgm:t>
        <a:bodyPr/>
        <a:lstStyle/>
        <a:p>
          <a:endParaRPr lang="en-US"/>
        </a:p>
      </dgm:t>
    </dgm:pt>
    <dgm:pt modelId="{297D3049-5844-4197-913F-29B100793F5C}">
      <dgm:prSet custT="1"/>
      <dgm:spPr/>
      <dgm:t>
        <a:bodyPr/>
        <a:lstStyle/>
        <a:p>
          <a:r>
            <a:rPr lang="en-US" sz="1600" dirty="0"/>
            <a:t>Free lambda light chain: 5.7 – 26.3 mg/dL</a:t>
          </a:r>
        </a:p>
      </dgm:t>
    </dgm:pt>
    <dgm:pt modelId="{5A1D0997-4357-4159-8AA8-5659245D5C8D}" type="parTrans" cxnId="{A31494EC-1318-4788-85B0-BCBDAEA74371}">
      <dgm:prSet/>
      <dgm:spPr/>
      <dgm:t>
        <a:bodyPr/>
        <a:lstStyle/>
        <a:p>
          <a:endParaRPr lang="en-US"/>
        </a:p>
      </dgm:t>
    </dgm:pt>
    <dgm:pt modelId="{961C13AA-DDF6-46D7-BB00-5821827CFF98}" type="sibTrans" cxnId="{A31494EC-1318-4788-85B0-BCBDAEA74371}">
      <dgm:prSet/>
      <dgm:spPr/>
      <dgm:t>
        <a:bodyPr/>
        <a:lstStyle/>
        <a:p>
          <a:endParaRPr lang="en-US"/>
        </a:p>
      </dgm:t>
    </dgm:pt>
    <dgm:pt modelId="{489497D0-CECB-46C5-87C4-F86C862DF6FA}">
      <dgm:prSet custT="1"/>
      <dgm:spPr/>
      <dgm:t>
        <a:bodyPr/>
        <a:lstStyle/>
        <a:p>
          <a:r>
            <a:rPr lang="en-US" sz="1600" dirty="0"/>
            <a:t>Kappa/Lambda ratio: 0.26 -1.65</a:t>
          </a:r>
        </a:p>
      </dgm:t>
    </dgm:pt>
    <dgm:pt modelId="{E4B26DC8-F6C5-4B12-93A6-3678F8BA5408}" type="parTrans" cxnId="{FC7D1857-9544-4436-92CD-A2179CACC618}">
      <dgm:prSet/>
      <dgm:spPr/>
      <dgm:t>
        <a:bodyPr/>
        <a:lstStyle/>
        <a:p>
          <a:endParaRPr lang="en-US"/>
        </a:p>
      </dgm:t>
    </dgm:pt>
    <dgm:pt modelId="{3D367F03-0599-450B-A82E-DC24182CA5C0}" type="sibTrans" cxnId="{FC7D1857-9544-4436-92CD-A2179CACC618}">
      <dgm:prSet/>
      <dgm:spPr/>
      <dgm:t>
        <a:bodyPr/>
        <a:lstStyle/>
        <a:p>
          <a:endParaRPr lang="en-US"/>
        </a:p>
      </dgm:t>
    </dgm:pt>
    <dgm:pt modelId="{4252A5D2-1E26-4571-977C-F0A6CA4DB23C}" type="pres">
      <dgm:prSet presAssocID="{85787A6E-B0FF-4EE6-B70B-5AD925754D88}" presName="root" presStyleCnt="0">
        <dgm:presLayoutVars>
          <dgm:dir/>
          <dgm:resizeHandles val="exact"/>
        </dgm:presLayoutVars>
      </dgm:prSet>
      <dgm:spPr/>
    </dgm:pt>
    <dgm:pt modelId="{AFC7C2EE-48C5-4E64-846A-A608FE2AF5BF}" type="pres">
      <dgm:prSet presAssocID="{E3E1C3F6-2B15-471A-8B27-13A9BB773D76}" presName="compNode" presStyleCnt="0"/>
      <dgm:spPr/>
    </dgm:pt>
    <dgm:pt modelId="{2632D81D-D0F8-47D6-8D56-D9BEE8F3D1C6}" type="pres">
      <dgm:prSet presAssocID="{E3E1C3F6-2B15-471A-8B27-13A9BB773D76}" presName="bgRect" presStyleLbl="bgShp" presStyleIdx="0" presStyleCnt="4"/>
      <dgm:spPr/>
    </dgm:pt>
    <dgm:pt modelId="{19D5D187-B22C-4808-9A29-43257FDC3204}" type="pres">
      <dgm:prSet presAssocID="{E3E1C3F6-2B15-471A-8B27-13A9BB773D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64D3BCAE-FB07-483C-A184-79635DB24A67}" type="pres">
      <dgm:prSet presAssocID="{E3E1C3F6-2B15-471A-8B27-13A9BB773D76}" presName="spaceRect" presStyleCnt="0"/>
      <dgm:spPr/>
    </dgm:pt>
    <dgm:pt modelId="{3625B716-4444-4E93-89AD-12BE44761487}" type="pres">
      <dgm:prSet presAssocID="{E3E1C3F6-2B15-471A-8B27-13A9BB773D76}" presName="parTx" presStyleLbl="revTx" presStyleIdx="0" presStyleCnt="5">
        <dgm:presLayoutVars>
          <dgm:chMax val="0"/>
          <dgm:chPref val="0"/>
        </dgm:presLayoutVars>
      </dgm:prSet>
      <dgm:spPr/>
    </dgm:pt>
    <dgm:pt modelId="{FDE58CCE-E497-4BC2-812A-FB86EC6C8D4D}" type="pres">
      <dgm:prSet presAssocID="{35108D23-5841-4348-A9BA-F28D6E4D4EC5}" presName="sibTrans" presStyleCnt="0"/>
      <dgm:spPr/>
    </dgm:pt>
    <dgm:pt modelId="{31502F92-7DEF-4FB0-82D4-B33E131481DF}" type="pres">
      <dgm:prSet presAssocID="{6DEDB0B4-11F3-4ED7-9C5C-0CEC4999719C}" presName="compNode" presStyleCnt="0"/>
      <dgm:spPr/>
    </dgm:pt>
    <dgm:pt modelId="{E3FA2B10-D627-4F15-8992-E757522169D1}" type="pres">
      <dgm:prSet presAssocID="{6DEDB0B4-11F3-4ED7-9C5C-0CEC4999719C}" presName="bgRect" presStyleLbl="bgShp" presStyleIdx="1" presStyleCnt="4"/>
      <dgm:spPr/>
    </dgm:pt>
    <dgm:pt modelId="{10F2DE21-7CDA-407B-A105-788165FF0F5E}" type="pres">
      <dgm:prSet presAssocID="{6DEDB0B4-11F3-4ED7-9C5C-0CEC499971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4D2E7A48-A376-49A5-A209-E801E2893DD8}" type="pres">
      <dgm:prSet presAssocID="{6DEDB0B4-11F3-4ED7-9C5C-0CEC4999719C}" presName="spaceRect" presStyleCnt="0"/>
      <dgm:spPr/>
    </dgm:pt>
    <dgm:pt modelId="{B823FD19-DD7B-4341-9A9F-BD27E60E8A7B}" type="pres">
      <dgm:prSet presAssocID="{6DEDB0B4-11F3-4ED7-9C5C-0CEC4999719C}" presName="parTx" presStyleLbl="revTx" presStyleIdx="1" presStyleCnt="5">
        <dgm:presLayoutVars>
          <dgm:chMax val="0"/>
          <dgm:chPref val="0"/>
        </dgm:presLayoutVars>
      </dgm:prSet>
      <dgm:spPr/>
    </dgm:pt>
    <dgm:pt modelId="{7E314937-3E4B-484D-AFD5-74A12EB976F4}" type="pres">
      <dgm:prSet presAssocID="{945476DB-B157-4D32-85B6-BBD531164499}" presName="sibTrans" presStyleCnt="0"/>
      <dgm:spPr/>
    </dgm:pt>
    <dgm:pt modelId="{97C1BCED-29FE-48BE-BD70-33BA6CDA0D72}" type="pres">
      <dgm:prSet presAssocID="{95FE44D0-FE94-4B3A-A7EB-204865BEAE0D}" presName="compNode" presStyleCnt="0"/>
      <dgm:spPr/>
    </dgm:pt>
    <dgm:pt modelId="{879A6135-523D-4238-A88F-5A8FBD86E7C1}" type="pres">
      <dgm:prSet presAssocID="{95FE44D0-FE94-4B3A-A7EB-204865BEAE0D}" presName="bgRect" presStyleLbl="bgShp" presStyleIdx="2" presStyleCnt="4"/>
      <dgm:spPr/>
    </dgm:pt>
    <dgm:pt modelId="{16D51C1B-4B3A-4AA3-8467-F10A5B3FCB83}" type="pres">
      <dgm:prSet presAssocID="{95FE44D0-FE94-4B3A-A7EB-204865BEAE0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
        </a:ext>
      </dgm:extLst>
    </dgm:pt>
    <dgm:pt modelId="{6B9F19A5-9CC6-4F70-9B5A-FAE3B6505F65}" type="pres">
      <dgm:prSet presAssocID="{95FE44D0-FE94-4B3A-A7EB-204865BEAE0D}" presName="spaceRect" presStyleCnt="0"/>
      <dgm:spPr/>
    </dgm:pt>
    <dgm:pt modelId="{4AB087EE-967C-4B0A-B4B2-30BE5A20A92B}" type="pres">
      <dgm:prSet presAssocID="{95FE44D0-FE94-4B3A-A7EB-204865BEAE0D}" presName="parTx" presStyleLbl="revTx" presStyleIdx="2" presStyleCnt="5">
        <dgm:presLayoutVars>
          <dgm:chMax val="0"/>
          <dgm:chPref val="0"/>
        </dgm:presLayoutVars>
      </dgm:prSet>
      <dgm:spPr/>
    </dgm:pt>
    <dgm:pt modelId="{58C18E39-9D3B-442F-8E31-488072428628}" type="pres">
      <dgm:prSet presAssocID="{0F02F45B-DFD1-4689-9215-E3FADF6E9147}" presName="sibTrans" presStyleCnt="0"/>
      <dgm:spPr/>
    </dgm:pt>
    <dgm:pt modelId="{B68122B1-174B-4765-8B46-88F3DDE7ABCD}" type="pres">
      <dgm:prSet presAssocID="{824013D2-3EF8-4294-AAB0-FA4A4E361577}" presName="compNode" presStyleCnt="0"/>
      <dgm:spPr/>
    </dgm:pt>
    <dgm:pt modelId="{00AFA666-1627-4B8A-BF5D-0A27DD8E1230}" type="pres">
      <dgm:prSet presAssocID="{824013D2-3EF8-4294-AAB0-FA4A4E361577}" presName="bgRect" presStyleLbl="bgShp" presStyleIdx="3" presStyleCnt="4"/>
      <dgm:spPr/>
    </dgm:pt>
    <dgm:pt modelId="{3A9A761A-B6E7-4A2B-87E2-869F5189CD52}" type="pres">
      <dgm:prSet presAssocID="{824013D2-3EF8-4294-AAB0-FA4A4E3615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F7B4A645-37B3-405F-8C51-C6130F5340B2}" type="pres">
      <dgm:prSet presAssocID="{824013D2-3EF8-4294-AAB0-FA4A4E361577}" presName="spaceRect" presStyleCnt="0"/>
      <dgm:spPr/>
    </dgm:pt>
    <dgm:pt modelId="{3BDFE64C-518B-4BD7-80D3-661A1061CE9D}" type="pres">
      <dgm:prSet presAssocID="{824013D2-3EF8-4294-AAB0-FA4A4E361577}" presName="parTx" presStyleLbl="revTx" presStyleIdx="3" presStyleCnt="5">
        <dgm:presLayoutVars>
          <dgm:chMax val="0"/>
          <dgm:chPref val="0"/>
        </dgm:presLayoutVars>
      </dgm:prSet>
      <dgm:spPr/>
    </dgm:pt>
    <dgm:pt modelId="{6D1CA195-6EF5-45D8-8C16-D349608C3E72}" type="pres">
      <dgm:prSet presAssocID="{824013D2-3EF8-4294-AAB0-FA4A4E361577}" presName="desTx" presStyleLbl="revTx" presStyleIdx="4" presStyleCnt="5">
        <dgm:presLayoutVars/>
      </dgm:prSet>
      <dgm:spPr/>
    </dgm:pt>
  </dgm:ptLst>
  <dgm:cxnLst>
    <dgm:cxn modelId="{BCD56F04-2CE1-464A-9A2A-1758B80D10D8}" srcId="{85787A6E-B0FF-4EE6-B70B-5AD925754D88}" destId="{95FE44D0-FE94-4B3A-A7EB-204865BEAE0D}" srcOrd="2" destOrd="0" parTransId="{2D4EA4FC-3533-4C7E-A895-F7F09BCFB7A5}" sibTransId="{0F02F45B-DFD1-4689-9215-E3FADF6E9147}"/>
    <dgm:cxn modelId="{6032D609-989F-4B40-A2BF-C17AF48D91FE}" type="presOf" srcId="{6DEDB0B4-11F3-4ED7-9C5C-0CEC4999719C}" destId="{B823FD19-DD7B-4341-9A9F-BD27E60E8A7B}" srcOrd="0" destOrd="0" presId="urn:microsoft.com/office/officeart/2018/2/layout/IconVerticalSolidList"/>
    <dgm:cxn modelId="{4973710C-67E6-4B68-B8EC-70F57F61C257}" srcId="{85787A6E-B0FF-4EE6-B70B-5AD925754D88}" destId="{E3E1C3F6-2B15-471A-8B27-13A9BB773D76}" srcOrd="0" destOrd="0" parTransId="{0FA2F9F1-0552-4B4D-A17E-B450AFD31DE7}" sibTransId="{35108D23-5841-4348-A9BA-F28D6E4D4EC5}"/>
    <dgm:cxn modelId="{F7904F29-15B8-4C7B-ADB0-3F2F7C5E2577}" type="presOf" srcId="{824013D2-3EF8-4294-AAB0-FA4A4E361577}" destId="{3BDFE64C-518B-4BD7-80D3-661A1061CE9D}" srcOrd="0" destOrd="0" presId="urn:microsoft.com/office/officeart/2018/2/layout/IconVerticalSolidList"/>
    <dgm:cxn modelId="{8A3E125E-8031-4479-87A2-27638BAF8F6D}" srcId="{85787A6E-B0FF-4EE6-B70B-5AD925754D88}" destId="{824013D2-3EF8-4294-AAB0-FA4A4E361577}" srcOrd="3" destOrd="0" parTransId="{AC274C91-3B20-4896-BF6F-CE71C9690BE7}" sibTransId="{85E3AA15-5AE6-4CEC-B641-7B3F6720557E}"/>
    <dgm:cxn modelId="{D70C4B5F-395E-4B3C-A61A-D25A85D44400}" srcId="{824013D2-3EF8-4294-AAB0-FA4A4E361577}" destId="{B8C13AEB-9DCC-4FD4-962C-30DB6AC37945}" srcOrd="0" destOrd="0" parTransId="{B82937F0-5F9D-4100-9CE5-E14A07341D22}" sibTransId="{B3A730DD-9366-48DE-B411-E45C59A6BE9A}"/>
    <dgm:cxn modelId="{BF7B2962-8E07-4163-9C37-E522EA64EC78}" type="presOf" srcId="{297D3049-5844-4197-913F-29B100793F5C}" destId="{6D1CA195-6EF5-45D8-8C16-D349608C3E72}" srcOrd="0" destOrd="1" presId="urn:microsoft.com/office/officeart/2018/2/layout/IconVerticalSolidList"/>
    <dgm:cxn modelId="{3EC88C63-F57A-4817-A73B-00D08D9B0F54}" type="presOf" srcId="{B8C13AEB-9DCC-4FD4-962C-30DB6AC37945}" destId="{6D1CA195-6EF5-45D8-8C16-D349608C3E72}" srcOrd="0" destOrd="0" presId="urn:microsoft.com/office/officeart/2018/2/layout/IconVerticalSolidList"/>
    <dgm:cxn modelId="{D1718A4D-2047-4FDD-AA94-97F1979EEFE6}" type="presOf" srcId="{489497D0-CECB-46C5-87C4-F86C862DF6FA}" destId="{6D1CA195-6EF5-45D8-8C16-D349608C3E72}" srcOrd="0" destOrd="2" presId="urn:microsoft.com/office/officeart/2018/2/layout/IconVerticalSolidList"/>
    <dgm:cxn modelId="{B7CA094E-9A4C-4FCC-8D64-2FF68DB53115}" type="presOf" srcId="{85787A6E-B0FF-4EE6-B70B-5AD925754D88}" destId="{4252A5D2-1E26-4571-977C-F0A6CA4DB23C}" srcOrd="0" destOrd="0" presId="urn:microsoft.com/office/officeart/2018/2/layout/IconVerticalSolidList"/>
    <dgm:cxn modelId="{4A838854-EA66-4FC8-82C0-7EB60DA9B4BF}" srcId="{85787A6E-B0FF-4EE6-B70B-5AD925754D88}" destId="{6DEDB0B4-11F3-4ED7-9C5C-0CEC4999719C}" srcOrd="1" destOrd="0" parTransId="{49689842-9AF3-47A0-A07F-49DC4C085260}" sibTransId="{945476DB-B157-4D32-85B6-BBD531164499}"/>
    <dgm:cxn modelId="{FC7D1857-9544-4436-92CD-A2179CACC618}" srcId="{824013D2-3EF8-4294-AAB0-FA4A4E361577}" destId="{489497D0-CECB-46C5-87C4-F86C862DF6FA}" srcOrd="2" destOrd="0" parTransId="{E4B26DC8-F6C5-4B12-93A6-3678F8BA5408}" sibTransId="{3D367F03-0599-450B-A82E-DC24182CA5C0}"/>
    <dgm:cxn modelId="{22452788-885B-4634-BD44-C330A65A1705}" type="presOf" srcId="{E3E1C3F6-2B15-471A-8B27-13A9BB773D76}" destId="{3625B716-4444-4E93-89AD-12BE44761487}" srcOrd="0" destOrd="0" presId="urn:microsoft.com/office/officeart/2018/2/layout/IconVerticalSolidList"/>
    <dgm:cxn modelId="{2718C38B-1712-4F14-8187-1BA3858080E6}" type="presOf" srcId="{95FE44D0-FE94-4B3A-A7EB-204865BEAE0D}" destId="{4AB087EE-967C-4B0A-B4B2-30BE5A20A92B}" srcOrd="0" destOrd="0" presId="urn:microsoft.com/office/officeart/2018/2/layout/IconVerticalSolidList"/>
    <dgm:cxn modelId="{A31494EC-1318-4788-85B0-BCBDAEA74371}" srcId="{824013D2-3EF8-4294-AAB0-FA4A4E361577}" destId="{297D3049-5844-4197-913F-29B100793F5C}" srcOrd="1" destOrd="0" parTransId="{5A1D0997-4357-4159-8AA8-5659245D5C8D}" sibTransId="{961C13AA-DDF6-46D7-BB00-5821827CFF98}"/>
    <dgm:cxn modelId="{46C1C03C-C79E-4C80-A16C-BFC2DE436958}" type="presParOf" srcId="{4252A5D2-1E26-4571-977C-F0A6CA4DB23C}" destId="{AFC7C2EE-48C5-4E64-846A-A608FE2AF5BF}" srcOrd="0" destOrd="0" presId="urn:microsoft.com/office/officeart/2018/2/layout/IconVerticalSolidList"/>
    <dgm:cxn modelId="{DE3CF4DC-14B5-44AB-8005-A0FE00453F4F}" type="presParOf" srcId="{AFC7C2EE-48C5-4E64-846A-A608FE2AF5BF}" destId="{2632D81D-D0F8-47D6-8D56-D9BEE8F3D1C6}" srcOrd="0" destOrd="0" presId="urn:microsoft.com/office/officeart/2018/2/layout/IconVerticalSolidList"/>
    <dgm:cxn modelId="{F37521F9-BFE7-4E0A-8623-A201E8551A81}" type="presParOf" srcId="{AFC7C2EE-48C5-4E64-846A-A608FE2AF5BF}" destId="{19D5D187-B22C-4808-9A29-43257FDC3204}" srcOrd="1" destOrd="0" presId="urn:microsoft.com/office/officeart/2018/2/layout/IconVerticalSolidList"/>
    <dgm:cxn modelId="{97282185-C66F-4BE2-8E08-A52CF4E79949}" type="presParOf" srcId="{AFC7C2EE-48C5-4E64-846A-A608FE2AF5BF}" destId="{64D3BCAE-FB07-483C-A184-79635DB24A67}" srcOrd="2" destOrd="0" presId="urn:microsoft.com/office/officeart/2018/2/layout/IconVerticalSolidList"/>
    <dgm:cxn modelId="{DF775D4B-0BE7-4677-9E8A-DA3E89FF9222}" type="presParOf" srcId="{AFC7C2EE-48C5-4E64-846A-A608FE2AF5BF}" destId="{3625B716-4444-4E93-89AD-12BE44761487}" srcOrd="3" destOrd="0" presId="urn:microsoft.com/office/officeart/2018/2/layout/IconVerticalSolidList"/>
    <dgm:cxn modelId="{FC0790C3-D2F2-4985-BFCB-37AF7155DE85}" type="presParOf" srcId="{4252A5D2-1E26-4571-977C-F0A6CA4DB23C}" destId="{FDE58CCE-E497-4BC2-812A-FB86EC6C8D4D}" srcOrd="1" destOrd="0" presId="urn:microsoft.com/office/officeart/2018/2/layout/IconVerticalSolidList"/>
    <dgm:cxn modelId="{66F9426C-5591-477A-B01C-19B8D8F6D6ED}" type="presParOf" srcId="{4252A5D2-1E26-4571-977C-F0A6CA4DB23C}" destId="{31502F92-7DEF-4FB0-82D4-B33E131481DF}" srcOrd="2" destOrd="0" presId="urn:microsoft.com/office/officeart/2018/2/layout/IconVerticalSolidList"/>
    <dgm:cxn modelId="{CB566507-7569-41F3-8FC3-4AF2AF2A188E}" type="presParOf" srcId="{31502F92-7DEF-4FB0-82D4-B33E131481DF}" destId="{E3FA2B10-D627-4F15-8992-E757522169D1}" srcOrd="0" destOrd="0" presId="urn:microsoft.com/office/officeart/2018/2/layout/IconVerticalSolidList"/>
    <dgm:cxn modelId="{4F695FDF-2A15-4362-BA21-8A0744067987}" type="presParOf" srcId="{31502F92-7DEF-4FB0-82D4-B33E131481DF}" destId="{10F2DE21-7CDA-407B-A105-788165FF0F5E}" srcOrd="1" destOrd="0" presId="urn:microsoft.com/office/officeart/2018/2/layout/IconVerticalSolidList"/>
    <dgm:cxn modelId="{B2EEE330-3588-43C4-A557-205EEF20607E}" type="presParOf" srcId="{31502F92-7DEF-4FB0-82D4-B33E131481DF}" destId="{4D2E7A48-A376-49A5-A209-E801E2893DD8}" srcOrd="2" destOrd="0" presId="urn:microsoft.com/office/officeart/2018/2/layout/IconVerticalSolidList"/>
    <dgm:cxn modelId="{FCFF8FEE-2FC0-4009-B637-8DEE22B9DBFA}" type="presParOf" srcId="{31502F92-7DEF-4FB0-82D4-B33E131481DF}" destId="{B823FD19-DD7B-4341-9A9F-BD27E60E8A7B}" srcOrd="3" destOrd="0" presId="urn:microsoft.com/office/officeart/2018/2/layout/IconVerticalSolidList"/>
    <dgm:cxn modelId="{0370ABE8-4D18-4812-8E8D-8BDBC623DCC6}" type="presParOf" srcId="{4252A5D2-1E26-4571-977C-F0A6CA4DB23C}" destId="{7E314937-3E4B-484D-AFD5-74A12EB976F4}" srcOrd="3" destOrd="0" presId="urn:microsoft.com/office/officeart/2018/2/layout/IconVerticalSolidList"/>
    <dgm:cxn modelId="{A2668269-1FCB-4A8D-997E-17818900D5AF}" type="presParOf" srcId="{4252A5D2-1E26-4571-977C-F0A6CA4DB23C}" destId="{97C1BCED-29FE-48BE-BD70-33BA6CDA0D72}" srcOrd="4" destOrd="0" presId="urn:microsoft.com/office/officeart/2018/2/layout/IconVerticalSolidList"/>
    <dgm:cxn modelId="{0A897077-F177-449C-99A3-515C5E28DE35}" type="presParOf" srcId="{97C1BCED-29FE-48BE-BD70-33BA6CDA0D72}" destId="{879A6135-523D-4238-A88F-5A8FBD86E7C1}" srcOrd="0" destOrd="0" presId="urn:microsoft.com/office/officeart/2018/2/layout/IconVerticalSolidList"/>
    <dgm:cxn modelId="{57921577-9B38-47DE-934B-3B703C6FB2DF}" type="presParOf" srcId="{97C1BCED-29FE-48BE-BD70-33BA6CDA0D72}" destId="{16D51C1B-4B3A-4AA3-8467-F10A5B3FCB83}" srcOrd="1" destOrd="0" presId="urn:microsoft.com/office/officeart/2018/2/layout/IconVerticalSolidList"/>
    <dgm:cxn modelId="{B13F46D0-3363-4EF6-ADD0-FBB4C266A25A}" type="presParOf" srcId="{97C1BCED-29FE-48BE-BD70-33BA6CDA0D72}" destId="{6B9F19A5-9CC6-4F70-9B5A-FAE3B6505F65}" srcOrd="2" destOrd="0" presId="urn:microsoft.com/office/officeart/2018/2/layout/IconVerticalSolidList"/>
    <dgm:cxn modelId="{FD666F1B-770F-48BD-8B91-2DECD604797E}" type="presParOf" srcId="{97C1BCED-29FE-48BE-BD70-33BA6CDA0D72}" destId="{4AB087EE-967C-4B0A-B4B2-30BE5A20A92B}" srcOrd="3" destOrd="0" presId="urn:microsoft.com/office/officeart/2018/2/layout/IconVerticalSolidList"/>
    <dgm:cxn modelId="{9D48F96B-645E-4EB6-9DE0-545D886AECA5}" type="presParOf" srcId="{4252A5D2-1E26-4571-977C-F0A6CA4DB23C}" destId="{58C18E39-9D3B-442F-8E31-488072428628}" srcOrd="5" destOrd="0" presId="urn:microsoft.com/office/officeart/2018/2/layout/IconVerticalSolidList"/>
    <dgm:cxn modelId="{84A15E32-0D05-495D-9446-42FEB8F193D7}" type="presParOf" srcId="{4252A5D2-1E26-4571-977C-F0A6CA4DB23C}" destId="{B68122B1-174B-4765-8B46-88F3DDE7ABCD}" srcOrd="6" destOrd="0" presId="urn:microsoft.com/office/officeart/2018/2/layout/IconVerticalSolidList"/>
    <dgm:cxn modelId="{71957CC1-D456-4A9E-A53E-F7B575BD7B26}" type="presParOf" srcId="{B68122B1-174B-4765-8B46-88F3DDE7ABCD}" destId="{00AFA666-1627-4B8A-BF5D-0A27DD8E1230}" srcOrd="0" destOrd="0" presId="urn:microsoft.com/office/officeart/2018/2/layout/IconVerticalSolidList"/>
    <dgm:cxn modelId="{97F2CAA5-1FD0-4FAA-B260-0EED2B707B3F}" type="presParOf" srcId="{B68122B1-174B-4765-8B46-88F3DDE7ABCD}" destId="{3A9A761A-B6E7-4A2B-87E2-869F5189CD52}" srcOrd="1" destOrd="0" presId="urn:microsoft.com/office/officeart/2018/2/layout/IconVerticalSolidList"/>
    <dgm:cxn modelId="{818F9892-77A0-4006-91AA-211115F05804}" type="presParOf" srcId="{B68122B1-174B-4765-8B46-88F3DDE7ABCD}" destId="{F7B4A645-37B3-405F-8C51-C6130F5340B2}" srcOrd="2" destOrd="0" presId="urn:microsoft.com/office/officeart/2018/2/layout/IconVerticalSolidList"/>
    <dgm:cxn modelId="{3C4D8EEC-4865-40D2-93D9-C93EDBABCB49}" type="presParOf" srcId="{B68122B1-174B-4765-8B46-88F3DDE7ABCD}" destId="{3BDFE64C-518B-4BD7-80D3-661A1061CE9D}" srcOrd="3" destOrd="0" presId="urn:microsoft.com/office/officeart/2018/2/layout/IconVerticalSolidList"/>
    <dgm:cxn modelId="{637C76F9-4D12-49FF-BAFD-8206A20BA08F}" type="presParOf" srcId="{B68122B1-174B-4765-8B46-88F3DDE7ABCD}" destId="{6D1CA195-6EF5-45D8-8C16-D349608C3E7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85B655-6C26-445B-88DF-3882F0B65054}"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05793911-3EDA-429A-AC11-1E9CB0C4E9B3}">
      <dgm:prSet/>
      <dgm:spPr/>
      <dgm:t>
        <a:bodyPr/>
        <a:lstStyle/>
        <a:p>
          <a:r>
            <a:rPr lang="en-US"/>
            <a:t>Beta 2 macroglobulin (</a:t>
          </a:r>
          <a:r>
            <a:rPr lang="el-GR"/>
            <a:t>β</a:t>
          </a:r>
          <a:r>
            <a:rPr lang="en-US"/>
            <a:t>2M) </a:t>
          </a:r>
        </a:p>
      </dgm:t>
    </dgm:pt>
    <dgm:pt modelId="{2C44B7D6-C5EE-4158-9C53-B9AA55E7A4CC}" type="parTrans" cxnId="{20A26988-D7AB-4CCA-B801-CEC5F242C7B7}">
      <dgm:prSet/>
      <dgm:spPr/>
      <dgm:t>
        <a:bodyPr/>
        <a:lstStyle/>
        <a:p>
          <a:endParaRPr lang="en-US"/>
        </a:p>
      </dgm:t>
    </dgm:pt>
    <dgm:pt modelId="{8D760E56-7D55-45C6-AADF-067CD8268091}" type="sibTrans" cxnId="{20A26988-D7AB-4CCA-B801-CEC5F242C7B7}">
      <dgm:prSet/>
      <dgm:spPr/>
      <dgm:t>
        <a:bodyPr/>
        <a:lstStyle/>
        <a:p>
          <a:endParaRPr lang="en-US"/>
        </a:p>
      </dgm:t>
    </dgm:pt>
    <dgm:pt modelId="{25546957-36FD-491C-881F-5348983B89D4}">
      <dgm:prSet/>
      <dgm:spPr/>
      <dgm:t>
        <a:bodyPr/>
        <a:lstStyle/>
        <a:p>
          <a:r>
            <a:rPr lang="en-US"/>
            <a:t>used for staging at diagnosis, but not for monitoring.</a:t>
          </a:r>
        </a:p>
      </dgm:t>
    </dgm:pt>
    <dgm:pt modelId="{26281B0F-0132-4402-874B-8E4933BFE9B1}" type="parTrans" cxnId="{3E557579-3255-45FB-A989-FDF56ECB522A}">
      <dgm:prSet/>
      <dgm:spPr/>
      <dgm:t>
        <a:bodyPr/>
        <a:lstStyle/>
        <a:p>
          <a:endParaRPr lang="en-US"/>
        </a:p>
      </dgm:t>
    </dgm:pt>
    <dgm:pt modelId="{ACECE141-6FF7-4A4A-B7DE-52CB3F471B43}" type="sibTrans" cxnId="{3E557579-3255-45FB-A989-FDF56ECB522A}">
      <dgm:prSet/>
      <dgm:spPr/>
      <dgm:t>
        <a:bodyPr/>
        <a:lstStyle/>
        <a:p>
          <a:endParaRPr lang="en-US"/>
        </a:p>
      </dgm:t>
    </dgm:pt>
    <dgm:pt modelId="{FB4DAFA8-6E8E-49EB-87E4-648CD13328BE}">
      <dgm:prSet/>
      <dgm:spPr/>
      <dgm:t>
        <a:bodyPr/>
        <a:lstStyle/>
        <a:p>
          <a:r>
            <a:rPr lang="en-US"/>
            <a:t>Lactate dehydrogenase (LDH)</a:t>
          </a:r>
        </a:p>
      </dgm:t>
    </dgm:pt>
    <dgm:pt modelId="{925619D5-AF42-412A-9DD4-95BA11896C49}" type="parTrans" cxnId="{58FCF729-0F28-45DB-984E-D2F8903BC03D}">
      <dgm:prSet/>
      <dgm:spPr/>
      <dgm:t>
        <a:bodyPr/>
        <a:lstStyle/>
        <a:p>
          <a:endParaRPr lang="en-US"/>
        </a:p>
      </dgm:t>
    </dgm:pt>
    <dgm:pt modelId="{FAE54AEF-7C9A-45AC-B67E-3FD5F5EDA903}" type="sibTrans" cxnId="{58FCF729-0F28-45DB-984E-D2F8903BC03D}">
      <dgm:prSet/>
      <dgm:spPr/>
      <dgm:t>
        <a:bodyPr/>
        <a:lstStyle/>
        <a:p>
          <a:endParaRPr lang="en-US"/>
        </a:p>
      </dgm:t>
    </dgm:pt>
    <dgm:pt modelId="{4D4508B2-F949-4025-B04F-9FEBB30F0266}">
      <dgm:prSet/>
      <dgm:spPr/>
      <dgm:t>
        <a:bodyPr/>
        <a:lstStyle/>
        <a:p>
          <a:r>
            <a:rPr lang="en-US"/>
            <a:t>Also used for staging at diagnosis</a:t>
          </a:r>
        </a:p>
      </dgm:t>
    </dgm:pt>
    <dgm:pt modelId="{5B96F026-5C09-4341-A74D-349FB852BC97}" type="parTrans" cxnId="{5F92E35E-2273-4C8B-8C6A-10C09C8B2316}">
      <dgm:prSet/>
      <dgm:spPr/>
      <dgm:t>
        <a:bodyPr/>
        <a:lstStyle/>
        <a:p>
          <a:endParaRPr lang="en-US"/>
        </a:p>
      </dgm:t>
    </dgm:pt>
    <dgm:pt modelId="{1AFFEDF0-6E69-4DA5-AA24-F5E9DCA62B1D}" type="sibTrans" cxnId="{5F92E35E-2273-4C8B-8C6A-10C09C8B2316}">
      <dgm:prSet/>
      <dgm:spPr/>
      <dgm:t>
        <a:bodyPr/>
        <a:lstStyle/>
        <a:p>
          <a:endParaRPr lang="en-US"/>
        </a:p>
      </dgm:t>
    </dgm:pt>
    <dgm:pt modelId="{6740418F-FC0C-4978-90CC-384FAF021A0C}">
      <dgm:prSet/>
      <dgm:spPr/>
      <dgm:t>
        <a:bodyPr/>
        <a:lstStyle/>
        <a:p>
          <a:r>
            <a:rPr lang="en-US"/>
            <a:t>C-reactive protein (CRP)</a:t>
          </a:r>
        </a:p>
      </dgm:t>
    </dgm:pt>
    <dgm:pt modelId="{6CB6A76C-4F03-422D-8E35-52C3177F4374}" type="parTrans" cxnId="{D455E06C-01E4-49EF-83E4-C530BFC8C368}">
      <dgm:prSet/>
      <dgm:spPr/>
      <dgm:t>
        <a:bodyPr/>
        <a:lstStyle/>
        <a:p>
          <a:endParaRPr lang="en-US"/>
        </a:p>
      </dgm:t>
    </dgm:pt>
    <dgm:pt modelId="{8EF44D79-57EF-497F-9D38-FECCB9B30B63}" type="sibTrans" cxnId="{D455E06C-01E4-49EF-83E4-C530BFC8C368}">
      <dgm:prSet/>
      <dgm:spPr/>
      <dgm:t>
        <a:bodyPr/>
        <a:lstStyle/>
        <a:p>
          <a:endParaRPr lang="en-US"/>
        </a:p>
      </dgm:t>
    </dgm:pt>
    <dgm:pt modelId="{9FA1241A-2690-483E-8285-E232AF2EB290}">
      <dgm:prSet/>
      <dgm:spPr/>
      <dgm:t>
        <a:bodyPr/>
        <a:lstStyle/>
        <a:p>
          <a:r>
            <a:rPr lang="en-US"/>
            <a:t>Useful for certain patients</a:t>
          </a:r>
        </a:p>
      </dgm:t>
    </dgm:pt>
    <dgm:pt modelId="{3A3EDE66-5D7F-4547-9903-9E96FE2AEB68}" type="parTrans" cxnId="{8139AB98-568F-4895-962B-8A416FCE0D66}">
      <dgm:prSet/>
      <dgm:spPr/>
      <dgm:t>
        <a:bodyPr/>
        <a:lstStyle/>
        <a:p>
          <a:endParaRPr lang="en-US"/>
        </a:p>
      </dgm:t>
    </dgm:pt>
    <dgm:pt modelId="{EC00C5EF-AB0A-467C-915C-D1BA3C6C5424}" type="sibTrans" cxnId="{8139AB98-568F-4895-962B-8A416FCE0D66}">
      <dgm:prSet/>
      <dgm:spPr/>
      <dgm:t>
        <a:bodyPr/>
        <a:lstStyle/>
        <a:p>
          <a:endParaRPr lang="en-US"/>
        </a:p>
      </dgm:t>
    </dgm:pt>
    <dgm:pt modelId="{EB4EF5D6-7F10-454B-B3D2-A5B3ADB4B0CA}">
      <dgm:prSet/>
      <dgm:spPr/>
      <dgm:t>
        <a:bodyPr/>
        <a:lstStyle/>
        <a:p>
          <a:r>
            <a:rPr lang="en-US"/>
            <a:t>Glucose</a:t>
          </a:r>
        </a:p>
      </dgm:t>
    </dgm:pt>
    <dgm:pt modelId="{3A92C8A6-40B2-4DD7-AB41-541D70475018}" type="parTrans" cxnId="{ED511A30-E3C0-4961-997D-42FFFC101FD1}">
      <dgm:prSet/>
      <dgm:spPr/>
      <dgm:t>
        <a:bodyPr/>
        <a:lstStyle/>
        <a:p>
          <a:endParaRPr lang="en-US"/>
        </a:p>
      </dgm:t>
    </dgm:pt>
    <dgm:pt modelId="{15460082-FB57-4CFC-95DF-C804EED4FB91}" type="sibTrans" cxnId="{ED511A30-E3C0-4961-997D-42FFFC101FD1}">
      <dgm:prSet/>
      <dgm:spPr/>
      <dgm:t>
        <a:bodyPr/>
        <a:lstStyle/>
        <a:p>
          <a:endParaRPr lang="en-US"/>
        </a:p>
      </dgm:t>
    </dgm:pt>
    <dgm:pt modelId="{7EF702EB-D2B6-4BE2-8A0A-261609280CEF}">
      <dgm:prSet/>
      <dgm:spPr/>
      <dgm:t>
        <a:bodyPr/>
        <a:lstStyle/>
        <a:p>
          <a:r>
            <a:rPr lang="en-US"/>
            <a:t>Very useful for monitoring once started on treatment (steroids)</a:t>
          </a:r>
        </a:p>
      </dgm:t>
    </dgm:pt>
    <dgm:pt modelId="{F53FEABB-3A2B-4E34-8B45-D51E0498B397}" type="parTrans" cxnId="{224FACFC-2AF9-42F8-B829-44A1A128BE6F}">
      <dgm:prSet/>
      <dgm:spPr/>
      <dgm:t>
        <a:bodyPr/>
        <a:lstStyle/>
        <a:p>
          <a:endParaRPr lang="en-US"/>
        </a:p>
      </dgm:t>
    </dgm:pt>
    <dgm:pt modelId="{45697E4E-E638-461B-A57E-440058375C3C}" type="sibTrans" cxnId="{224FACFC-2AF9-42F8-B829-44A1A128BE6F}">
      <dgm:prSet/>
      <dgm:spPr/>
      <dgm:t>
        <a:bodyPr/>
        <a:lstStyle/>
        <a:p>
          <a:endParaRPr lang="en-US"/>
        </a:p>
      </dgm:t>
    </dgm:pt>
    <dgm:pt modelId="{303EDD23-710A-4985-A51C-EFA450D65BD5}" type="pres">
      <dgm:prSet presAssocID="{6985B655-6C26-445B-88DF-3882F0B65054}" presName="Name0" presStyleCnt="0">
        <dgm:presLayoutVars>
          <dgm:dir/>
          <dgm:animLvl val="lvl"/>
          <dgm:resizeHandles val="exact"/>
        </dgm:presLayoutVars>
      </dgm:prSet>
      <dgm:spPr/>
    </dgm:pt>
    <dgm:pt modelId="{58521412-97A1-4915-AA5B-99FA5EDE765B}" type="pres">
      <dgm:prSet presAssocID="{05793911-3EDA-429A-AC11-1E9CB0C4E9B3}" presName="composite" presStyleCnt="0"/>
      <dgm:spPr/>
    </dgm:pt>
    <dgm:pt modelId="{C0B01E93-BAD6-427E-84D7-ED9E4E06EFBA}" type="pres">
      <dgm:prSet presAssocID="{05793911-3EDA-429A-AC11-1E9CB0C4E9B3}" presName="parTx" presStyleLbl="alignNode1" presStyleIdx="0" presStyleCnt="4">
        <dgm:presLayoutVars>
          <dgm:chMax val="0"/>
          <dgm:chPref val="0"/>
          <dgm:bulletEnabled val="1"/>
        </dgm:presLayoutVars>
      </dgm:prSet>
      <dgm:spPr/>
    </dgm:pt>
    <dgm:pt modelId="{BED3626C-E0EE-42AD-AE8B-50AA86899DB2}" type="pres">
      <dgm:prSet presAssocID="{05793911-3EDA-429A-AC11-1E9CB0C4E9B3}" presName="desTx" presStyleLbl="alignAccFollowNode1" presStyleIdx="0" presStyleCnt="4">
        <dgm:presLayoutVars>
          <dgm:bulletEnabled val="1"/>
        </dgm:presLayoutVars>
      </dgm:prSet>
      <dgm:spPr/>
    </dgm:pt>
    <dgm:pt modelId="{B408548E-0B67-4B34-B523-FF8B14A57DA4}" type="pres">
      <dgm:prSet presAssocID="{8D760E56-7D55-45C6-AADF-067CD8268091}" presName="space" presStyleCnt="0"/>
      <dgm:spPr/>
    </dgm:pt>
    <dgm:pt modelId="{2D968B9F-4D5E-4BA0-A55A-C098C8E1DE3C}" type="pres">
      <dgm:prSet presAssocID="{FB4DAFA8-6E8E-49EB-87E4-648CD13328BE}" presName="composite" presStyleCnt="0"/>
      <dgm:spPr/>
    </dgm:pt>
    <dgm:pt modelId="{825B2601-7044-4644-A781-F191EC7F3315}" type="pres">
      <dgm:prSet presAssocID="{FB4DAFA8-6E8E-49EB-87E4-648CD13328BE}" presName="parTx" presStyleLbl="alignNode1" presStyleIdx="1" presStyleCnt="4">
        <dgm:presLayoutVars>
          <dgm:chMax val="0"/>
          <dgm:chPref val="0"/>
          <dgm:bulletEnabled val="1"/>
        </dgm:presLayoutVars>
      </dgm:prSet>
      <dgm:spPr/>
    </dgm:pt>
    <dgm:pt modelId="{3070A903-25A2-4976-8AD0-D9AB3811BAE7}" type="pres">
      <dgm:prSet presAssocID="{FB4DAFA8-6E8E-49EB-87E4-648CD13328BE}" presName="desTx" presStyleLbl="alignAccFollowNode1" presStyleIdx="1" presStyleCnt="4">
        <dgm:presLayoutVars>
          <dgm:bulletEnabled val="1"/>
        </dgm:presLayoutVars>
      </dgm:prSet>
      <dgm:spPr/>
    </dgm:pt>
    <dgm:pt modelId="{4C052279-7A20-4AB5-9B16-529188E5D062}" type="pres">
      <dgm:prSet presAssocID="{FAE54AEF-7C9A-45AC-B67E-3FD5F5EDA903}" presName="space" presStyleCnt="0"/>
      <dgm:spPr/>
    </dgm:pt>
    <dgm:pt modelId="{A8F9B769-B981-4266-A079-924176E56C11}" type="pres">
      <dgm:prSet presAssocID="{6740418F-FC0C-4978-90CC-384FAF021A0C}" presName="composite" presStyleCnt="0"/>
      <dgm:spPr/>
    </dgm:pt>
    <dgm:pt modelId="{56638172-94C6-485C-BA76-6A16EE383CD7}" type="pres">
      <dgm:prSet presAssocID="{6740418F-FC0C-4978-90CC-384FAF021A0C}" presName="parTx" presStyleLbl="alignNode1" presStyleIdx="2" presStyleCnt="4">
        <dgm:presLayoutVars>
          <dgm:chMax val="0"/>
          <dgm:chPref val="0"/>
          <dgm:bulletEnabled val="1"/>
        </dgm:presLayoutVars>
      </dgm:prSet>
      <dgm:spPr/>
    </dgm:pt>
    <dgm:pt modelId="{342CE8C9-014A-49D5-8E75-2583A1F064B7}" type="pres">
      <dgm:prSet presAssocID="{6740418F-FC0C-4978-90CC-384FAF021A0C}" presName="desTx" presStyleLbl="alignAccFollowNode1" presStyleIdx="2" presStyleCnt="4">
        <dgm:presLayoutVars>
          <dgm:bulletEnabled val="1"/>
        </dgm:presLayoutVars>
      </dgm:prSet>
      <dgm:spPr/>
    </dgm:pt>
    <dgm:pt modelId="{2275095F-73EA-4A96-95D9-359DD088E412}" type="pres">
      <dgm:prSet presAssocID="{8EF44D79-57EF-497F-9D38-FECCB9B30B63}" presName="space" presStyleCnt="0"/>
      <dgm:spPr/>
    </dgm:pt>
    <dgm:pt modelId="{59C2F0DC-B35D-4B9E-9837-DC65BE42179C}" type="pres">
      <dgm:prSet presAssocID="{EB4EF5D6-7F10-454B-B3D2-A5B3ADB4B0CA}" presName="composite" presStyleCnt="0"/>
      <dgm:spPr/>
    </dgm:pt>
    <dgm:pt modelId="{3B409032-24C0-4E2F-8D4E-49251DDD9E49}" type="pres">
      <dgm:prSet presAssocID="{EB4EF5D6-7F10-454B-B3D2-A5B3ADB4B0CA}" presName="parTx" presStyleLbl="alignNode1" presStyleIdx="3" presStyleCnt="4">
        <dgm:presLayoutVars>
          <dgm:chMax val="0"/>
          <dgm:chPref val="0"/>
          <dgm:bulletEnabled val="1"/>
        </dgm:presLayoutVars>
      </dgm:prSet>
      <dgm:spPr/>
    </dgm:pt>
    <dgm:pt modelId="{A12712CF-C4A6-4AC6-AFB6-1AA67F634711}" type="pres">
      <dgm:prSet presAssocID="{EB4EF5D6-7F10-454B-B3D2-A5B3ADB4B0CA}" presName="desTx" presStyleLbl="alignAccFollowNode1" presStyleIdx="3" presStyleCnt="4">
        <dgm:presLayoutVars>
          <dgm:bulletEnabled val="1"/>
        </dgm:presLayoutVars>
      </dgm:prSet>
      <dgm:spPr/>
    </dgm:pt>
  </dgm:ptLst>
  <dgm:cxnLst>
    <dgm:cxn modelId="{B4F09003-2A07-4FAD-80FE-151CAA9DFA0B}" type="presOf" srcId="{FB4DAFA8-6E8E-49EB-87E4-648CD13328BE}" destId="{825B2601-7044-4644-A781-F191EC7F3315}" srcOrd="0" destOrd="0" presId="urn:microsoft.com/office/officeart/2005/8/layout/hList1"/>
    <dgm:cxn modelId="{58FCF729-0F28-45DB-984E-D2F8903BC03D}" srcId="{6985B655-6C26-445B-88DF-3882F0B65054}" destId="{FB4DAFA8-6E8E-49EB-87E4-648CD13328BE}" srcOrd="1" destOrd="0" parTransId="{925619D5-AF42-412A-9DD4-95BA11896C49}" sibTransId="{FAE54AEF-7C9A-45AC-B67E-3FD5F5EDA903}"/>
    <dgm:cxn modelId="{ED511A30-E3C0-4961-997D-42FFFC101FD1}" srcId="{6985B655-6C26-445B-88DF-3882F0B65054}" destId="{EB4EF5D6-7F10-454B-B3D2-A5B3ADB4B0CA}" srcOrd="3" destOrd="0" parTransId="{3A92C8A6-40B2-4DD7-AB41-541D70475018}" sibTransId="{15460082-FB57-4CFC-95DF-C804EED4FB91}"/>
    <dgm:cxn modelId="{800D153D-2808-47CB-8E30-4A94279C66B3}" type="presOf" srcId="{6985B655-6C26-445B-88DF-3882F0B65054}" destId="{303EDD23-710A-4985-A51C-EFA450D65BD5}" srcOrd="0" destOrd="0" presId="urn:microsoft.com/office/officeart/2005/8/layout/hList1"/>
    <dgm:cxn modelId="{5F92E35E-2273-4C8B-8C6A-10C09C8B2316}" srcId="{FB4DAFA8-6E8E-49EB-87E4-648CD13328BE}" destId="{4D4508B2-F949-4025-B04F-9FEBB30F0266}" srcOrd="0" destOrd="0" parTransId="{5B96F026-5C09-4341-A74D-349FB852BC97}" sibTransId="{1AFFEDF0-6E69-4DA5-AA24-F5E9DCA62B1D}"/>
    <dgm:cxn modelId="{D455E06C-01E4-49EF-83E4-C530BFC8C368}" srcId="{6985B655-6C26-445B-88DF-3882F0B65054}" destId="{6740418F-FC0C-4978-90CC-384FAF021A0C}" srcOrd="2" destOrd="0" parTransId="{6CB6A76C-4F03-422D-8E35-52C3177F4374}" sibTransId="{8EF44D79-57EF-497F-9D38-FECCB9B30B63}"/>
    <dgm:cxn modelId="{8B040372-0257-4356-AC8E-0071CFF4A5AD}" type="presOf" srcId="{6740418F-FC0C-4978-90CC-384FAF021A0C}" destId="{56638172-94C6-485C-BA76-6A16EE383CD7}" srcOrd="0" destOrd="0" presId="urn:microsoft.com/office/officeart/2005/8/layout/hList1"/>
    <dgm:cxn modelId="{11F13677-588B-4C83-9832-DBCED768C160}" type="presOf" srcId="{EB4EF5D6-7F10-454B-B3D2-A5B3ADB4B0CA}" destId="{3B409032-24C0-4E2F-8D4E-49251DDD9E49}" srcOrd="0" destOrd="0" presId="urn:microsoft.com/office/officeart/2005/8/layout/hList1"/>
    <dgm:cxn modelId="{3E557579-3255-45FB-A989-FDF56ECB522A}" srcId="{05793911-3EDA-429A-AC11-1E9CB0C4E9B3}" destId="{25546957-36FD-491C-881F-5348983B89D4}" srcOrd="0" destOrd="0" parTransId="{26281B0F-0132-4402-874B-8E4933BFE9B1}" sibTransId="{ACECE141-6FF7-4A4A-B7DE-52CB3F471B43}"/>
    <dgm:cxn modelId="{3DE74A80-D39B-4349-8329-C0A29761C3AF}" type="presOf" srcId="{05793911-3EDA-429A-AC11-1E9CB0C4E9B3}" destId="{C0B01E93-BAD6-427E-84D7-ED9E4E06EFBA}" srcOrd="0" destOrd="0" presId="urn:microsoft.com/office/officeart/2005/8/layout/hList1"/>
    <dgm:cxn modelId="{20A26988-D7AB-4CCA-B801-CEC5F242C7B7}" srcId="{6985B655-6C26-445B-88DF-3882F0B65054}" destId="{05793911-3EDA-429A-AC11-1E9CB0C4E9B3}" srcOrd="0" destOrd="0" parTransId="{2C44B7D6-C5EE-4158-9C53-B9AA55E7A4CC}" sibTransId="{8D760E56-7D55-45C6-AADF-067CD8268091}"/>
    <dgm:cxn modelId="{8139AB98-568F-4895-962B-8A416FCE0D66}" srcId="{6740418F-FC0C-4978-90CC-384FAF021A0C}" destId="{9FA1241A-2690-483E-8285-E232AF2EB290}" srcOrd="0" destOrd="0" parTransId="{3A3EDE66-5D7F-4547-9903-9E96FE2AEB68}" sibTransId="{EC00C5EF-AB0A-467C-915C-D1BA3C6C5424}"/>
    <dgm:cxn modelId="{5C4F43AF-59C6-49F5-A312-849609782B2B}" type="presOf" srcId="{7EF702EB-D2B6-4BE2-8A0A-261609280CEF}" destId="{A12712CF-C4A6-4AC6-AFB6-1AA67F634711}" srcOrd="0" destOrd="0" presId="urn:microsoft.com/office/officeart/2005/8/layout/hList1"/>
    <dgm:cxn modelId="{5A303DC1-4A2F-4C99-8A81-F2738B6A449B}" type="presOf" srcId="{4D4508B2-F949-4025-B04F-9FEBB30F0266}" destId="{3070A903-25A2-4976-8AD0-D9AB3811BAE7}" srcOrd="0" destOrd="0" presId="urn:microsoft.com/office/officeart/2005/8/layout/hList1"/>
    <dgm:cxn modelId="{68C6E9F1-1DF2-435C-8167-3918D6728FC7}" type="presOf" srcId="{9FA1241A-2690-483E-8285-E232AF2EB290}" destId="{342CE8C9-014A-49D5-8E75-2583A1F064B7}" srcOrd="0" destOrd="0" presId="urn:microsoft.com/office/officeart/2005/8/layout/hList1"/>
    <dgm:cxn modelId="{6A3EC0F4-22D6-4C7A-93F1-A0E266E17EC0}" type="presOf" srcId="{25546957-36FD-491C-881F-5348983B89D4}" destId="{BED3626C-E0EE-42AD-AE8B-50AA86899DB2}" srcOrd="0" destOrd="0" presId="urn:microsoft.com/office/officeart/2005/8/layout/hList1"/>
    <dgm:cxn modelId="{224FACFC-2AF9-42F8-B829-44A1A128BE6F}" srcId="{EB4EF5D6-7F10-454B-B3D2-A5B3ADB4B0CA}" destId="{7EF702EB-D2B6-4BE2-8A0A-261609280CEF}" srcOrd="0" destOrd="0" parTransId="{F53FEABB-3A2B-4E34-8B45-D51E0498B397}" sibTransId="{45697E4E-E638-461B-A57E-440058375C3C}"/>
    <dgm:cxn modelId="{926CAC36-E312-45D6-834C-1640C3049E58}" type="presParOf" srcId="{303EDD23-710A-4985-A51C-EFA450D65BD5}" destId="{58521412-97A1-4915-AA5B-99FA5EDE765B}" srcOrd="0" destOrd="0" presId="urn:microsoft.com/office/officeart/2005/8/layout/hList1"/>
    <dgm:cxn modelId="{EE948EEF-19F6-45E8-B8AA-404767FA27F7}" type="presParOf" srcId="{58521412-97A1-4915-AA5B-99FA5EDE765B}" destId="{C0B01E93-BAD6-427E-84D7-ED9E4E06EFBA}" srcOrd="0" destOrd="0" presId="urn:microsoft.com/office/officeart/2005/8/layout/hList1"/>
    <dgm:cxn modelId="{4FA3F5B8-E0CD-4628-83BE-D54505CBDB66}" type="presParOf" srcId="{58521412-97A1-4915-AA5B-99FA5EDE765B}" destId="{BED3626C-E0EE-42AD-AE8B-50AA86899DB2}" srcOrd="1" destOrd="0" presId="urn:microsoft.com/office/officeart/2005/8/layout/hList1"/>
    <dgm:cxn modelId="{E18D3BB6-4928-45A8-AF7D-3DFE97A5CFBD}" type="presParOf" srcId="{303EDD23-710A-4985-A51C-EFA450D65BD5}" destId="{B408548E-0B67-4B34-B523-FF8B14A57DA4}" srcOrd="1" destOrd="0" presId="urn:microsoft.com/office/officeart/2005/8/layout/hList1"/>
    <dgm:cxn modelId="{4E098312-DF38-4380-81CC-9CFBF9482C0E}" type="presParOf" srcId="{303EDD23-710A-4985-A51C-EFA450D65BD5}" destId="{2D968B9F-4D5E-4BA0-A55A-C098C8E1DE3C}" srcOrd="2" destOrd="0" presId="urn:microsoft.com/office/officeart/2005/8/layout/hList1"/>
    <dgm:cxn modelId="{1EEBBBBF-496B-4F07-8DDB-B63D772E9B38}" type="presParOf" srcId="{2D968B9F-4D5E-4BA0-A55A-C098C8E1DE3C}" destId="{825B2601-7044-4644-A781-F191EC7F3315}" srcOrd="0" destOrd="0" presId="urn:microsoft.com/office/officeart/2005/8/layout/hList1"/>
    <dgm:cxn modelId="{76342F2F-BC0F-48FE-9EB6-ADC5C1D2B2B8}" type="presParOf" srcId="{2D968B9F-4D5E-4BA0-A55A-C098C8E1DE3C}" destId="{3070A903-25A2-4976-8AD0-D9AB3811BAE7}" srcOrd="1" destOrd="0" presId="urn:microsoft.com/office/officeart/2005/8/layout/hList1"/>
    <dgm:cxn modelId="{57E69CE8-68A2-4FDF-8E46-70B7A8FC2D72}" type="presParOf" srcId="{303EDD23-710A-4985-A51C-EFA450D65BD5}" destId="{4C052279-7A20-4AB5-9B16-529188E5D062}" srcOrd="3" destOrd="0" presId="urn:microsoft.com/office/officeart/2005/8/layout/hList1"/>
    <dgm:cxn modelId="{16177CEF-7C15-4800-9407-FFB8335DDE75}" type="presParOf" srcId="{303EDD23-710A-4985-A51C-EFA450D65BD5}" destId="{A8F9B769-B981-4266-A079-924176E56C11}" srcOrd="4" destOrd="0" presId="urn:microsoft.com/office/officeart/2005/8/layout/hList1"/>
    <dgm:cxn modelId="{3C7C3351-A376-4E9B-A058-0FC24EDED744}" type="presParOf" srcId="{A8F9B769-B981-4266-A079-924176E56C11}" destId="{56638172-94C6-485C-BA76-6A16EE383CD7}" srcOrd="0" destOrd="0" presId="urn:microsoft.com/office/officeart/2005/8/layout/hList1"/>
    <dgm:cxn modelId="{2CB0F2DA-F6CF-41B1-A3CD-497F31B8DA95}" type="presParOf" srcId="{A8F9B769-B981-4266-A079-924176E56C11}" destId="{342CE8C9-014A-49D5-8E75-2583A1F064B7}" srcOrd="1" destOrd="0" presId="urn:microsoft.com/office/officeart/2005/8/layout/hList1"/>
    <dgm:cxn modelId="{16F71D65-A065-494C-9A46-900CD67D1D93}" type="presParOf" srcId="{303EDD23-710A-4985-A51C-EFA450D65BD5}" destId="{2275095F-73EA-4A96-95D9-359DD088E412}" srcOrd="5" destOrd="0" presId="urn:microsoft.com/office/officeart/2005/8/layout/hList1"/>
    <dgm:cxn modelId="{EBB1EAA0-C853-40F6-949A-0EC9E9307571}" type="presParOf" srcId="{303EDD23-710A-4985-A51C-EFA450D65BD5}" destId="{59C2F0DC-B35D-4B9E-9837-DC65BE42179C}" srcOrd="6" destOrd="0" presId="urn:microsoft.com/office/officeart/2005/8/layout/hList1"/>
    <dgm:cxn modelId="{1AA472DA-DC58-473C-9CB4-62FBEC28D28E}" type="presParOf" srcId="{59C2F0DC-B35D-4B9E-9837-DC65BE42179C}" destId="{3B409032-24C0-4E2F-8D4E-49251DDD9E49}" srcOrd="0" destOrd="0" presId="urn:microsoft.com/office/officeart/2005/8/layout/hList1"/>
    <dgm:cxn modelId="{B09388C7-0038-4707-83D4-36517E28B281}" type="presParOf" srcId="{59C2F0DC-B35D-4B9E-9837-DC65BE42179C}" destId="{A12712CF-C4A6-4AC6-AFB6-1AA67F63471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95223A-4590-4854-89E6-810624B7DCA4}"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2BF57AFD-7F39-453F-A919-1505B8FB20E5}">
      <dgm:prSet/>
      <dgm:spPr/>
      <dgm:t>
        <a:bodyPr/>
        <a:lstStyle/>
        <a:p>
          <a:r>
            <a:rPr lang="en-US"/>
            <a:t>Myeloma starts in the bone marrow</a:t>
          </a:r>
        </a:p>
      </dgm:t>
    </dgm:pt>
    <dgm:pt modelId="{D2075C3B-2FA2-4EA5-A96F-0B722EC1AEE0}" type="parTrans" cxnId="{BFB5605C-268D-46F4-953B-A2B794D68E27}">
      <dgm:prSet/>
      <dgm:spPr/>
      <dgm:t>
        <a:bodyPr/>
        <a:lstStyle/>
        <a:p>
          <a:endParaRPr lang="en-US"/>
        </a:p>
      </dgm:t>
    </dgm:pt>
    <dgm:pt modelId="{72E62284-D9BA-4E76-979A-84E2BBC14BF8}" type="sibTrans" cxnId="{BFB5605C-268D-46F4-953B-A2B794D68E27}">
      <dgm:prSet/>
      <dgm:spPr/>
      <dgm:t>
        <a:bodyPr/>
        <a:lstStyle/>
        <a:p>
          <a:endParaRPr lang="en-US"/>
        </a:p>
      </dgm:t>
    </dgm:pt>
    <dgm:pt modelId="{34D5CA14-4F2C-4A63-8EF6-C55C169ADC7C}">
      <dgm:prSet/>
      <dgm:spPr/>
      <dgm:t>
        <a:bodyPr/>
        <a:lstStyle/>
        <a:p>
          <a:r>
            <a:rPr lang="en-US"/>
            <a:t>Only way to examine the myeloma cells in depth and assess their properties – how many? What do they look like? What are their genetics? How fast are they growing? Are they all gone after treatment?</a:t>
          </a:r>
        </a:p>
      </dgm:t>
    </dgm:pt>
    <dgm:pt modelId="{16CC7898-AAE4-4EF0-B71E-B9245ECB14BE}" type="parTrans" cxnId="{30339ED0-AF18-49F1-8542-C4355A7EA78B}">
      <dgm:prSet/>
      <dgm:spPr/>
      <dgm:t>
        <a:bodyPr/>
        <a:lstStyle/>
        <a:p>
          <a:endParaRPr lang="en-US"/>
        </a:p>
      </dgm:t>
    </dgm:pt>
    <dgm:pt modelId="{746C1D21-A5F3-41AD-BA2F-D57DC48138A7}" type="sibTrans" cxnId="{30339ED0-AF18-49F1-8542-C4355A7EA78B}">
      <dgm:prSet/>
      <dgm:spPr/>
      <dgm:t>
        <a:bodyPr/>
        <a:lstStyle/>
        <a:p>
          <a:endParaRPr lang="en-US"/>
        </a:p>
      </dgm:t>
    </dgm:pt>
    <dgm:pt modelId="{78233233-9675-4A12-81D8-1C8C2E91E2BA}">
      <dgm:prSet/>
      <dgm:spPr/>
      <dgm:t>
        <a:bodyPr/>
        <a:lstStyle/>
        <a:p>
          <a:r>
            <a:rPr lang="en-US"/>
            <a:t>Consists of an aspirate (liquid) and core biopsy (solid) sample from the bone marrow</a:t>
          </a:r>
        </a:p>
      </dgm:t>
    </dgm:pt>
    <dgm:pt modelId="{D24DF670-57F2-4B65-897B-DDD5C2F13882}" type="parTrans" cxnId="{26887DF2-731E-46FC-979C-11C7A2C2B064}">
      <dgm:prSet/>
      <dgm:spPr/>
      <dgm:t>
        <a:bodyPr/>
        <a:lstStyle/>
        <a:p>
          <a:endParaRPr lang="en-US"/>
        </a:p>
      </dgm:t>
    </dgm:pt>
    <dgm:pt modelId="{3CE3EAAF-6FD4-4B9A-8C93-9010E3F564A2}" type="sibTrans" cxnId="{26887DF2-731E-46FC-979C-11C7A2C2B064}">
      <dgm:prSet/>
      <dgm:spPr/>
      <dgm:t>
        <a:bodyPr/>
        <a:lstStyle/>
        <a:p>
          <a:endParaRPr lang="en-US"/>
        </a:p>
      </dgm:t>
    </dgm:pt>
    <dgm:pt modelId="{1E6FBB79-884E-4941-B89B-521BC461E59E}">
      <dgm:prSet/>
      <dgm:spPr/>
      <dgm:t>
        <a:bodyPr/>
        <a:lstStyle/>
        <a:p>
          <a:r>
            <a:rPr lang="en-US"/>
            <a:t>Performed at diagnosis and then at provider’s discretion (often done after stem cell transplant and to determine if there has been a complete response).</a:t>
          </a:r>
        </a:p>
      </dgm:t>
    </dgm:pt>
    <dgm:pt modelId="{4F154D05-31AE-44BF-A561-AC3621CE1AF9}" type="parTrans" cxnId="{04AD0FB2-DFFE-4D27-9108-D9802D46B62F}">
      <dgm:prSet/>
      <dgm:spPr/>
      <dgm:t>
        <a:bodyPr/>
        <a:lstStyle/>
        <a:p>
          <a:endParaRPr lang="en-US"/>
        </a:p>
      </dgm:t>
    </dgm:pt>
    <dgm:pt modelId="{C8C9AE56-CBD7-4577-BA95-09DBE101AEB6}" type="sibTrans" cxnId="{04AD0FB2-DFFE-4D27-9108-D9802D46B62F}">
      <dgm:prSet/>
      <dgm:spPr/>
      <dgm:t>
        <a:bodyPr/>
        <a:lstStyle/>
        <a:p>
          <a:endParaRPr lang="en-US"/>
        </a:p>
      </dgm:t>
    </dgm:pt>
    <dgm:pt modelId="{CA2628CF-E6FC-4826-A6A3-A35962C18D20}" type="pres">
      <dgm:prSet presAssocID="{6295223A-4590-4854-89E6-810624B7DCA4}" presName="Name0" presStyleCnt="0">
        <dgm:presLayoutVars>
          <dgm:dir/>
          <dgm:resizeHandles val="exact"/>
        </dgm:presLayoutVars>
      </dgm:prSet>
      <dgm:spPr/>
    </dgm:pt>
    <dgm:pt modelId="{F637D3A5-A43E-4D15-872F-5CF5E50001DA}" type="pres">
      <dgm:prSet presAssocID="{2BF57AFD-7F39-453F-A919-1505B8FB20E5}" presName="node" presStyleLbl="node1" presStyleIdx="0" presStyleCnt="4">
        <dgm:presLayoutVars>
          <dgm:bulletEnabled val="1"/>
        </dgm:presLayoutVars>
      </dgm:prSet>
      <dgm:spPr/>
    </dgm:pt>
    <dgm:pt modelId="{BC3955E3-D616-4672-8FD7-B56E7D74A507}" type="pres">
      <dgm:prSet presAssocID="{72E62284-D9BA-4E76-979A-84E2BBC14BF8}" presName="sibTrans" presStyleLbl="sibTrans1D1" presStyleIdx="0" presStyleCnt="3"/>
      <dgm:spPr/>
    </dgm:pt>
    <dgm:pt modelId="{04ED4C7D-A564-4B42-99DF-6F4F4DB7385B}" type="pres">
      <dgm:prSet presAssocID="{72E62284-D9BA-4E76-979A-84E2BBC14BF8}" presName="connectorText" presStyleLbl="sibTrans1D1" presStyleIdx="0" presStyleCnt="3"/>
      <dgm:spPr/>
    </dgm:pt>
    <dgm:pt modelId="{E4BB2796-1C9D-4C3C-B1C7-83920FCC442C}" type="pres">
      <dgm:prSet presAssocID="{34D5CA14-4F2C-4A63-8EF6-C55C169ADC7C}" presName="node" presStyleLbl="node1" presStyleIdx="1" presStyleCnt="4">
        <dgm:presLayoutVars>
          <dgm:bulletEnabled val="1"/>
        </dgm:presLayoutVars>
      </dgm:prSet>
      <dgm:spPr/>
    </dgm:pt>
    <dgm:pt modelId="{158A2D73-7E8D-4C05-AE50-D7A48AFB6D19}" type="pres">
      <dgm:prSet presAssocID="{746C1D21-A5F3-41AD-BA2F-D57DC48138A7}" presName="sibTrans" presStyleLbl="sibTrans1D1" presStyleIdx="1" presStyleCnt="3"/>
      <dgm:spPr/>
    </dgm:pt>
    <dgm:pt modelId="{A1C6E2BA-394B-4B42-8812-83175DB822E6}" type="pres">
      <dgm:prSet presAssocID="{746C1D21-A5F3-41AD-BA2F-D57DC48138A7}" presName="connectorText" presStyleLbl="sibTrans1D1" presStyleIdx="1" presStyleCnt="3"/>
      <dgm:spPr/>
    </dgm:pt>
    <dgm:pt modelId="{D45ECDD1-C6DD-4871-A064-05A137C47F59}" type="pres">
      <dgm:prSet presAssocID="{78233233-9675-4A12-81D8-1C8C2E91E2BA}" presName="node" presStyleLbl="node1" presStyleIdx="2" presStyleCnt="4">
        <dgm:presLayoutVars>
          <dgm:bulletEnabled val="1"/>
        </dgm:presLayoutVars>
      </dgm:prSet>
      <dgm:spPr/>
    </dgm:pt>
    <dgm:pt modelId="{3F746D26-4A51-4532-B325-DF8C69B8DF41}" type="pres">
      <dgm:prSet presAssocID="{3CE3EAAF-6FD4-4B9A-8C93-9010E3F564A2}" presName="sibTrans" presStyleLbl="sibTrans1D1" presStyleIdx="2" presStyleCnt="3"/>
      <dgm:spPr/>
    </dgm:pt>
    <dgm:pt modelId="{C9F37E11-EB5E-457D-A5CB-1CB8E8B28FEC}" type="pres">
      <dgm:prSet presAssocID="{3CE3EAAF-6FD4-4B9A-8C93-9010E3F564A2}" presName="connectorText" presStyleLbl="sibTrans1D1" presStyleIdx="2" presStyleCnt="3"/>
      <dgm:spPr/>
    </dgm:pt>
    <dgm:pt modelId="{9603A4FA-B442-499F-A149-EE831B984397}" type="pres">
      <dgm:prSet presAssocID="{1E6FBB79-884E-4941-B89B-521BC461E59E}" presName="node" presStyleLbl="node1" presStyleIdx="3" presStyleCnt="4">
        <dgm:presLayoutVars>
          <dgm:bulletEnabled val="1"/>
        </dgm:presLayoutVars>
      </dgm:prSet>
      <dgm:spPr/>
    </dgm:pt>
  </dgm:ptLst>
  <dgm:cxnLst>
    <dgm:cxn modelId="{BFB5605C-268D-46F4-953B-A2B794D68E27}" srcId="{6295223A-4590-4854-89E6-810624B7DCA4}" destId="{2BF57AFD-7F39-453F-A919-1505B8FB20E5}" srcOrd="0" destOrd="0" parTransId="{D2075C3B-2FA2-4EA5-A96F-0B722EC1AEE0}" sibTransId="{72E62284-D9BA-4E76-979A-84E2BBC14BF8}"/>
    <dgm:cxn modelId="{51D8E05E-5F69-4DD1-AB58-42E806968FB4}" type="presOf" srcId="{34D5CA14-4F2C-4A63-8EF6-C55C169ADC7C}" destId="{E4BB2796-1C9D-4C3C-B1C7-83920FCC442C}" srcOrd="0" destOrd="0" presId="urn:microsoft.com/office/officeart/2016/7/layout/RepeatingBendingProcessNew"/>
    <dgm:cxn modelId="{69326854-F26B-45A1-9F4D-4C13AAB1998B}" type="presOf" srcId="{3CE3EAAF-6FD4-4B9A-8C93-9010E3F564A2}" destId="{C9F37E11-EB5E-457D-A5CB-1CB8E8B28FEC}" srcOrd="1" destOrd="0" presId="urn:microsoft.com/office/officeart/2016/7/layout/RepeatingBendingProcessNew"/>
    <dgm:cxn modelId="{B57CDE8E-4581-4E60-B9B1-78F88192AF70}" type="presOf" srcId="{78233233-9675-4A12-81D8-1C8C2E91E2BA}" destId="{D45ECDD1-C6DD-4871-A064-05A137C47F59}" srcOrd="0" destOrd="0" presId="urn:microsoft.com/office/officeart/2016/7/layout/RepeatingBendingProcessNew"/>
    <dgm:cxn modelId="{C4B570A2-A110-4A70-88B9-FB1B8C5D6F10}" type="presOf" srcId="{3CE3EAAF-6FD4-4B9A-8C93-9010E3F564A2}" destId="{3F746D26-4A51-4532-B325-DF8C69B8DF41}" srcOrd="0" destOrd="0" presId="urn:microsoft.com/office/officeart/2016/7/layout/RepeatingBendingProcessNew"/>
    <dgm:cxn modelId="{04AD0FB2-DFFE-4D27-9108-D9802D46B62F}" srcId="{6295223A-4590-4854-89E6-810624B7DCA4}" destId="{1E6FBB79-884E-4941-B89B-521BC461E59E}" srcOrd="3" destOrd="0" parTransId="{4F154D05-31AE-44BF-A561-AC3621CE1AF9}" sibTransId="{C8C9AE56-CBD7-4577-BA95-09DBE101AEB6}"/>
    <dgm:cxn modelId="{451F5DC6-2E86-4097-90DC-27BC1EDFBB79}" type="presOf" srcId="{2BF57AFD-7F39-453F-A919-1505B8FB20E5}" destId="{F637D3A5-A43E-4D15-872F-5CF5E50001DA}" srcOrd="0" destOrd="0" presId="urn:microsoft.com/office/officeart/2016/7/layout/RepeatingBendingProcessNew"/>
    <dgm:cxn modelId="{30339ED0-AF18-49F1-8542-C4355A7EA78B}" srcId="{6295223A-4590-4854-89E6-810624B7DCA4}" destId="{34D5CA14-4F2C-4A63-8EF6-C55C169ADC7C}" srcOrd="1" destOrd="0" parTransId="{16CC7898-AAE4-4EF0-B71E-B9245ECB14BE}" sibTransId="{746C1D21-A5F3-41AD-BA2F-D57DC48138A7}"/>
    <dgm:cxn modelId="{1F3912D3-6087-46D9-A36A-F786316DBA85}" type="presOf" srcId="{6295223A-4590-4854-89E6-810624B7DCA4}" destId="{CA2628CF-E6FC-4826-A6A3-A35962C18D20}" srcOrd="0" destOrd="0" presId="urn:microsoft.com/office/officeart/2016/7/layout/RepeatingBendingProcessNew"/>
    <dgm:cxn modelId="{D0B138D6-4DCE-4B13-9A82-5174BBEA00A9}" type="presOf" srcId="{746C1D21-A5F3-41AD-BA2F-D57DC48138A7}" destId="{A1C6E2BA-394B-4B42-8812-83175DB822E6}" srcOrd="1" destOrd="0" presId="urn:microsoft.com/office/officeart/2016/7/layout/RepeatingBendingProcessNew"/>
    <dgm:cxn modelId="{32B8E3E0-B96C-476E-82BB-4B4A253C25F7}" type="presOf" srcId="{72E62284-D9BA-4E76-979A-84E2BBC14BF8}" destId="{04ED4C7D-A564-4B42-99DF-6F4F4DB7385B}" srcOrd="1" destOrd="0" presId="urn:microsoft.com/office/officeart/2016/7/layout/RepeatingBendingProcessNew"/>
    <dgm:cxn modelId="{689F2BF1-B9F2-4C22-90A6-713FB7FE34E8}" type="presOf" srcId="{1E6FBB79-884E-4941-B89B-521BC461E59E}" destId="{9603A4FA-B442-499F-A149-EE831B984397}" srcOrd="0" destOrd="0" presId="urn:microsoft.com/office/officeart/2016/7/layout/RepeatingBendingProcessNew"/>
    <dgm:cxn modelId="{26887DF2-731E-46FC-979C-11C7A2C2B064}" srcId="{6295223A-4590-4854-89E6-810624B7DCA4}" destId="{78233233-9675-4A12-81D8-1C8C2E91E2BA}" srcOrd="2" destOrd="0" parTransId="{D24DF670-57F2-4B65-897B-DDD5C2F13882}" sibTransId="{3CE3EAAF-6FD4-4B9A-8C93-9010E3F564A2}"/>
    <dgm:cxn modelId="{B86BB8F2-4B71-4F6C-96D4-71AAAE536CD4}" type="presOf" srcId="{746C1D21-A5F3-41AD-BA2F-D57DC48138A7}" destId="{158A2D73-7E8D-4C05-AE50-D7A48AFB6D19}" srcOrd="0" destOrd="0" presId="urn:microsoft.com/office/officeart/2016/7/layout/RepeatingBendingProcessNew"/>
    <dgm:cxn modelId="{F8D24EFF-F422-4F10-950E-4635AD8F3670}" type="presOf" srcId="{72E62284-D9BA-4E76-979A-84E2BBC14BF8}" destId="{BC3955E3-D616-4672-8FD7-B56E7D74A507}" srcOrd="0" destOrd="0" presId="urn:microsoft.com/office/officeart/2016/7/layout/RepeatingBendingProcessNew"/>
    <dgm:cxn modelId="{88159394-0AA8-4AA2-B9B1-8BC7C3477685}" type="presParOf" srcId="{CA2628CF-E6FC-4826-A6A3-A35962C18D20}" destId="{F637D3A5-A43E-4D15-872F-5CF5E50001DA}" srcOrd="0" destOrd="0" presId="urn:microsoft.com/office/officeart/2016/7/layout/RepeatingBendingProcessNew"/>
    <dgm:cxn modelId="{8B08EF5B-B006-4544-885B-F3BF0E1736C0}" type="presParOf" srcId="{CA2628CF-E6FC-4826-A6A3-A35962C18D20}" destId="{BC3955E3-D616-4672-8FD7-B56E7D74A507}" srcOrd="1" destOrd="0" presId="urn:microsoft.com/office/officeart/2016/7/layout/RepeatingBendingProcessNew"/>
    <dgm:cxn modelId="{A29E6E0C-3F27-4224-9A93-B40456E505FC}" type="presParOf" srcId="{BC3955E3-D616-4672-8FD7-B56E7D74A507}" destId="{04ED4C7D-A564-4B42-99DF-6F4F4DB7385B}" srcOrd="0" destOrd="0" presId="urn:microsoft.com/office/officeart/2016/7/layout/RepeatingBendingProcessNew"/>
    <dgm:cxn modelId="{8ACB9E1F-2BC1-4CF2-9E08-F7F21516D9C8}" type="presParOf" srcId="{CA2628CF-E6FC-4826-A6A3-A35962C18D20}" destId="{E4BB2796-1C9D-4C3C-B1C7-83920FCC442C}" srcOrd="2" destOrd="0" presId="urn:microsoft.com/office/officeart/2016/7/layout/RepeatingBendingProcessNew"/>
    <dgm:cxn modelId="{2ECB1AE6-A9E2-4F7F-AF5C-210E251A81F2}" type="presParOf" srcId="{CA2628CF-E6FC-4826-A6A3-A35962C18D20}" destId="{158A2D73-7E8D-4C05-AE50-D7A48AFB6D19}" srcOrd="3" destOrd="0" presId="urn:microsoft.com/office/officeart/2016/7/layout/RepeatingBendingProcessNew"/>
    <dgm:cxn modelId="{0DCF8414-4992-44BF-A793-B8F94B3F2F8D}" type="presParOf" srcId="{158A2D73-7E8D-4C05-AE50-D7A48AFB6D19}" destId="{A1C6E2BA-394B-4B42-8812-83175DB822E6}" srcOrd="0" destOrd="0" presId="urn:microsoft.com/office/officeart/2016/7/layout/RepeatingBendingProcessNew"/>
    <dgm:cxn modelId="{368CE385-D7E3-4BAE-A4B8-99A8F0DBB180}" type="presParOf" srcId="{CA2628CF-E6FC-4826-A6A3-A35962C18D20}" destId="{D45ECDD1-C6DD-4871-A064-05A137C47F59}" srcOrd="4" destOrd="0" presId="urn:microsoft.com/office/officeart/2016/7/layout/RepeatingBendingProcessNew"/>
    <dgm:cxn modelId="{D53169D6-B7BD-4292-BD14-638CAF8C1BD5}" type="presParOf" srcId="{CA2628CF-E6FC-4826-A6A3-A35962C18D20}" destId="{3F746D26-4A51-4532-B325-DF8C69B8DF41}" srcOrd="5" destOrd="0" presId="urn:microsoft.com/office/officeart/2016/7/layout/RepeatingBendingProcessNew"/>
    <dgm:cxn modelId="{F9B7DC3E-9D00-4AB9-87A9-F3318606535F}" type="presParOf" srcId="{3F746D26-4A51-4532-B325-DF8C69B8DF41}" destId="{C9F37E11-EB5E-457D-A5CB-1CB8E8B28FEC}" srcOrd="0" destOrd="0" presId="urn:microsoft.com/office/officeart/2016/7/layout/RepeatingBendingProcessNew"/>
    <dgm:cxn modelId="{15876EEA-87CD-4108-8E63-CB902D153472}" type="presParOf" srcId="{CA2628CF-E6FC-4826-A6A3-A35962C18D20}" destId="{9603A4FA-B442-499F-A149-EE831B984397}" srcOrd="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038078-6947-4BD7-BF68-3589553C65D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92E175-29D6-43AE-8AF9-2C348085C3AB}">
      <dgm:prSet/>
      <dgm:spPr/>
      <dgm:t>
        <a:bodyPr/>
        <a:lstStyle/>
        <a:p>
          <a:r>
            <a:rPr lang="en-US"/>
            <a:t>Measured in both the aspirate and core biopsy</a:t>
          </a:r>
        </a:p>
      </dgm:t>
    </dgm:pt>
    <dgm:pt modelId="{DE3D8264-4FE7-4E35-A026-E9A59DED9237}" type="parTrans" cxnId="{4B8A739D-7992-41B5-BEDE-E8A116A01A87}">
      <dgm:prSet/>
      <dgm:spPr/>
      <dgm:t>
        <a:bodyPr/>
        <a:lstStyle/>
        <a:p>
          <a:endParaRPr lang="en-US"/>
        </a:p>
      </dgm:t>
    </dgm:pt>
    <dgm:pt modelId="{A4984D0C-64AF-4C81-8DA4-153543E967C0}" type="sibTrans" cxnId="{4B8A739D-7992-41B5-BEDE-E8A116A01A87}">
      <dgm:prSet/>
      <dgm:spPr/>
      <dgm:t>
        <a:bodyPr/>
        <a:lstStyle/>
        <a:p>
          <a:endParaRPr lang="en-US"/>
        </a:p>
      </dgm:t>
    </dgm:pt>
    <dgm:pt modelId="{594C7F18-FC48-47F9-B2E0-6CD8704E3098}">
      <dgm:prSet/>
      <dgm:spPr/>
      <dgm:t>
        <a:bodyPr/>
        <a:lstStyle/>
        <a:p>
          <a:r>
            <a:rPr lang="en-US"/>
            <a:t>Normal bone marrow has about 2% plasma cells or fewer</a:t>
          </a:r>
        </a:p>
      </dgm:t>
    </dgm:pt>
    <dgm:pt modelId="{3EE4434C-DF54-4795-9164-30A6EBB99D64}" type="parTrans" cxnId="{9BC71AF8-FF41-4802-91B0-05117F5545D3}">
      <dgm:prSet/>
      <dgm:spPr/>
      <dgm:t>
        <a:bodyPr/>
        <a:lstStyle/>
        <a:p>
          <a:endParaRPr lang="en-US"/>
        </a:p>
      </dgm:t>
    </dgm:pt>
    <dgm:pt modelId="{B30B9C2A-E983-4A94-B78C-33C616ADCC74}" type="sibTrans" cxnId="{9BC71AF8-FF41-4802-91B0-05117F5545D3}">
      <dgm:prSet/>
      <dgm:spPr/>
      <dgm:t>
        <a:bodyPr/>
        <a:lstStyle/>
        <a:p>
          <a:endParaRPr lang="en-US"/>
        </a:p>
      </dgm:t>
    </dgm:pt>
    <dgm:pt modelId="{2BD2A817-617E-4164-8814-D432F5F74B01}">
      <dgm:prSet/>
      <dgm:spPr/>
      <dgm:t>
        <a:bodyPr/>
        <a:lstStyle/>
        <a:p>
          <a:r>
            <a:rPr lang="en-US" u="sng"/>
            <a:t>&gt;</a:t>
          </a:r>
          <a:r>
            <a:rPr lang="en-US"/>
            <a:t>60% plasma cells is an independent myeloma defining event (MDE)</a:t>
          </a:r>
        </a:p>
      </dgm:t>
    </dgm:pt>
    <dgm:pt modelId="{30DF2078-1193-464E-802F-A76E8D3C5305}" type="parTrans" cxnId="{C15FB91E-6E8C-4CA8-AE27-950C7E346DCB}">
      <dgm:prSet/>
      <dgm:spPr/>
      <dgm:t>
        <a:bodyPr/>
        <a:lstStyle/>
        <a:p>
          <a:endParaRPr lang="en-US"/>
        </a:p>
      </dgm:t>
    </dgm:pt>
    <dgm:pt modelId="{249B728A-CC99-4CC1-946B-752C8231CEF2}" type="sibTrans" cxnId="{C15FB91E-6E8C-4CA8-AE27-950C7E346DCB}">
      <dgm:prSet/>
      <dgm:spPr/>
      <dgm:t>
        <a:bodyPr/>
        <a:lstStyle/>
        <a:p>
          <a:endParaRPr lang="en-US"/>
        </a:p>
      </dgm:t>
    </dgm:pt>
    <dgm:pt modelId="{C36C1FB5-1B0D-42C0-8BAD-D41EF2A707DA}">
      <dgm:prSet/>
      <dgm:spPr/>
      <dgm:t>
        <a:bodyPr/>
        <a:lstStyle/>
        <a:p>
          <a:r>
            <a:rPr lang="en-US"/>
            <a:t>Not distributed evenly throughout the marrow, but the iliac crest is highly active bone marrow in adults and provides a fairly representative sample of how the myeloma is behaving in the marrow and how many cells are being pushed into the blood stream. </a:t>
          </a:r>
        </a:p>
      </dgm:t>
    </dgm:pt>
    <dgm:pt modelId="{4184E660-72A7-45C7-819E-C216A466643F}" type="parTrans" cxnId="{AB9745AE-4124-48BF-9D13-B56D73C0E30B}">
      <dgm:prSet/>
      <dgm:spPr/>
      <dgm:t>
        <a:bodyPr/>
        <a:lstStyle/>
        <a:p>
          <a:endParaRPr lang="en-US"/>
        </a:p>
      </dgm:t>
    </dgm:pt>
    <dgm:pt modelId="{4F5FB505-8EFA-47FF-A9E1-5DAFB4E3A4E7}" type="sibTrans" cxnId="{AB9745AE-4124-48BF-9D13-B56D73C0E30B}">
      <dgm:prSet/>
      <dgm:spPr/>
      <dgm:t>
        <a:bodyPr/>
        <a:lstStyle/>
        <a:p>
          <a:endParaRPr lang="en-US"/>
        </a:p>
      </dgm:t>
    </dgm:pt>
    <dgm:pt modelId="{3701E25F-BDF1-46D2-BE5E-F004D7F542F8}" type="pres">
      <dgm:prSet presAssocID="{52038078-6947-4BD7-BF68-3589553C65DF}" presName="linear" presStyleCnt="0">
        <dgm:presLayoutVars>
          <dgm:animLvl val="lvl"/>
          <dgm:resizeHandles val="exact"/>
        </dgm:presLayoutVars>
      </dgm:prSet>
      <dgm:spPr/>
    </dgm:pt>
    <dgm:pt modelId="{2DB99A22-B0A4-4BE5-A4CF-590C4DF78C1A}" type="pres">
      <dgm:prSet presAssocID="{EF92E175-29D6-43AE-8AF9-2C348085C3AB}" presName="parentText" presStyleLbl="node1" presStyleIdx="0" presStyleCnt="4">
        <dgm:presLayoutVars>
          <dgm:chMax val="0"/>
          <dgm:bulletEnabled val="1"/>
        </dgm:presLayoutVars>
      </dgm:prSet>
      <dgm:spPr/>
    </dgm:pt>
    <dgm:pt modelId="{D112CFD9-B671-4F83-B32D-2F11B9D9EA3A}" type="pres">
      <dgm:prSet presAssocID="{A4984D0C-64AF-4C81-8DA4-153543E967C0}" presName="spacer" presStyleCnt="0"/>
      <dgm:spPr/>
    </dgm:pt>
    <dgm:pt modelId="{0457DE52-9E62-46AF-A5A5-71B92BF2D804}" type="pres">
      <dgm:prSet presAssocID="{594C7F18-FC48-47F9-B2E0-6CD8704E3098}" presName="parentText" presStyleLbl="node1" presStyleIdx="1" presStyleCnt="4">
        <dgm:presLayoutVars>
          <dgm:chMax val="0"/>
          <dgm:bulletEnabled val="1"/>
        </dgm:presLayoutVars>
      </dgm:prSet>
      <dgm:spPr/>
    </dgm:pt>
    <dgm:pt modelId="{780474BC-15B9-41B1-BB4B-DEAC69CF26DB}" type="pres">
      <dgm:prSet presAssocID="{B30B9C2A-E983-4A94-B78C-33C616ADCC74}" presName="spacer" presStyleCnt="0"/>
      <dgm:spPr/>
    </dgm:pt>
    <dgm:pt modelId="{E6AFE346-6367-4019-BE9E-C7660B056716}" type="pres">
      <dgm:prSet presAssocID="{2BD2A817-617E-4164-8814-D432F5F74B01}" presName="parentText" presStyleLbl="node1" presStyleIdx="2" presStyleCnt="4">
        <dgm:presLayoutVars>
          <dgm:chMax val="0"/>
          <dgm:bulletEnabled val="1"/>
        </dgm:presLayoutVars>
      </dgm:prSet>
      <dgm:spPr/>
    </dgm:pt>
    <dgm:pt modelId="{07B4E91A-0991-4429-9B3A-B1842BF890A7}" type="pres">
      <dgm:prSet presAssocID="{249B728A-CC99-4CC1-946B-752C8231CEF2}" presName="spacer" presStyleCnt="0"/>
      <dgm:spPr/>
    </dgm:pt>
    <dgm:pt modelId="{96F65DDD-7DD4-4EE4-A807-F3441665ECCA}" type="pres">
      <dgm:prSet presAssocID="{C36C1FB5-1B0D-42C0-8BAD-D41EF2A707DA}" presName="parentText" presStyleLbl="node1" presStyleIdx="3" presStyleCnt="4">
        <dgm:presLayoutVars>
          <dgm:chMax val="0"/>
          <dgm:bulletEnabled val="1"/>
        </dgm:presLayoutVars>
      </dgm:prSet>
      <dgm:spPr/>
    </dgm:pt>
  </dgm:ptLst>
  <dgm:cxnLst>
    <dgm:cxn modelId="{C15FB91E-6E8C-4CA8-AE27-950C7E346DCB}" srcId="{52038078-6947-4BD7-BF68-3589553C65DF}" destId="{2BD2A817-617E-4164-8814-D432F5F74B01}" srcOrd="2" destOrd="0" parTransId="{30DF2078-1193-464E-802F-A76E8D3C5305}" sibTransId="{249B728A-CC99-4CC1-946B-752C8231CEF2}"/>
    <dgm:cxn modelId="{16A7A53E-FC4E-44AA-B541-5A7DF8A9A2C7}" type="presOf" srcId="{2BD2A817-617E-4164-8814-D432F5F74B01}" destId="{E6AFE346-6367-4019-BE9E-C7660B056716}" srcOrd="0" destOrd="0" presId="urn:microsoft.com/office/officeart/2005/8/layout/vList2"/>
    <dgm:cxn modelId="{86F4EB5D-1F0A-4722-A6AC-0E71D0E396EA}" type="presOf" srcId="{594C7F18-FC48-47F9-B2E0-6CD8704E3098}" destId="{0457DE52-9E62-46AF-A5A5-71B92BF2D804}" srcOrd="0" destOrd="0" presId="urn:microsoft.com/office/officeart/2005/8/layout/vList2"/>
    <dgm:cxn modelId="{847A2C79-3D36-443C-A994-FF88040AF9D8}" type="presOf" srcId="{C36C1FB5-1B0D-42C0-8BAD-D41EF2A707DA}" destId="{96F65DDD-7DD4-4EE4-A807-F3441665ECCA}" srcOrd="0" destOrd="0" presId="urn:microsoft.com/office/officeart/2005/8/layout/vList2"/>
    <dgm:cxn modelId="{C22BC786-A996-4A71-86C9-A9659C24A0E7}" type="presOf" srcId="{52038078-6947-4BD7-BF68-3589553C65DF}" destId="{3701E25F-BDF1-46D2-BE5E-F004D7F542F8}" srcOrd="0" destOrd="0" presId="urn:microsoft.com/office/officeart/2005/8/layout/vList2"/>
    <dgm:cxn modelId="{B4D7168F-53E6-43E7-A419-5684E7D1E107}" type="presOf" srcId="{EF92E175-29D6-43AE-8AF9-2C348085C3AB}" destId="{2DB99A22-B0A4-4BE5-A4CF-590C4DF78C1A}" srcOrd="0" destOrd="0" presId="urn:microsoft.com/office/officeart/2005/8/layout/vList2"/>
    <dgm:cxn modelId="{4B8A739D-7992-41B5-BEDE-E8A116A01A87}" srcId="{52038078-6947-4BD7-BF68-3589553C65DF}" destId="{EF92E175-29D6-43AE-8AF9-2C348085C3AB}" srcOrd="0" destOrd="0" parTransId="{DE3D8264-4FE7-4E35-A026-E9A59DED9237}" sibTransId="{A4984D0C-64AF-4C81-8DA4-153543E967C0}"/>
    <dgm:cxn modelId="{AB9745AE-4124-48BF-9D13-B56D73C0E30B}" srcId="{52038078-6947-4BD7-BF68-3589553C65DF}" destId="{C36C1FB5-1B0D-42C0-8BAD-D41EF2A707DA}" srcOrd="3" destOrd="0" parTransId="{4184E660-72A7-45C7-819E-C216A466643F}" sibTransId="{4F5FB505-8EFA-47FF-A9E1-5DAFB4E3A4E7}"/>
    <dgm:cxn modelId="{9BC71AF8-FF41-4802-91B0-05117F5545D3}" srcId="{52038078-6947-4BD7-BF68-3589553C65DF}" destId="{594C7F18-FC48-47F9-B2E0-6CD8704E3098}" srcOrd="1" destOrd="0" parTransId="{3EE4434C-DF54-4795-9164-30A6EBB99D64}" sibTransId="{B30B9C2A-E983-4A94-B78C-33C616ADCC74}"/>
    <dgm:cxn modelId="{C30B28F8-4F32-4905-8CB3-047EE31429E8}" type="presParOf" srcId="{3701E25F-BDF1-46D2-BE5E-F004D7F542F8}" destId="{2DB99A22-B0A4-4BE5-A4CF-590C4DF78C1A}" srcOrd="0" destOrd="0" presId="urn:microsoft.com/office/officeart/2005/8/layout/vList2"/>
    <dgm:cxn modelId="{D28C804E-F94F-49E9-9DCE-10B447D44D44}" type="presParOf" srcId="{3701E25F-BDF1-46D2-BE5E-F004D7F542F8}" destId="{D112CFD9-B671-4F83-B32D-2F11B9D9EA3A}" srcOrd="1" destOrd="0" presId="urn:microsoft.com/office/officeart/2005/8/layout/vList2"/>
    <dgm:cxn modelId="{0FEC691F-3FA5-4B96-A0E2-56E4C1B4BFC1}" type="presParOf" srcId="{3701E25F-BDF1-46D2-BE5E-F004D7F542F8}" destId="{0457DE52-9E62-46AF-A5A5-71B92BF2D804}" srcOrd="2" destOrd="0" presId="urn:microsoft.com/office/officeart/2005/8/layout/vList2"/>
    <dgm:cxn modelId="{C89608E8-61E4-45B4-9039-6B89423208D0}" type="presParOf" srcId="{3701E25F-BDF1-46D2-BE5E-F004D7F542F8}" destId="{780474BC-15B9-41B1-BB4B-DEAC69CF26DB}" srcOrd="3" destOrd="0" presId="urn:microsoft.com/office/officeart/2005/8/layout/vList2"/>
    <dgm:cxn modelId="{488EBAE4-07C8-4A26-BBA1-D69F16C8B487}" type="presParOf" srcId="{3701E25F-BDF1-46D2-BE5E-F004D7F542F8}" destId="{E6AFE346-6367-4019-BE9E-C7660B056716}" srcOrd="4" destOrd="0" presId="urn:microsoft.com/office/officeart/2005/8/layout/vList2"/>
    <dgm:cxn modelId="{25E55138-D512-41D3-BAA1-D94740B77C9A}" type="presParOf" srcId="{3701E25F-BDF1-46D2-BE5E-F004D7F542F8}" destId="{07B4E91A-0991-4429-9B3A-B1842BF890A7}" srcOrd="5" destOrd="0" presId="urn:microsoft.com/office/officeart/2005/8/layout/vList2"/>
    <dgm:cxn modelId="{991E5F1F-D523-4EC0-8066-3055A9DAD630}" type="presParOf" srcId="{3701E25F-BDF1-46D2-BE5E-F004D7F542F8}" destId="{96F65DDD-7DD4-4EE4-A807-F3441665ECC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A38CF-7DB7-4613-85DA-C2A6206FF918}">
      <dsp:nvSpPr>
        <dsp:cNvPr id="0" name=""/>
        <dsp:cNvSpPr/>
      </dsp:nvSpPr>
      <dsp:spPr>
        <a:xfrm>
          <a:off x="7036" y="1121688"/>
          <a:ext cx="684117" cy="684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86E0C-9266-4BBF-8658-B97FB09F5744}">
      <dsp:nvSpPr>
        <dsp:cNvPr id="0" name=""/>
        <dsp:cNvSpPr/>
      </dsp:nvSpPr>
      <dsp:spPr>
        <a:xfrm>
          <a:off x="150701" y="1265352"/>
          <a:ext cx="396787" cy="396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6A047-66EB-4DCE-BC48-998F18771071}">
      <dsp:nvSpPr>
        <dsp:cNvPr id="0" name=""/>
        <dsp:cNvSpPr/>
      </dsp:nvSpPr>
      <dsp:spPr>
        <a:xfrm>
          <a:off x="837750" y="1121688"/>
          <a:ext cx="1612561" cy="6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This test gives the values of all the cells that make up the blood.</a:t>
          </a:r>
        </a:p>
      </dsp:txBody>
      <dsp:txXfrm>
        <a:off x="837750" y="1121688"/>
        <a:ext cx="1612561" cy="684117"/>
      </dsp:txXfrm>
    </dsp:sp>
    <dsp:sp modelId="{AD8BC29B-6C87-4FA1-AFB7-4B70540A3502}">
      <dsp:nvSpPr>
        <dsp:cNvPr id="0" name=""/>
        <dsp:cNvSpPr/>
      </dsp:nvSpPr>
      <dsp:spPr>
        <a:xfrm>
          <a:off x="2731288" y="1121688"/>
          <a:ext cx="684117" cy="684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A8089-782A-4CA5-BC7A-897DC6EF3871}">
      <dsp:nvSpPr>
        <dsp:cNvPr id="0" name=""/>
        <dsp:cNvSpPr/>
      </dsp:nvSpPr>
      <dsp:spPr>
        <a:xfrm>
          <a:off x="2874952" y="1265352"/>
          <a:ext cx="396787" cy="396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EE46B-1235-414F-B3D0-E517EB126CD9}">
      <dsp:nvSpPr>
        <dsp:cNvPr id="0" name=""/>
        <dsp:cNvSpPr/>
      </dsp:nvSpPr>
      <dsp:spPr>
        <a:xfrm>
          <a:off x="3562001" y="1121688"/>
          <a:ext cx="1612561" cy="6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All these cells start out in the bone marrow, but so does myeloma.</a:t>
          </a:r>
        </a:p>
      </dsp:txBody>
      <dsp:txXfrm>
        <a:off x="3562001" y="1121688"/>
        <a:ext cx="1612561" cy="684117"/>
      </dsp:txXfrm>
    </dsp:sp>
    <dsp:sp modelId="{98EFBE05-1538-4D85-8E95-77A3513022A6}">
      <dsp:nvSpPr>
        <dsp:cNvPr id="0" name=""/>
        <dsp:cNvSpPr/>
      </dsp:nvSpPr>
      <dsp:spPr>
        <a:xfrm>
          <a:off x="7036" y="2545532"/>
          <a:ext cx="684117" cy="684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F196C-542B-4CF8-BC81-C43D15635002}">
      <dsp:nvSpPr>
        <dsp:cNvPr id="0" name=""/>
        <dsp:cNvSpPr/>
      </dsp:nvSpPr>
      <dsp:spPr>
        <a:xfrm>
          <a:off x="150701" y="2689197"/>
          <a:ext cx="396787" cy="396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2BAA1-7D6F-4805-8AA7-BCF699169AAC}">
      <dsp:nvSpPr>
        <dsp:cNvPr id="0" name=""/>
        <dsp:cNvSpPr/>
      </dsp:nvSpPr>
      <dsp:spPr>
        <a:xfrm>
          <a:off x="837750" y="2545532"/>
          <a:ext cx="1612561" cy="6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Myeloma itself along with most treatments can affect these blood counts.  </a:t>
          </a:r>
        </a:p>
      </dsp:txBody>
      <dsp:txXfrm>
        <a:off x="837750" y="2545532"/>
        <a:ext cx="1612561" cy="684117"/>
      </dsp:txXfrm>
    </dsp:sp>
    <dsp:sp modelId="{5F473224-1558-4A0D-BD39-58C5378AA171}">
      <dsp:nvSpPr>
        <dsp:cNvPr id="0" name=""/>
        <dsp:cNvSpPr/>
      </dsp:nvSpPr>
      <dsp:spPr>
        <a:xfrm>
          <a:off x="2731288" y="2545532"/>
          <a:ext cx="684117" cy="6841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D570B-ED40-400B-A44B-0E7C03A11605}">
      <dsp:nvSpPr>
        <dsp:cNvPr id="0" name=""/>
        <dsp:cNvSpPr/>
      </dsp:nvSpPr>
      <dsp:spPr>
        <a:xfrm>
          <a:off x="2874952" y="2689197"/>
          <a:ext cx="396787" cy="396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39CFF-5C37-4C34-840D-A345D38583EC}">
      <dsp:nvSpPr>
        <dsp:cNvPr id="0" name=""/>
        <dsp:cNvSpPr/>
      </dsp:nvSpPr>
      <dsp:spPr>
        <a:xfrm>
          <a:off x="3562001" y="2545532"/>
          <a:ext cx="1612561" cy="68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Monitored closely. </a:t>
          </a:r>
        </a:p>
      </dsp:txBody>
      <dsp:txXfrm>
        <a:off x="3562001" y="2545532"/>
        <a:ext cx="1612561" cy="6841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E3D25-CDAE-413A-B020-FDAB6BAB89F9}">
      <dsp:nvSpPr>
        <dsp:cNvPr id="0" name=""/>
        <dsp:cNvSpPr/>
      </dsp:nvSpPr>
      <dsp:spPr>
        <a:xfrm>
          <a:off x="0" y="1891"/>
          <a:ext cx="10515600" cy="7138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Also known as immunophenotyping</a:t>
          </a:r>
        </a:p>
      </dsp:txBody>
      <dsp:txXfrm>
        <a:off x="34845" y="36736"/>
        <a:ext cx="10445910" cy="644121"/>
      </dsp:txXfrm>
    </dsp:sp>
    <dsp:sp modelId="{EB2AFE72-01E7-4741-948B-080F3A997169}">
      <dsp:nvSpPr>
        <dsp:cNvPr id="0" name=""/>
        <dsp:cNvSpPr/>
      </dsp:nvSpPr>
      <dsp:spPr>
        <a:xfrm>
          <a:off x="0" y="728639"/>
          <a:ext cx="10515600" cy="7138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Important tool for diagnosis and prognosis in myeloma</a:t>
          </a:r>
        </a:p>
      </dsp:txBody>
      <dsp:txXfrm>
        <a:off x="34845" y="763484"/>
        <a:ext cx="10445910" cy="644121"/>
      </dsp:txXfrm>
    </dsp:sp>
    <dsp:sp modelId="{06CD6FBA-7923-4B49-A684-85158DC1F338}">
      <dsp:nvSpPr>
        <dsp:cNvPr id="0" name=""/>
        <dsp:cNvSpPr/>
      </dsp:nvSpPr>
      <dsp:spPr>
        <a:xfrm>
          <a:off x="0" y="1455388"/>
          <a:ext cx="10515600" cy="7138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Detects antigens in tissue samples by introducing antibodies that would bind to them</a:t>
          </a:r>
          <a:r>
            <a:rPr lang="en-US" sz="1700" kern="1200" dirty="0"/>
            <a:t>.</a:t>
          </a:r>
        </a:p>
      </dsp:txBody>
      <dsp:txXfrm>
        <a:off x="34845" y="1490233"/>
        <a:ext cx="10445910" cy="644121"/>
      </dsp:txXfrm>
    </dsp:sp>
    <dsp:sp modelId="{CE9CC58F-357C-4E93-82A3-627D6A58A5A2}">
      <dsp:nvSpPr>
        <dsp:cNvPr id="0" name=""/>
        <dsp:cNvSpPr/>
      </dsp:nvSpPr>
      <dsp:spPr>
        <a:xfrm>
          <a:off x="0" y="2182137"/>
          <a:ext cx="10515600" cy="7138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One of the tests used to determine stringent complete response (</a:t>
          </a:r>
          <a:r>
            <a:rPr lang="en-US" sz="2000" kern="1200" dirty="0" err="1"/>
            <a:t>sCR</a:t>
          </a:r>
          <a:r>
            <a:rPr lang="en-US" sz="2000" kern="1200" dirty="0"/>
            <a:t>) after treatment</a:t>
          </a:r>
        </a:p>
      </dsp:txBody>
      <dsp:txXfrm>
        <a:off x="34845" y="2216982"/>
        <a:ext cx="10445910" cy="644121"/>
      </dsp:txXfrm>
    </dsp:sp>
    <dsp:sp modelId="{325AFB74-07F1-4F76-96B7-8462CA5FABA9}">
      <dsp:nvSpPr>
        <dsp:cNvPr id="0" name=""/>
        <dsp:cNvSpPr/>
      </dsp:nvSpPr>
      <dsp:spPr>
        <a:xfrm>
          <a:off x="0" y="2908886"/>
          <a:ext cx="10515600" cy="7138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Identifies myeloma protein markers, if they are present</a:t>
          </a:r>
        </a:p>
      </dsp:txBody>
      <dsp:txXfrm>
        <a:off x="34845" y="2943731"/>
        <a:ext cx="10445910" cy="644121"/>
      </dsp:txXfrm>
    </dsp:sp>
    <dsp:sp modelId="{FC60B6CB-C73E-4C11-8323-E75203D52E40}">
      <dsp:nvSpPr>
        <dsp:cNvPr id="0" name=""/>
        <dsp:cNvSpPr/>
      </dsp:nvSpPr>
      <dsp:spPr>
        <a:xfrm>
          <a:off x="0" y="3635635"/>
          <a:ext cx="10515600" cy="71381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Uses antibodies that are marked with a fluorescent marker that is then sorted by a laser-based instrument to identify and sort myeloma cells. (Flow cytometry)</a:t>
          </a:r>
        </a:p>
      </dsp:txBody>
      <dsp:txXfrm>
        <a:off x="34845" y="3670480"/>
        <a:ext cx="10445910" cy="6441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E71F2-7DBB-4E19-BA39-77ED56DD9B59}">
      <dsp:nvSpPr>
        <dsp:cNvPr id="0" name=""/>
        <dsp:cNvSpPr/>
      </dsp:nvSpPr>
      <dsp:spPr>
        <a:xfrm>
          <a:off x="0" y="74211"/>
          <a:ext cx="10515600"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Assessment of the chromosomes in dividing myeloma cells</a:t>
          </a:r>
        </a:p>
      </dsp:txBody>
      <dsp:txXfrm>
        <a:off x="38784" y="112995"/>
        <a:ext cx="10438032" cy="716935"/>
      </dsp:txXfrm>
    </dsp:sp>
    <dsp:sp modelId="{3E6F6596-6884-452A-9E5D-529C88960395}">
      <dsp:nvSpPr>
        <dsp:cNvPr id="0" name=""/>
        <dsp:cNvSpPr/>
      </dsp:nvSpPr>
      <dsp:spPr>
        <a:xfrm>
          <a:off x="0" y="926314"/>
          <a:ext cx="10515600" cy="79450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There are usually very few myeloma cells that are actively dividing so when an abnormality is found it’s important to note</a:t>
          </a:r>
        </a:p>
      </dsp:txBody>
      <dsp:txXfrm>
        <a:off x="38784" y="965098"/>
        <a:ext cx="10438032" cy="716935"/>
      </dsp:txXfrm>
    </dsp:sp>
    <dsp:sp modelId="{5B339620-A6C4-45AA-B091-74CDB15F30CE}">
      <dsp:nvSpPr>
        <dsp:cNvPr id="0" name=""/>
        <dsp:cNvSpPr/>
      </dsp:nvSpPr>
      <dsp:spPr>
        <a:xfrm>
          <a:off x="0" y="1778417"/>
          <a:ext cx="10515600" cy="7945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Routinely performed on the bone marrow in newly diagnosed myeloma and sometimes repeated (often after stem cell transplant) to evaluate if the abnormalities have been “cleared”. </a:t>
          </a:r>
        </a:p>
      </dsp:txBody>
      <dsp:txXfrm>
        <a:off x="38784" y="1817201"/>
        <a:ext cx="10438032" cy="716935"/>
      </dsp:txXfrm>
    </dsp:sp>
    <dsp:sp modelId="{2EFACEE3-F004-43E9-9935-F924E6EB61DC}">
      <dsp:nvSpPr>
        <dsp:cNvPr id="0" name=""/>
        <dsp:cNvSpPr/>
      </dsp:nvSpPr>
      <dsp:spPr>
        <a:xfrm>
          <a:off x="0" y="2630520"/>
          <a:ext cx="10515600" cy="79450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 relapse, can be done to evaluate for new abnormalities.</a:t>
          </a:r>
        </a:p>
      </dsp:txBody>
      <dsp:txXfrm>
        <a:off x="38784" y="2669304"/>
        <a:ext cx="10438032" cy="716935"/>
      </dsp:txXfrm>
    </dsp:sp>
    <dsp:sp modelId="{6981C9B6-F846-413B-9026-7B40293B5C7E}">
      <dsp:nvSpPr>
        <dsp:cNvPr id="0" name=""/>
        <dsp:cNvSpPr/>
      </dsp:nvSpPr>
      <dsp:spPr>
        <a:xfrm>
          <a:off x="0" y="3482623"/>
          <a:ext cx="10515600" cy="7945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Particularly helpful in identifying a higher-than-average-risk in patients with fewer than two copies of each chromosome (hypodiploidy) and in those with a deleted 13</a:t>
          </a:r>
          <a:r>
            <a:rPr lang="en-US" sz="2000" kern="1200" baseline="30000"/>
            <a:t>th</a:t>
          </a:r>
          <a:r>
            <a:rPr lang="en-US" sz="2000" kern="1200"/>
            <a:t> chromosome (deletion 13). </a:t>
          </a:r>
        </a:p>
      </dsp:txBody>
      <dsp:txXfrm>
        <a:off x="38784" y="3521407"/>
        <a:ext cx="10438032" cy="7169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2DE0-FE03-40FC-8B08-3023969F673E}">
      <dsp:nvSpPr>
        <dsp:cNvPr id="0" name=""/>
        <dsp:cNvSpPr/>
      </dsp:nvSpPr>
      <dsp:spPr>
        <a:xfrm>
          <a:off x="1823962" y="1994"/>
          <a:ext cx="3785616" cy="8719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Newer test than standard cytogenetics</a:t>
          </a:r>
        </a:p>
      </dsp:txBody>
      <dsp:txXfrm>
        <a:off x="1866528" y="44560"/>
        <a:ext cx="3700484" cy="786827"/>
      </dsp:txXfrm>
    </dsp:sp>
    <dsp:sp modelId="{12F18F8F-56CD-4BB6-AB70-AB8A7CF55CA9}">
      <dsp:nvSpPr>
        <dsp:cNvPr id="0" name=""/>
        <dsp:cNvSpPr/>
      </dsp:nvSpPr>
      <dsp:spPr>
        <a:xfrm>
          <a:off x="1823962" y="917551"/>
          <a:ext cx="5500462" cy="871959"/>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Used in addition to karyotyping to get more information about the myeloma cells</a:t>
          </a:r>
        </a:p>
      </dsp:txBody>
      <dsp:txXfrm>
        <a:off x="1866528" y="960117"/>
        <a:ext cx="5415330" cy="786827"/>
      </dsp:txXfrm>
    </dsp:sp>
    <dsp:sp modelId="{E765B1E8-370C-4E9E-BB51-7D18A59CE03A}">
      <dsp:nvSpPr>
        <dsp:cNvPr id="0" name=""/>
        <dsp:cNvSpPr/>
      </dsp:nvSpPr>
      <dsp:spPr>
        <a:xfrm>
          <a:off x="1823962" y="1833108"/>
          <a:ext cx="6451901" cy="87195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Assessment of all the chromosomes of all the myeloma cells in a bone marrow sample (not just actively dividing cells). </a:t>
          </a:r>
        </a:p>
      </dsp:txBody>
      <dsp:txXfrm>
        <a:off x="1866528" y="1875674"/>
        <a:ext cx="6366769" cy="786827"/>
      </dsp:txXfrm>
    </dsp:sp>
    <dsp:sp modelId="{AD72A1EC-B740-4A1E-B85F-C3342DC87806}">
      <dsp:nvSpPr>
        <dsp:cNvPr id="0" name=""/>
        <dsp:cNvSpPr/>
      </dsp:nvSpPr>
      <dsp:spPr>
        <a:xfrm>
          <a:off x="1823962" y="2748665"/>
          <a:ext cx="6867675" cy="871959"/>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Allows detection of changes whether myeloma cells are growing or not</a:t>
          </a:r>
        </a:p>
      </dsp:txBody>
      <dsp:txXfrm>
        <a:off x="1866528" y="2791231"/>
        <a:ext cx="6782543" cy="786827"/>
      </dsp:txXfrm>
    </dsp:sp>
    <dsp:sp modelId="{29E93B8B-B3D3-4749-8085-A1EC5C7F3F7D}">
      <dsp:nvSpPr>
        <dsp:cNvPr id="0" name=""/>
        <dsp:cNvSpPr/>
      </dsp:nvSpPr>
      <dsp:spPr>
        <a:xfrm>
          <a:off x="1839824" y="3642170"/>
          <a:ext cx="5768294" cy="87195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Can detect both numerical and structural abnormalities</a:t>
          </a:r>
        </a:p>
      </dsp:txBody>
      <dsp:txXfrm>
        <a:off x="1882390" y="3684736"/>
        <a:ext cx="5683162" cy="7868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2F476-BB2E-429B-87DF-EDF68C25882F}">
      <dsp:nvSpPr>
        <dsp:cNvPr id="0" name=""/>
        <dsp:cNvSpPr/>
      </dsp:nvSpPr>
      <dsp:spPr>
        <a:xfrm>
          <a:off x="0" y="3569039"/>
          <a:ext cx="10515600" cy="7808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Results have been incorporated in the R-ISS because they are a powerful tool for predicting risk and survival in myeloma.</a:t>
          </a:r>
        </a:p>
      </dsp:txBody>
      <dsp:txXfrm>
        <a:off x="0" y="3569039"/>
        <a:ext cx="10515600" cy="780818"/>
      </dsp:txXfrm>
    </dsp:sp>
    <dsp:sp modelId="{40197DB1-4104-443D-B436-A5698E276454}">
      <dsp:nvSpPr>
        <dsp:cNvPr id="0" name=""/>
        <dsp:cNvSpPr/>
      </dsp:nvSpPr>
      <dsp:spPr>
        <a:xfrm rot="10800000">
          <a:off x="0" y="2379853"/>
          <a:ext cx="10515600" cy="1200899"/>
        </a:xfrm>
        <a:prstGeom prst="upArrowCallou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Capable of detecting chromosomal translocations (when one piece of a chromosome is shifted over the another chromosome during cell division) – they “trade places”.</a:t>
          </a:r>
        </a:p>
      </dsp:txBody>
      <dsp:txXfrm rot="10800000">
        <a:off x="0" y="2379853"/>
        <a:ext cx="10515600" cy="780308"/>
      </dsp:txXfrm>
    </dsp:sp>
    <dsp:sp modelId="{6FC06DE3-7C6E-463A-A73C-639C15EE3646}">
      <dsp:nvSpPr>
        <dsp:cNvPr id="0" name=""/>
        <dsp:cNvSpPr/>
      </dsp:nvSpPr>
      <dsp:spPr>
        <a:xfrm rot="10800000">
          <a:off x="0" y="1206998"/>
          <a:ext cx="10515600" cy="1200899"/>
        </a:xfrm>
        <a:prstGeom prst="upArrowCallou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Not performed on cells that are actively dividing.</a:t>
          </a:r>
        </a:p>
      </dsp:txBody>
      <dsp:txXfrm rot="10800000">
        <a:off x="0" y="1206998"/>
        <a:ext cx="10515600" cy="780308"/>
      </dsp:txXfrm>
    </dsp:sp>
    <dsp:sp modelId="{90BC2457-40AE-42A9-ABAD-39D03C1AFDD6}">
      <dsp:nvSpPr>
        <dsp:cNvPr id="0" name=""/>
        <dsp:cNvSpPr/>
      </dsp:nvSpPr>
      <dsp:spPr>
        <a:xfrm rot="10800000">
          <a:off x="0" y="1479"/>
          <a:ext cx="10515600" cy="1200899"/>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Provides a way to visualize and map genetic material in an individual’s cells, including specific genes or portions of genes.  </a:t>
          </a:r>
        </a:p>
      </dsp:txBody>
      <dsp:txXfrm rot="10800000">
        <a:off x="0" y="1479"/>
        <a:ext cx="10515600" cy="7803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B8A4-5637-4C40-94E8-3428CEE2BA34}">
      <dsp:nvSpPr>
        <dsp:cNvPr id="0" name=""/>
        <dsp:cNvSpPr/>
      </dsp:nvSpPr>
      <dsp:spPr>
        <a:xfrm>
          <a:off x="8215" y="0"/>
          <a:ext cx="5832871" cy="4601603"/>
        </a:xfrm>
        <a:prstGeom prst="homePlate">
          <a:avLst>
            <a:gd name="adj" fmla="val 2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71" tIns="71120" rIns="823083" bIns="71120" numCol="1" spcCol="1270" anchor="ctr" anchorCtr="0">
          <a:noAutofit/>
        </a:bodyPr>
        <a:lstStyle/>
        <a:p>
          <a:pPr marL="0" lvl="0" indent="0" algn="ctr" defTabSz="1244600">
            <a:lnSpc>
              <a:spcPct val="90000"/>
            </a:lnSpc>
            <a:spcBef>
              <a:spcPct val="0"/>
            </a:spcBef>
            <a:spcAft>
              <a:spcPct val="35000"/>
            </a:spcAft>
            <a:buNone/>
          </a:pPr>
          <a:r>
            <a:rPr lang="en-US" sz="2800" kern="1200" dirty="0"/>
            <a:t>Nearly all myeloma patients have deletion of all or part of chromosome 13 (del13) so this is not a reliable indicator of risk</a:t>
          </a:r>
          <a:r>
            <a:rPr lang="en-US" sz="4000" kern="1200" dirty="0"/>
            <a:t>.</a:t>
          </a:r>
        </a:p>
      </dsp:txBody>
      <dsp:txXfrm>
        <a:off x="8215" y="0"/>
        <a:ext cx="5257671" cy="4601603"/>
      </dsp:txXfrm>
    </dsp:sp>
    <dsp:sp modelId="{667056C6-D63D-4442-A079-2612289E0705}">
      <dsp:nvSpPr>
        <dsp:cNvPr id="0" name=""/>
        <dsp:cNvSpPr/>
      </dsp:nvSpPr>
      <dsp:spPr>
        <a:xfrm>
          <a:off x="4682728" y="0"/>
          <a:ext cx="5832871" cy="4601603"/>
        </a:xfrm>
        <a:prstGeom prst="chevron">
          <a:avLst>
            <a:gd name="adj" fmla="val 25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71" tIns="45720" rIns="205771" bIns="45720" numCol="1" spcCol="1270" anchor="t" anchorCtr="0">
          <a:noAutofit/>
        </a:bodyPr>
        <a:lstStyle/>
        <a:p>
          <a:pPr marL="0" lvl="0" indent="0" algn="l" defTabSz="800100">
            <a:lnSpc>
              <a:spcPct val="90000"/>
            </a:lnSpc>
            <a:spcBef>
              <a:spcPct val="0"/>
            </a:spcBef>
            <a:spcAft>
              <a:spcPct val="35000"/>
            </a:spcAft>
            <a:buNone/>
          </a:pPr>
          <a:r>
            <a:rPr lang="en-US" sz="1800" kern="1200" dirty="0"/>
            <a:t>There are some changes that can help guide therapy choices:</a:t>
          </a:r>
        </a:p>
        <a:p>
          <a:pPr marL="228600" lvl="1" indent="-228600" algn="l" defTabSz="889000">
            <a:lnSpc>
              <a:spcPct val="90000"/>
            </a:lnSpc>
            <a:spcBef>
              <a:spcPct val="0"/>
            </a:spcBef>
            <a:spcAft>
              <a:spcPct val="15000"/>
            </a:spcAft>
            <a:buChar char="•"/>
          </a:pPr>
          <a:r>
            <a:rPr lang="en-US" sz="2000" kern="1200" dirty="0"/>
            <a:t>t(4;14) often responds to regimens that contain </a:t>
          </a:r>
          <a:r>
            <a:rPr lang="en-US" sz="2000" kern="1200" dirty="0" err="1"/>
            <a:t>Velcade</a:t>
          </a:r>
          <a:r>
            <a:rPr lang="en-US" sz="2000" kern="1200" dirty="0"/>
            <a:t> for induction and maintenance therapy.</a:t>
          </a:r>
        </a:p>
        <a:p>
          <a:pPr marL="228600" lvl="1" indent="-228600" algn="l" defTabSz="889000">
            <a:lnSpc>
              <a:spcPct val="90000"/>
            </a:lnSpc>
            <a:spcBef>
              <a:spcPct val="0"/>
            </a:spcBef>
            <a:spcAft>
              <a:spcPct val="15000"/>
            </a:spcAft>
            <a:buChar char="•"/>
          </a:pPr>
          <a:r>
            <a:rPr lang="en-US" sz="2000" kern="1200" dirty="0" err="1"/>
            <a:t>Pomalyst</a:t>
          </a:r>
          <a:r>
            <a:rPr lang="en-US" sz="2000" kern="1200" dirty="0"/>
            <a:t> is less effective if there is a t(4;14) </a:t>
          </a:r>
        </a:p>
        <a:p>
          <a:pPr marL="228600" lvl="1" indent="-228600" algn="l" defTabSz="889000">
            <a:lnSpc>
              <a:spcPct val="90000"/>
            </a:lnSpc>
            <a:spcBef>
              <a:spcPct val="0"/>
            </a:spcBef>
            <a:spcAft>
              <a:spcPct val="15000"/>
            </a:spcAft>
            <a:buChar char="•"/>
          </a:pPr>
          <a:r>
            <a:rPr lang="en-US" sz="2000" kern="1200" dirty="0" err="1"/>
            <a:t>Pomalyst</a:t>
          </a:r>
          <a:r>
            <a:rPr lang="en-US" sz="2000" kern="1200" dirty="0"/>
            <a:t> could be more effective in treatment when 17p- is present (may be able to overcome some of the negative impact). </a:t>
          </a:r>
        </a:p>
        <a:p>
          <a:pPr marL="171450" lvl="1" indent="-171450" algn="l" defTabSz="800100">
            <a:lnSpc>
              <a:spcPct val="90000"/>
            </a:lnSpc>
            <a:spcBef>
              <a:spcPct val="0"/>
            </a:spcBef>
            <a:spcAft>
              <a:spcPct val="15000"/>
            </a:spcAft>
            <a:buChar char="•"/>
          </a:pPr>
          <a:r>
            <a:rPr lang="en-US" sz="1800" kern="1200" dirty="0"/>
            <a:t>t(11;14) often responds to </a:t>
          </a:r>
          <a:r>
            <a:rPr lang="en-US" sz="1800" kern="1200" dirty="0" err="1"/>
            <a:t>Venetoclax</a:t>
          </a:r>
          <a:r>
            <a:rPr lang="en-US" sz="1800" kern="1200" dirty="0"/>
            <a:t>.</a:t>
          </a:r>
        </a:p>
      </dsp:txBody>
      <dsp:txXfrm>
        <a:off x="5833129" y="0"/>
        <a:ext cx="3532069" cy="46016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D9E94-D090-48C2-8CBD-9AB46AF19468}">
      <dsp:nvSpPr>
        <dsp:cNvPr id="0" name=""/>
        <dsp:cNvSpPr/>
      </dsp:nvSpPr>
      <dsp:spPr>
        <a:xfrm>
          <a:off x="0" y="27286"/>
          <a:ext cx="10515600"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Evaluation for del(13), del(17p13), t(4;14), t(11;14), t(14;16), t(14;20), 1q21 amplification/gain, and 1p deletion.</a:t>
          </a:r>
        </a:p>
      </dsp:txBody>
      <dsp:txXfrm>
        <a:off x="32967" y="60253"/>
        <a:ext cx="10449666" cy="609393"/>
      </dsp:txXfrm>
    </dsp:sp>
    <dsp:sp modelId="{EF7ED80A-DFD3-4C75-83F3-67898ADF8703}">
      <dsp:nvSpPr>
        <dsp:cNvPr id="0" name=""/>
        <dsp:cNvSpPr/>
      </dsp:nvSpPr>
      <dsp:spPr>
        <a:xfrm>
          <a:off x="0" y="751573"/>
          <a:ext cx="10515600" cy="6753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Deletion 17p13 is considered a higher-risk feature of MM.</a:t>
          </a:r>
        </a:p>
      </dsp:txBody>
      <dsp:txXfrm>
        <a:off x="32967" y="784540"/>
        <a:ext cx="10449666" cy="609393"/>
      </dsp:txXfrm>
    </dsp:sp>
    <dsp:sp modelId="{B78A22F3-C9FC-4E0C-821D-BC1B5FBF75D7}">
      <dsp:nvSpPr>
        <dsp:cNvPr id="0" name=""/>
        <dsp:cNvSpPr/>
      </dsp:nvSpPr>
      <dsp:spPr>
        <a:xfrm>
          <a:off x="0" y="1475861"/>
          <a:ext cx="10515600" cy="6753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There are several studies that show higher-risk including t(4;14), t(14;16), t(14;20)</a:t>
          </a:r>
        </a:p>
      </dsp:txBody>
      <dsp:txXfrm>
        <a:off x="32967" y="1508828"/>
        <a:ext cx="10449666" cy="609393"/>
      </dsp:txXfrm>
    </dsp:sp>
    <dsp:sp modelId="{5CC4758C-C687-41C7-B37C-7DDF32DFB369}">
      <dsp:nvSpPr>
        <dsp:cNvPr id="0" name=""/>
        <dsp:cNvSpPr/>
      </dsp:nvSpPr>
      <dsp:spPr>
        <a:xfrm>
          <a:off x="0" y="2200149"/>
          <a:ext cx="10515600" cy="6753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t(11;14) is believed to be lower risk (and often responds to </a:t>
          </a:r>
          <a:r>
            <a:rPr lang="en-US" sz="1700" kern="1200" dirty="0" err="1">
              <a:solidFill>
                <a:schemeClr val="bg1"/>
              </a:solidFill>
            </a:rPr>
            <a:t>venetoclax</a:t>
          </a:r>
          <a:r>
            <a:rPr lang="en-US" sz="1700" kern="1200" dirty="0">
              <a:solidFill>
                <a:schemeClr val="bg1"/>
              </a:solidFill>
            </a:rPr>
            <a:t>).</a:t>
          </a:r>
        </a:p>
      </dsp:txBody>
      <dsp:txXfrm>
        <a:off x="32967" y="2233116"/>
        <a:ext cx="10449666" cy="609393"/>
      </dsp:txXfrm>
    </dsp:sp>
    <dsp:sp modelId="{0F90E4BF-9D38-48CF-9CF1-A177DCE15C44}">
      <dsp:nvSpPr>
        <dsp:cNvPr id="0" name=""/>
        <dsp:cNvSpPr/>
      </dsp:nvSpPr>
      <dsp:spPr>
        <a:xfrm>
          <a:off x="0" y="2924436"/>
          <a:ext cx="10515600" cy="6753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Chromosome 1 abnormalities are the most common in MM; 1q21 increases the risk of progression and it’s incidence is higher in relapsed disease.</a:t>
          </a:r>
        </a:p>
      </dsp:txBody>
      <dsp:txXfrm>
        <a:off x="32967" y="2957403"/>
        <a:ext cx="10449666" cy="609393"/>
      </dsp:txXfrm>
    </dsp:sp>
    <dsp:sp modelId="{22ED7383-F41C-4251-B140-5D3015BF772A}">
      <dsp:nvSpPr>
        <dsp:cNvPr id="0" name=""/>
        <dsp:cNvSpPr/>
      </dsp:nvSpPr>
      <dsp:spPr>
        <a:xfrm>
          <a:off x="0" y="3648724"/>
          <a:ext cx="10515600"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bg1"/>
              </a:solidFill>
            </a:rPr>
            <a:t>These are all used for risk stratification, selection, counseling, some selection of therapy, and clinical trial eligibility.</a:t>
          </a:r>
        </a:p>
      </dsp:txBody>
      <dsp:txXfrm>
        <a:off x="32967" y="3681691"/>
        <a:ext cx="10449666"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290CE-90E3-4409-82FF-8F631B87E6B7}">
      <dsp:nvSpPr>
        <dsp:cNvPr id="0" name=""/>
        <dsp:cNvSpPr/>
      </dsp:nvSpPr>
      <dsp:spPr>
        <a:xfrm>
          <a:off x="545672" y="1800"/>
          <a:ext cx="2766269" cy="1659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blood cells that help your blood clot and prevent bleeding.</a:t>
          </a:r>
        </a:p>
      </dsp:txBody>
      <dsp:txXfrm>
        <a:off x="545672" y="1800"/>
        <a:ext cx="2766269" cy="1659761"/>
      </dsp:txXfrm>
    </dsp:sp>
    <dsp:sp modelId="{2BEB31D7-36CC-47BE-98F2-13B0C380D141}">
      <dsp:nvSpPr>
        <dsp:cNvPr id="0" name=""/>
        <dsp:cNvSpPr/>
      </dsp:nvSpPr>
      <dsp:spPr>
        <a:xfrm>
          <a:off x="3588569" y="1800"/>
          <a:ext cx="2766269" cy="1659761"/>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Low platelets can occur at diagnosis (less commonly than anemia) and can definitely be a result of treatment</a:t>
          </a:r>
        </a:p>
      </dsp:txBody>
      <dsp:txXfrm>
        <a:off x="3588569" y="1800"/>
        <a:ext cx="2766269" cy="1659761"/>
      </dsp:txXfrm>
    </dsp:sp>
    <dsp:sp modelId="{536BCBED-E807-4F38-BA7A-5DF81F03C422}">
      <dsp:nvSpPr>
        <dsp:cNvPr id="0" name=""/>
        <dsp:cNvSpPr/>
      </dsp:nvSpPr>
      <dsp:spPr>
        <a:xfrm>
          <a:off x="545672" y="1938189"/>
          <a:ext cx="2766269" cy="1659761"/>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Proteasome inhibitors (Carfilzomib, Bortezomib, Ixazomib) are known to cause low platelets.</a:t>
          </a:r>
        </a:p>
      </dsp:txBody>
      <dsp:txXfrm>
        <a:off x="545672" y="1938189"/>
        <a:ext cx="2766269" cy="1659761"/>
      </dsp:txXfrm>
    </dsp:sp>
    <dsp:sp modelId="{802E34B4-0931-42BE-8181-6D12566998CB}">
      <dsp:nvSpPr>
        <dsp:cNvPr id="0" name=""/>
        <dsp:cNvSpPr/>
      </dsp:nvSpPr>
      <dsp:spPr>
        <a:xfrm>
          <a:off x="3588569" y="1938189"/>
          <a:ext cx="2766269" cy="1659761"/>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Selinexor is known to cause low platelets.</a:t>
          </a:r>
        </a:p>
      </dsp:txBody>
      <dsp:txXfrm>
        <a:off x="3588569" y="1938189"/>
        <a:ext cx="2766269" cy="1659761"/>
      </dsp:txXfrm>
    </dsp:sp>
    <dsp:sp modelId="{6A4FDC3A-CB73-4D97-9874-96B155846F1F}">
      <dsp:nvSpPr>
        <dsp:cNvPr id="0" name=""/>
        <dsp:cNvSpPr/>
      </dsp:nvSpPr>
      <dsp:spPr>
        <a:xfrm>
          <a:off x="545672" y="3874578"/>
          <a:ext cx="2766269" cy="1659761"/>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Life span in about 11 days</a:t>
          </a:r>
        </a:p>
      </dsp:txBody>
      <dsp:txXfrm>
        <a:off x="545672" y="3874578"/>
        <a:ext cx="2766269" cy="1659761"/>
      </dsp:txXfrm>
    </dsp:sp>
    <dsp:sp modelId="{441440A6-3A8A-4BA7-8E26-8D0AC9120C2C}">
      <dsp:nvSpPr>
        <dsp:cNvPr id="0" name=""/>
        <dsp:cNvSpPr/>
      </dsp:nvSpPr>
      <dsp:spPr>
        <a:xfrm>
          <a:off x="3588569" y="3874578"/>
          <a:ext cx="2766269" cy="165976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Normal range:</a:t>
          </a:r>
        </a:p>
        <a:p>
          <a:pPr marL="171450" lvl="1" indent="-171450" algn="l" defTabSz="711200">
            <a:lnSpc>
              <a:spcPct val="90000"/>
            </a:lnSpc>
            <a:spcBef>
              <a:spcPct val="0"/>
            </a:spcBef>
            <a:spcAft>
              <a:spcPct val="15000"/>
            </a:spcAft>
            <a:buChar char="•"/>
          </a:pPr>
          <a:r>
            <a:rPr lang="en-US" sz="1600" kern="1200"/>
            <a:t>150-450 x 10^9/L (we don’t really hold treatment unless &lt;50 and we don’t worry unless they are &lt;20). </a:t>
          </a:r>
        </a:p>
      </dsp:txBody>
      <dsp:txXfrm>
        <a:off x="3588569" y="3874578"/>
        <a:ext cx="2766269" cy="1659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FEAE6-0D25-4610-AE80-5DFD284FEB01}">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kern="1200" dirty="0"/>
            <a:t>Ask your provider – they can give you a lot of insight into which labs are important for your myeloma.</a:t>
          </a:r>
        </a:p>
      </dsp:txBody>
      <dsp:txXfrm>
        <a:off x="0" y="1653508"/>
        <a:ext cx="3286125" cy="2610802"/>
      </dsp:txXfrm>
    </dsp:sp>
    <dsp:sp modelId="{6886DD8F-8A00-4316-A7EA-DE501CBF3D65}">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45B3A126-3A13-450D-BE74-76DA916A4454}">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A380D02-E229-45AF-82BF-06081C55DEDE}">
      <dsp:nvSpPr>
        <dsp:cNvPr id="0" name=""/>
        <dsp:cNvSpPr/>
      </dsp:nvSpPr>
      <dsp:spPr>
        <a:xfrm>
          <a:off x="3662320"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dirty="0"/>
            <a:t>Use a handy tip sheet: </a:t>
          </a:r>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1"/>
            </a:rPr>
            <a:t>https://www.myelomacrowd.org/wp-content/uploads/2018/05/Deciphering-My-Myeloma-Lab-Results-V2.pdf</a:t>
          </a:r>
          <a:endParaRPr lang="en-US" sz="2000" kern="1200" dirty="0"/>
        </a:p>
      </dsp:txBody>
      <dsp:txXfrm>
        <a:off x="3662320" y="1653508"/>
        <a:ext cx="3286125" cy="2610802"/>
      </dsp:txXfrm>
    </dsp:sp>
    <dsp:sp modelId="{82674161-0D7C-42D6-B322-DB97AAF6918D}">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A6D07447-C44B-49C5-8D3D-AE2D6488EC66}">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0B9A705-0954-4EBA-B842-261867C3B55D}">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1600" kern="1200" dirty="0"/>
            <a:t>Keep track using a tracking sheet:</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2"/>
            </a:rPr>
            <a:t>https://www.patientresource.com/MMTestTracker.pdf</a:t>
          </a:r>
          <a:r>
            <a:rPr lang="en-US" sz="1600" kern="1200" dirty="0"/>
            <a:t> (for those who like paper)</a:t>
          </a:r>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3"/>
            </a:rPr>
            <a:t>https://www.myelomacrowd.org/healthtree-webinar-track-my-myeloma/</a:t>
          </a:r>
          <a:r>
            <a:rPr lang="en-US" sz="1600" kern="1200" dirty="0"/>
            <a:t>  (for the tech-inclined)</a:t>
          </a:r>
        </a:p>
      </dsp:txBody>
      <dsp:txXfrm>
        <a:off x="7229475" y="1653508"/>
        <a:ext cx="3286125" cy="2610802"/>
      </dsp:txXfrm>
    </dsp:sp>
    <dsp:sp modelId="{50FE0E7E-D75A-4567-85DE-85394A72F80F}">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D80BC453-1CC7-4614-AB90-728AB510D390}">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93E3E-39C3-4D4F-B4DE-0E6A0B7B8F50}">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0A414-8A1B-4224-A05D-38E6594AFC9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4FA16-4411-4467-A93B-97E85284DB70}">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a:t>Measures the M-protein made by myeloma cells; the more active myeloma cells, the higher the M-protein (M-spike), in most cases.</a:t>
          </a:r>
        </a:p>
      </dsp:txBody>
      <dsp:txXfrm>
        <a:off x="1058686" y="1808"/>
        <a:ext cx="9456913" cy="916611"/>
      </dsp:txXfrm>
    </dsp:sp>
    <dsp:sp modelId="{EBDE8DE6-C027-40C8-BBB3-2F751880D580}">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0134D-2577-4EF5-B899-7A939ADC8310}">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7C6702-9416-49D4-8716-4039971D874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a:t>SPEP separates the proteins in the blood based on their electrical charge and produces a graph of the results that can then be interpreted and measured numberically. </a:t>
          </a:r>
        </a:p>
      </dsp:txBody>
      <dsp:txXfrm>
        <a:off x="1058686" y="1147573"/>
        <a:ext cx="9456913" cy="916611"/>
      </dsp:txXfrm>
    </dsp:sp>
    <dsp:sp modelId="{787FBAD4-48B3-4430-AA9A-B15E19B43DB1}">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2FDD2-8EA1-433D-964C-9C31685A1AA0}">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B81967-8DB3-4076-B322-C476A0E20D20}">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a:t>Albumin normally should be most prevalent.</a:t>
          </a:r>
        </a:p>
      </dsp:txBody>
      <dsp:txXfrm>
        <a:off x="1058686" y="2293338"/>
        <a:ext cx="9456913" cy="916611"/>
      </dsp:txXfrm>
    </dsp:sp>
    <dsp:sp modelId="{9FE9CFEC-DDDD-4F97-8488-84495D52C453}">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0F63F-FCE1-4896-B0CA-5AC6D8F30825}">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9DBBE1-F941-433C-9761-CF3DBA4D61A2}">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kern="1200"/>
            <a:t>The M-spike is the furthest to the right on the graph and normally should be relatively flat.</a:t>
          </a:r>
        </a:p>
      </dsp:txBody>
      <dsp:txXfrm>
        <a:off x="1058686" y="3439103"/>
        <a:ext cx="9456913" cy="91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8B1AA-13BC-47FA-8053-BAC4453AE536}">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A082C-9EDC-44ED-BAA3-DDE079910560}">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A1D3AC-0DDB-4390-87DE-0415C27D6F04}">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About 30% of myeloma patients will have monoclonal protein in their urine as well as their blood.  </a:t>
          </a:r>
        </a:p>
      </dsp:txBody>
      <dsp:txXfrm>
        <a:off x="1834517" y="469890"/>
        <a:ext cx="3148942" cy="1335915"/>
      </dsp:txXfrm>
    </dsp:sp>
    <dsp:sp modelId="{800075E9-FE8E-4E17-906A-F111ABE4530D}">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6715F-DCEE-43C1-8EFD-4C291578EC7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B591F-36C9-4B18-9DCF-2679E0513CA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Because the light chains are smaller, they can be filtered into the urine and measured by the UPEP.  (15-20% of patient are “light chain only”)</a:t>
          </a:r>
        </a:p>
      </dsp:txBody>
      <dsp:txXfrm>
        <a:off x="7154322" y="469890"/>
        <a:ext cx="3148942" cy="1335915"/>
      </dsp:txXfrm>
    </dsp:sp>
    <dsp:sp modelId="{F7241D9D-8ED8-40B1-BB03-A0D15E48A270}">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EA125-6E7D-453C-848A-D1B0BECDD7B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0BD93E-8285-4681-9D9A-B8DC8EA98BB0}">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Ideally done by a 24 hour urine collection because it gives a better idea of the average proteins in your urine, both normal and abnormal. </a:t>
          </a:r>
        </a:p>
      </dsp:txBody>
      <dsp:txXfrm>
        <a:off x="1834517" y="2545532"/>
        <a:ext cx="3148942" cy="1335915"/>
      </dsp:txXfrm>
    </dsp:sp>
    <dsp:sp modelId="{2D4820A7-6CEF-4C26-9A4D-4580D26A741A}">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F1EA2-4922-45D1-9009-FB9032D4052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EC68B5-631E-446C-8F35-41DAA7735487}">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UPEP separates proteins by size and electrical charge as well and the graph is very similar.</a:t>
          </a:r>
        </a:p>
      </dsp:txBody>
      <dsp:txXfrm>
        <a:off x="7154322" y="254553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2D81D-D0F8-47D6-8D56-D9BEE8F3D1C6}">
      <dsp:nvSpPr>
        <dsp:cNvPr id="0" name=""/>
        <dsp:cNvSpPr/>
      </dsp:nvSpPr>
      <dsp:spPr>
        <a:xfrm>
          <a:off x="0" y="3934"/>
          <a:ext cx="10515600" cy="9157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5D187-B22C-4808-9A29-43257FDC3204}">
      <dsp:nvSpPr>
        <dsp:cNvPr id="0" name=""/>
        <dsp:cNvSpPr/>
      </dsp:nvSpPr>
      <dsp:spPr>
        <a:xfrm>
          <a:off x="277004" y="209970"/>
          <a:ext cx="503644" cy="503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25B716-4444-4E93-89AD-12BE44761487}">
      <dsp:nvSpPr>
        <dsp:cNvPr id="0" name=""/>
        <dsp:cNvSpPr/>
      </dsp:nvSpPr>
      <dsp:spPr>
        <a:xfrm>
          <a:off x="1057652" y="3934"/>
          <a:ext cx="945691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933450">
            <a:lnSpc>
              <a:spcPct val="90000"/>
            </a:lnSpc>
            <a:spcBef>
              <a:spcPct val="0"/>
            </a:spcBef>
            <a:spcAft>
              <a:spcPct val="35000"/>
            </a:spcAft>
            <a:buNone/>
          </a:pPr>
          <a:r>
            <a:rPr lang="en-US" sz="2100" kern="1200"/>
            <a:t>Very good test for those who only make light chains (sometimes called “Bence-Jones” myeloma).  </a:t>
          </a:r>
        </a:p>
      </dsp:txBody>
      <dsp:txXfrm>
        <a:off x="1057652" y="3934"/>
        <a:ext cx="9456913" cy="915716"/>
      </dsp:txXfrm>
    </dsp:sp>
    <dsp:sp modelId="{E3FA2B10-D627-4F15-8992-E757522169D1}">
      <dsp:nvSpPr>
        <dsp:cNvPr id="0" name=""/>
        <dsp:cNvSpPr/>
      </dsp:nvSpPr>
      <dsp:spPr>
        <a:xfrm>
          <a:off x="0" y="1148580"/>
          <a:ext cx="10515600" cy="9157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2DE21-7CDA-407B-A105-788165FF0F5E}">
      <dsp:nvSpPr>
        <dsp:cNvPr id="0" name=""/>
        <dsp:cNvSpPr/>
      </dsp:nvSpPr>
      <dsp:spPr>
        <a:xfrm>
          <a:off x="277004" y="1354616"/>
          <a:ext cx="503644" cy="503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3FD19-DD7B-4341-9A9F-BD27E60E8A7B}">
      <dsp:nvSpPr>
        <dsp:cNvPr id="0" name=""/>
        <dsp:cNvSpPr/>
      </dsp:nvSpPr>
      <dsp:spPr>
        <a:xfrm>
          <a:off x="1057652" y="1148580"/>
          <a:ext cx="945691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933450">
            <a:lnSpc>
              <a:spcPct val="90000"/>
            </a:lnSpc>
            <a:spcBef>
              <a:spcPct val="0"/>
            </a:spcBef>
            <a:spcAft>
              <a:spcPct val="35000"/>
            </a:spcAft>
            <a:buNone/>
          </a:pPr>
          <a:r>
            <a:rPr lang="en-US" sz="2100" kern="1200"/>
            <a:t>Some patients secrete more light chains when their disease progresses than prior to treatment/at diagnosis.  Called “light chain escape” and can lead to kidney damage.</a:t>
          </a:r>
        </a:p>
      </dsp:txBody>
      <dsp:txXfrm>
        <a:off x="1057652" y="1148580"/>
        <a:ext cx="9456913" cy="915716"/>
      </dsp:txXfrm>
    </dsp:sp>
    <dsp:sp modelId="{879A6135-523D-4238-A88F-5A8FBD86E7C1}">
      <dsp:nvSpPr>
        <dsp:cNvPr id="0" name=""/>
        <dsp:cNvSpPr/>
      </dsp:nvSpPr>
      <dsp:spPr>
        <a:xfrm>
          <a:off x="0" y="2293226"/>
          <a:ext cx="10515600" cy="9157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51C1B-4B3A-4AA3-8467-F10A5B3FCB83}">
      <dsp:nvSpPr>
        <dsp:cNvPr id="0" name=""/>
        <dsp:cNvSpPr/>
      </dsp:nvSpPr>
      <dsp:spPr>
        <a:xfrm>
          <a:off x="277004" y="2499262"/>
          <a:ext cx="503644" cy="503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B087EE-967C-4B0A-B4B2-30BE5A20A92B}">
      <dsp:nvSpPr>
        <dsp:cNvPr id="0" name=""/>
        <dsp:cNvSpPr/>
      </dsp:nvSpPr>
      <dsp:spPr>
        <a:xfrm>
          <a:off x="1057652" y="2293226"/>
          <a:ext cx="945691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933450">
            <a:lnSpc>
              <a:spcPct val="90000"/>
            </a:lnSpc>
            <a:spcBef>
              <a:spcPct val="0"/>
            </a:spcBef>
            <a:spcAft>
              <a:spcPct val="35000"/>
            </a:spcAft>
            <a:buNone/>
          </a:pPr>
          <a:r>
            <a:rPr lang="en-US" sz="2100" kern="1200"/>
            <a:t>Can be affected by kidney function (especially kappa light chains)</a:t>
          </a:r>
        </a:p>
      </dsp:txBody>
      <dsp:txXfrm>
        <a:off x="1057652" y="2293226"/>
        <a:ext cx="9456913" cy="915716"/>
      </dsp:txXfrm>
    </dsp:sp>
    <dsp:sp modelId="{00AFA666-1627-4B8A-BF5D-0A27DD8E1230}">
      <dsp:nvSpPr>
        <dsp:cNvPr id="0" name=""/>
        <dsp:cNvSpPr/>
      </dsp:nvSpPr>
      <dsp:spPr>
        <a:xfrm>
          <a:off x="0" y="3437872"/>
          <a:ext cx="10515600" cy="9157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A761A-B6E7-4A2B-87E2-869F5189CD52}">
      <dsp:nvSpPr>
        <dsp:cNvPr id="0" name=""/>
        <dsp:cNvSpPr/>
      </dsp:nvSpPr>
      <dsp:spPr>
        <a:xfrm>
          <a:off x="277004" y="3643908"/>
          <a:ext cx="503644" cy="503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DFE64C-518B-4BD7-80D3-661A1061CE9D}">
      <dsp:nvSpPr>
        <dsp:cNvPr id="0" name=""/>
        <dsp:cNvSpPr/>
      </dsp:nvSpPr>
      <dsp:spPr>
        <a:xfrm>
          <a:off x="1057652" y="3437872"/>
          <a:ext cx="4732020"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933450">
            <a:lnSpc>
              <a:spcPct val="90000"/>
            </a:lnSpc>
            <a:spcBef>
              <a:spcPct val="0"/>
            </a:spcBef>
            <a:spcAft>
              <a:spcPct val="35000"/>
            </a:spcAft>
            <a:buNone/>
          </a:pPr>
          <a:r>
            <a:rPr lang="en-US" sz="2100" kern="1200"/>
            <a:t>Normal (varies at each lab):</a:t>
          </a:r>
        </a:p>
      </dsp:txBody>
      <dsp:txXfrm>
        <a:off x="1057652" y="3437872"/>
        <a:ext cx="4732020" cy="915716"/>
      </dsp:txXfrm>
    </dsp:sp>
    <dsp:sp modelId="{6D1CA195-6EF5-45D8-8C16-D349608C3E72}">
      <dsp:nvSpPr>
        <dsp:cNvPr id="0" name=""/>
        <dsp:cNvSpPr/>
      </dsp:nvSpPr>
      <dsp:spPr>
        <a:xfrm>
          <a:off x="5789672" y="3437872"/>
          <a:ext cx="4724893"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711200">
            <a:lnSpc>
              <a:spcPct val="90000"/>
            </a:lnSpc>
            <a:spcBef>
              <a:spcPct val="0"/>
            </a:spcBef>
            <a:spcAft>
              <a:spcPct val="35000"/>
            </a:spcAft>
            <a:buNone/>
          </a:pPr>
          <a:r>
            <a:rPr lang="en-US" sz="1600" kern="1200" dirty="0"/>
            <a:t>Free kappa light chain: 3.3 – 19.4 mg/dL</a:t>
          </a:r>
        </a:p>
        <a:p>
          <a:pPr marL="0" lvl="0" indent="0" algn="l" defTabSz="711200">
            <a:lnSpc>
              <a:spcPct val="90000"/>
            </a:lnSpc>
            <a:spcBef>
              <a:spcPct val="0"/>
            </a:spcBef>
            <a:spcAft>
              <a:spcPct val="35000"/>
            </a:spcAft>
            <a:buNone/>
          </a:pPr>
          <a:r>
            <a:rPr lang="en-US" sz="1600" kern="1200" dirty="0"/>
            <a:t>Free lambda light chain: 5.7 – 26.3 mg/dL</a:t>
          </a:r>
        </a:p>
        <a:p>
          <a:pPr marL="0" lvl="0" indent="0" algn="l" defTabSz="711200">
            <a:lnSpc>
              <a:spcPct val="90000"/>
            </a:lnSpc>
            <a:spcBef>
              <a:spcPct val="0"/>
            </a:spcBef>
            <a:spcAft>
              <a:spcPct val="35000"/>
            </a:spcAft>
            <a:buNone/>
          </a:pPr>
          <a:r>
            <a:rPr lang="en-US" sz="1600" kern="1200" dirty="0"/>
            <a:t>Kappa/Lambda ratio: 0.26 -1.65</a:t>
          </a:r>
        </a:p>
      </dsp:txBody>
      <dsp:txXfrm>
        <a:off x="5789672" y="3437872"/>
        <a:ext cx="4724893" cy="915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01E93-BAD6-427E-84D7-ED9E4E06EFBA}">
      <dsp:nvSpPr>
        <dsp:cNvPr id="0" name=""/>
        <dsp:cNvSpPr/>
      </dsp:nvSpPr>
      <dsp:spPr>
        <a:xfrm>
          <a:off x="3950" y="1122981"/>
          <a:ext cx="2375238" cy="6856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Beta 2 macroglobulin (</a:t>
          </a:r>
          <a:r>
            <a:rPr lang="el-GR" sz="1900" kern="1200"/>
            <a:t>β</a:t>
          </a:r>
          <a:r>
            <a:rPr lang="en-US" sz="1900" kern="1200"/>
            <a:t>2M) </a:t>
          </a:r>
        </a:p>
      </dsp:txBody>
      <dsp:txXfrm>
        <a:off x="3950" y="1122981"/>
        <a:ext cx="2375238" cy="685695"/>
      </dsp:txXfrm>
    </dsp:sp>
    <dsp:sp modelId="{BED3626C-E0EE-42AD-AE8B-50AA86899DB2}">
      <dsp:nvSpPr>
        <dsp:cNvPr id="0" name=""/>
        <dsp:cNvSpPr/>
      </dsp:nvSpPr>
      <dsp:spPr>
        <a:xfrm>
          <a:off x="3950" y="1808676"/>
          <a:ext cx="2375238" cy="16037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used for staging at diagnosis, but not for monitoring.</a:t>
          </a:r>
        </a:p>
      </dsp:txBody>
      <dsp:txXfrm>
        <a:off x="3950" y="1808676"/>
        <a:ext cx="2375238" cy="1603766"/>
      </dsp:txXfrm>
    </dsp:sp>
    <dsp:sp modelId="{825B2601-7044-4644-A781-F191EC7F3315}">
      <dsp:nvSpPr>
        <dsp:cNvPr id="0" name=""/>
        <dsp:cNvSpPr/>
      </dsp:nvSpPr>
      <dsp:spPr>
        <a:xfrm>
          <a:off x="2711722" y="1122981"/>
          <a:ext cx="2375238" cy="68569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Lactate dehydrogenase (LDH)</a:t>
          </a:r>
        </a:p>
      </dsp:txBody>
      <dsp:txXfrm>
        <a:off x="2711722" y="1122981"/>
        <a:ext cx="2375238" cy="685695"/>
      </dsp:txXfrm>
    </dsp:sp>
    <dsp:sp modelId="{3070A903-25A2-4976-8AD0-D9AB3811BAE7}">
      <dsp:nvSpPr>
        <dsp:cNvPr id="0" name=""/>
        <dsp:cNvSpPr/>
      </dsp:nvSpPr>
      <dsp:spPr>
        <a:xfrm>
          <a:off x="2711722" y="1808676"/>
          <a:ext cx="2375238" cy="160376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Also used for staging at diagnosis</a:t>
          </a:r>
        </a:p>
      </dsp:txBody>
      <dsp:txXfrm>
        <a:off x="2711722" y="1808676"/>
        <a:ext cx="2375238" cy="1603766"/>
      </dsp:txXfrm>
    </dsp:sp>
    <dsp:sp modelId="{56638172-94C6-485C-BA76-6A16EE383CD7}">
      <dsp:nvSpPr>
        <dsp:cNvPr id="0" name=""/>
        <dsp:cNvSpPr/>
      </dsp:nvSpPr>
      <dsp:spPr>
        <a:xfrm>
          <a:off x="5419494" y="1122981"/>
          <a:ext cx="2375238" cy="68569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C-reactive protein (CRP)</a:t>
          </a:r>
        </a:p>
      </dsp:txBody>
      <dsp:txXfrm>
        <a:off x="5419494" y="1122981"/>
        <a:ext cx="2375238" cy="685695"/>
      </dsp:txXfrm>
    </dsp:sp>
    <dsp:sp modelId="{342CE8C9-014A-49D5-8E75-2583A1F064B7}">
      <dsp:nvSpPr>
        <dsp:cNvPr id="0" name=""/>
        <dsp:cNvSpPr/>
      </dsp:nvSpPr>
      <dsp:spPr>
        <a:xfrm>
          <a:off x="5419494" y="1808676"/>
          <a:ext cx="2375238" cy="160376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Useful for certain patients</a:t>
          </a:r>
        </a:p>
      </dsp:txBody>
      <dsp:txXfrm>
        <a:off x="5419494" y="1808676"/>
        <a:ext cx="2375238" cy="1603766"/>
      </dsp:txXfrm>
    </dsp:sp>
    <dsp:sp modelId="{3B409032-24C0-4E2F-8D4E-49251DDD9E49}">
      <dsp:nvSpPr>
        <dsp:cNvPr id="0" name=""/>
        <dsp:cNvSpPr/>
      </dsp:nvSpPr>
      <dsp:spPr>
        <a:xfrm>
          <a:off x="8127266" y="1122981"/>
          <a:ext cx="2375238" cy="68569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Glucose</a:t>
          </a:r>
        </a:p>
      </dsp:txBody>
      <dsp:txXfrm>
        <a:off x="8127266" y="1122981"/>
        <a:ext cx="2375238" cy="685695"/>
      </dsp:txXfrm>
    </dsp:sp>
    <dsp:sp modelId="{A12712CF-C4A6-4AC6-AFB6-1AA67F634711}">
      <dsp:nvSpPr>
        <dsp:cNvPr id="0" name=""/>
        <dsp:cNvSpPr/>
      </dsp:nvSpPr>
      <dsp:spPr>
        <a:xfrm>
          <a:off x="8127266" y="1808676"/>
          <a:ext cx="2375238" cy="160376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Very useful for monitoring once started on treatment (steroids)</a:t>
          </a:r>
        </a:p>
      </dsp:txBody>
      <dsp:txXfrm>
        <a:off x="8127266" y="1808676"/>
        <a:ext cx="2375238" cy="1603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955E3-D616-4672-8FD7-B56E7D74A507}">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F637D3A5-A43E-4D15-872F-5CF5E50001DA}">
      <dsp:nvSpPr>
        <dsp:cNvPr id="0" name=""/>
        <dsp:cNvSpPr/>
      </dsp:nvSpPr>
      <dsp:spPr>
        <a:xfrm>
          <a:off x="1868572" y="2308"/>
          <a:ext cx="3039665" cy="18237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666750">
            <a:lnSpc>
              <a:spcPct val="90000"/>
            </a:lnSpc>
            <a:spcBef>
              <a:spcPct val="0"/>
            </a:spcBef>
            <a:spcAft>
              <a:spcPct val="35000"/>
            </a:spcAft>
            <a:buNone/>
          </a:pPr>
          <a:r>
            <a:rPr lang="en-US" sz="1500" kern="1200"/>
            <a:t>Myeloma starts in the bone marrow</a:t>
          </a:r>
        </a:p>
      </dsp:txBody>
      <dsp:txXfrm>
        <a:off x="1868572" y="2308"/>
        <a:ext cx="3039665" cy="1823799"/>
      </dsp:txXfrm>
    </dsp:sp>
    <dsp:sp modelId="{158A2D73-7E8D-4C05-AE50-D7A48AFB6D19}">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E4BB2796-1C9D-4C3C-B1C7-83920FCC442C}">
      <dsp:nvSpPr>
        <dsp:cNvPr id="0" name=""/>
        <dsp:cNvSpPr/>
      </dsp:nvSpPr>
      <dsp:spPr>
        <a:xfrm>
          <a:off x="5607361" y="2308"/>
          <a:ext cx="3039665" cy="182379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666750">
            <a:lnSpc>
              <a:spcPct val="90000"/>
            </a:lnSpc>
            <a:spcBef>
              <a:spcPct val="0"/>
            </a:spcBef>
            <a:spcAft>
              <a:spcPct val="35000"/>
            </a:spcAft>
            <a:buNone/>
          </a:pPr>
          <a:r>
            <a:rPr lang="en-US" sz="1500" kern="1200"/>
            <a:t>Only way to examine the myeloma cells in depth and assess their properties – how many? What do they look like? What are their genetics? How fast are they growing? Are they all gone after treatment?</a:t>
          </a:r>
        </a:p>
      </dsp:txBody>
      <dsp:txXfrm>
        <a:off x="5607361" y="2308"/>
        <a:ext cx="3039665" cy="1823799"/>
      </dsp:txXfrm>
    </dsp:sp>
    <dsp:sp modelId="{3F746D26-4A51-4532-B325-DF8C69B8DF41}">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D45ECDD1-C6DD-4871-A064-05A137C47F59}">
      <dsp:nvSpPr>
        <dsp:cNvPr id="0" name=""/>
        <dsp:cNvSpPr/>
      </dsp:nvSpPr>
      <dsp:spPr>
        <a:xfrm>
          <a:off x="1868572" y="2525230"/>
          <a:ext cx="3039665" cy="182379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666750">
            <a:lnSpc>
              <a:spcPct val="90000"/>
            </a:lnSpc>
            <a:spcBef>
              <a:spcPct val="0"/>
            </a:spcBef>
            <a:spcAft>
              <a:spcPct val="35000"/>
            </a:spcAft>
            <a:buNone/>
          </a:pPr>
          <a:r>
            <a:rPr lang="en-US" sz="1500" kern="1200"/>
            <a:t>Consists of an aspirate (liquid) and core biopsy (solid) sample from the bone marrow</a:t>
          </a:r>
        </a:p>
      </dsp:txBody>
      <dsp:txXfrm>
        <a:off x="1868572" y="2525230"/>
        <a:ext cx="3039665" cy="1823799"/>
      </dsp:txXfrm>
    </dsp:sp>
    <dsp:sp modelId="{9603A4FA-B442-499F-A149-EE831B984397}">
      <dsp:nvSpPr>
        <dsp:cNvPr id="0" name=""/>
        <dsp:cNvSpPr/>
      </dsp:nvSpPr>
      <dsp:spPr>
        <a:xfrm>
          <a:off x="5607361" y="2525230"/>
          <a:ext cx="3039665" cy="182379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666750">
            <a:lnSpc>
              <a:spcPct val="90000"/>
            </a:lnSpc>
            <a:spcBef>
              <a:spcPct val="0"/>
            </a:spcBef>
            <a:spcAft>
              <a:spcPct val="35000"/>
            </a:spcAft>
            <a:buNone/>
          </a:pPr>
          <a:r>
            <a:rPr lang="en-US" sz="1500" kern="1200"/>
            <a:t>Performed at diagnosis and then at provider’s discretion (often done after stem cell transplant and to determine if there has been a complete response).</a:t>
          </a:r>
        </a:p>
      </dsp:txBody>
      <dsp:txXfrm>
        <a:off x="5607361" y="2525230"/>
        <a:ext cx="3039665" cy="1823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9A22-B0A4-4BE5-A4CF-590C4DF78C1A}">
      <dsp:nvSpPr>
        <dsp:cNvPr id="0" name=""/>
        <dsp:cNvSpPr/>
      </dsp:nvSpPr>
      <dsp:spPr>
        <a:xfrm>
          <a:off x="0" y="101157"/>
          <a:ext cx="10515600" cy="9983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Measured in both the aspirate and core biopsy</a:t>
          </a:r>
        </a:p>
      </dsp:txBody>
      <dsp:txXfrm>
        <a:off x="48737" y="149894"/>
        <a:ext cx="10418126" cy="900901"/>
      </dsp:txXfrm>
    </dsp:sp>
    <dsp:sp modelId="{0457DE52-9E62-46AF-A5A5-71B92BF2D804}">
      <dsp:nvSpPr>
        <dsp:cNvPr id="0" name=""/>
        <dsp:cNvSpPr/>
      </dsp:nvSpPr>
      <dsp:spPr>
        <a:xfrm>
          <a:off x="0" y="1151373"/>
          <a:ext cx="10515600" cy="99837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Normal bone marrow has about 2% plasma cells or fewer</a:t>
          </a:r>
        </a:p>
      </dsp:txBody>
      <dsp:txXfrm>
        <a:off x="48737" y="1200110"/>
        <a:ext cx="10418126" cy="900901"/>
      </dsp:txXfrm>
    </dsp:sp>
    <dsp:sp modelId="{E6AFE346-6367-4019-BE9E-C7660B056716}">
      <dsp:nvSpPr>
        <dsp:cNvPr id="0" name=""/>
        <dsp:cNvSpPr/>
      </dsp:nvSpPr>
      <dsp:spPr>
        <a:xfrm>
          <a:off x="0" y="2201589"/>
          <a:ext cx="10515600" cy="99837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a:t>&gt;</a:t>
          </a:r>
          <a:r>
            <a:rPr lang="en-US" sz="1800" kern="1200"/>
            <a:t>60% plasma cells is an independent myeloma defining event (MDE)</a:t>
          </a:r>
        </a:p>
      </dsp:txBody>
      <dsp:txXfrm>
        <a:off x="48737" y="2250326"/>
        <a:ext cx="10418126" cy="900901"/>
      </dsp:txXfrm>
    </dsp:sp>
    <dsp:sp modelId="{96F65DDD-7DD4-4EE4-A807-F3441665ECCA}">
      <dsp:nvSpPr>
        <dsp:cNvPr id="0" name=""/>
        <dsp:cNvSpPr/>
      </dsp:nvSpPr>
      <dsp:spPr>
        <a:xfrm>
          <a:off x="0" y="3251804"/>
          <a:ext cx="10515600" cy="99837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Not distributed evenly throughout the marrow, but the iliac crest is highly active bone marrow in adults and provides a fairly representative sample of how the myeloma is behaving in the marrow and how many cells are being pushed into the blood stream. </a:t>
          </a:r>
        </a:p>
      </dsp:txBody>
      <dsp:txXfrm>
        <a:off x="48737" y="3300541"/>
        <a:ext cx="10418126" cy="9009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940ED-1D5E-44E3-9FA9-7B6A43DA7280}"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00D5C-BED9-456D-A44C-E81B42E9F12F}" type="slidenum">
              <a:rPr lang="en-US" smtClean="0"/>
              <a:t>‹#›</a:t>
            </a:fld>
            <a:endParaRPr lang="en-US"/>
          </a:p>
        </p:txBody>
      </p:sp>
    </p:spTree>
    <p:extLst>
      <p:ext uri="{BB962C8B-B14F-4D97-AF65-F5344CB8AC3E}">
        <p14:creationId xmlns:p14="http://schemas.microsoft.com/office/powerpoint/2010/main" val="429471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Kidney function (and therefore creatinine) can be seriously affected by the level of light chain proteins which also have to be filtered by the kidneys. </a:t>
            </a:r>
          </a:p>
          <a:p>
            <a:endParaRPr lang="en-US" dirty="0"/>
          </a:p>
          <a:p>
            <a:r>
              <a:rPr lang="en-US" dirty="0"/>
              <a:t>Should be measured at regular intervals – with each visit and each treatment; particularly if you have protein in the urine</a:t>
            </a:r>
          </a:p>
          <a:p>
            <a:endParaRPr lang="en-US" dirty="0"/>
          </a:p>
          <a:p>
            <a:r>
              <a:rPr lang="en-US" dirty="0"/>
              <a:t>Can also be increased when there is high calcium levels in the blood from myeloma-induced bone breakdown.</a:t>
            </a:r>
          </a:p>
        </p:txBody>
      </p:sp>
      <p:sp>
        <p:nvSpPr>
          <p:cNvPr id="4" name="Slide Number Placeholder 3"/>
          <p:cNvSpPr>
            <a:spLocks noGrp="1"/>
          </p:cNvSpPr>
          <p:nvPr>
            <p:ph type="sldNum" sz="quarter" idx="10"/>
          </p:nvPr>
        </p:nvSpPr>
        <p:spPr/>
        <p:txBody>
          <a:bodyPr/>
          <a:lstStyle/>
          <a:p>
            <a:fld id="{23A00D5C-BED9-456D-A44C-E81B42E9F12F}" type="slidenum">
              <a:rPr lang="en-US" smtClean="0"/>
              <a:t>12</a:t>
            </a:fld>
            <a:endParaRPr lang="en-US"/>
          </a:p>
        </p:txBody>
      </p:sp>
    </p:spTree>
    <p:extLst>
      <p:ext uri="{BB962C8B-B14F-4D97-AF65-F5344CB8AC3E}">
        <p14:creationId xmlns:p14="http://schemas.microsoft.com/office/powerpoint/2010/main" val="178669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R-ISS – LDH above or below high limit of normal is a sign of prognosis. </a:t>
            </a:r>
          </a:p>
        </p:txBody>
      </p:sp>
      <p:sp>
        <p:nvSpPr>
          <p:cNvPr id="4" name="Slide Number Placeholder 3"/>
          <p:cNvSpPr>
            <a:spLocks noGrp="1"/>
          </p:cNvSpPr>
          <p:nvPr>
            <p:ph type="sldNum" sz="quarter" idx="10"/>
          </p:nvPr>
        </p:nvSpPr>
        <p:spPr/>
        <p:txBody>
          <a:bodyPr/>
          <a:lstStyle/>
          <a:p>
            <a:fld id="{23A00D5C-BED9-456D-A44C-E81B42E9F12F}" type="slidenum">
              <a:rPr lang="en-US" smtClean="0"/>
              <a:t>31</a:t>
            </a:fld>
            <a:endParaRPr lang="en-US"/>
          </a:p>
        </p:txBody>
      </p:sp>
    </p:spTree>
    <p:extLst>
      <p:ext uri="{BB962C8B-B14F-4D97-AF65-F5344CB8AC3E}">
        <p14:creationId xmlns:p14="http://schemas.microsoft.com/office/powerpoint/2010/main" val="327617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marrow is both solid and liquid.</a:t>
            </a:r>
          </a:p>
          <a:p>
            <a:r>
              <a:rPr lang="en-US" dirty="0"/>
              <a:t>Solid – sponge-like structure consisting of a fibrous network filled with liquid</a:t>
            </a:r>
          </a:p>
          <a:p>
            <a:r>
              <a:rPr lang="en-US" dirty="0"/>
              <a:t>Liquid – contains blood-making (hematopoietic) stem cells, blood cells in various states of maturation as well as iron, folate, and B12 that are used to produce blood cells </a:t>
            </a:r>
          </a:p>
        </p:txBody>
      </p:sp>
      <p:sp>
        <p:nvSpPr>
          <p:cNvPr id="4" name="Slide Number Placeholder 3"/>
          <p:cNvSpPr>
            <a:spLocks noGrp="1"/>
          </p:cNvSpPr>
          <p:nvPr>
            <p:ph type="sldNum" sz="quarter" idx="10"/>
          </p:nvPr>
        </p:nvSpPr>
        <p:spPr/>
        <p:txBody>
          <a:bodyPr/>
          <a:lstStyle/>
          <a:p>
            <a:fld id="{23A00D5C-BED9-456D-A44C-E81B42E9F12F}" type="slidenum">
              <a:rPr lang="en-US" smtClean="0"/>
              <a:t>35</a:t>
            </a:fld>
            <a:endParaRPr lang="en-US"/>
          </a:p>
        </p:txBody>
      </p:sp>
    </p:spTree>
    <p:extLst>
      <p:ext uri="{BB962C8B-B14F-4D97-AF65-F5344CB8AC3E}">
        <p14:creationId xmlns:p14="http://schemas.microsoft.com/office/powerpoint/2010/main" val="299239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Tumor suppressor genes (known as the anti-oncogene) help control cell division and prevent cancer cells from developing and multiplying.</a:t>
            </a:r>
          </a:p>
        </p:txBody>
      </p:sp>
      <p:sp>
        <p:nvSpPr>
          <p:cNvPr id="4" name="Slide Number Placeholder 3"/>
          <p:cNvSpPr>
            <a:spLocks noGrp="1"/>
          </p:cNvSpPr>
          <p:nvPr>
            <p:ph type="sldNum" sz="quarter" idx="10"/>
          </p:nvPr>
        </p:nvSpPr>
        <p:spPr/>
        <p:txBody>
          <a:bodyPr/>
          <a:lstStyle/>
          <a:p>
            <a:fld id="{23A00D5C-BED9-456D-A44C-E81B42E9F12F}" type="slidenum">
              <a:rPr lang="en-US" smtClean="0"/>
              <a:t>41</a:t>
            </a:fld>
            <a:endParaRPr lang="en-US"/>
          </a:p>
        </p:txBody>
      </p:sp>
    </p:spTree>
    <p:extLst>
      <p:ext uri="{BB962C8B-B14F-4D97-AF65-F5344CB8AC3E}">
        <p14:creationId xmlns:p14="http://schemas.microsoft.com/office/powerpoint/2010/main" val="111393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HealthTree</a:t>
            </a:r>
            <a:r>
              <a:rPr lang="en-US" dirty="0"/>
              <a:t> has a great explanation of this by Dr. Gertz from Mayo Clinic.</a:t>
            </a:r>
          </a:p>
        </p:txBody>
      </p:sp>
      <p:sp>
        <p:nvSpPr>
          <p:cNvPr id="4" name="Slide Number Placeholder 3"/>
          <p:cNvSpPr>
            <a:spLocks noGrp="1"/>
          </p:cNvSpPr>
          <p:nvPr>
            <p:ph type="sldNum" sz="quarter" idx="5"/>
          </p:nvPr>
        </p:nvSpPr>
        <p:spPr/>
        <p:txBody>
          <a:bodyPr/>
          <a:lstStyle/>
          <a:p>
            <a:fld id="{23A00D5C-BED9-456D-A44C-E81B42E9F12F}" type="slidenum">
              <a:rPr lang="en-US" smtClean="0"/>
              <a:t>44</a:t>
            </a:fld>
            <a:endParaRPr lang="en-US"/>
          </a:p>
        </p:txBody>
      </p:sp>
    </p:spTree>
    <p:extLst>
      <p:ext uri="{BB962C8B-B14F-4D97-AF65-F5344CB8AC3E}">
        <p14:creationId xmlns:p14="http://schemas.microsoft.com/office/powerpoint/2010/main" val="17871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MDE – patients with these events should be treated rather than watched expectantly. </a:t>
            </a:r>
          </a:p>
          <a:p>
            <a:endParaRPr lang="en-US" dirty="0"/>
          </a:p>
          <a:p>
            <a:r>
              <a:rPr lang="en-US" dirty="0"/>
              <a:t>Other MDE – </a:t>
            </a:r>
          </a:p>
          <a:p>
            <a:r>
              <a:rPr lang="en-US" dirty="0"/>
              <a:t>Calcium level more than 1mg/dL over the upper limit of normal (~11)</a:t>
            </a:r>
          </a:p>
          <a:p>
            <a:r>
              <a:rPr lang="en-US" dirty="0"/>
              <a:t>Anemia: Hgb &lt;10 or more than 2g/dL below the lower limit of normal</a:t>
            </a:r>
          </a:p>
          <a:p>
            <a:r>
              <a:rPr lang="en-US" dirty="0"/>
              <a:t>Bone lesions: more than one osteolytic lesion on skeletal </a:t>
            </a:r>
            <a:r>
              <a:rPr lang="en-US" dirty="0" err="1"/>
              <a:t>xray</a:t>
            </a:r>
            <a:r>
              <a:rPr lang="en-US" dirty="0"/>
              <a:t>, CT, or PET-CT/MRI</a:t>
            </a:r>
          </a:p>
          <a:p>
            <a:r>
              <a:rPr lang="en-US" dirty="0"/>
              <a:t>Clonal plasma cells &gt;60% in the bone marrow</a:t>
            </a:r>
          </a:p>
          <a:p>
            <a:r>
              <a:rPr lang="en-US" dirty="0"/>
              <a:t>AND/OR involved/uninvolved SFLC ratio of &gt;100 or &lt;0.01 (lambda)</a:t>
            </a:r>
          </a:p>
          <a:p>
            <a:r>
              <a:rPr lang="en-US" dirty="0" err="1"/>
              <a:t>And/OR</a:t>
            </a:r>
            <a:r>
              <a:rPr lang="en-US" dirty="0"/>
              <a:t> one or more bone lesion that is &gt;5mm on MRI</a:t>
            </a:r>
          </a:p>
        </p:txBody>
      </p:sp>
      <p:sp>
        <p:nvSpPr>
          <p:cNvPr id="4" name="Slide Number Placeholder 3"/>
          <p:cNvSpPr>
            <a:spLocks noGrp="1"/>
          </p:cNvSpPr>
          <p:nvPr>
            <p:ph type="sldNum" sz="quarter" idx="10"/>
          </p:nvPr>
        </p:nvSpPr>
        <p:spPr/>
        <p:txBody>
          <a:bodyPr/>
          <a:lstStyle/>
          <a:p>
            <a:fld id="{23A00D5C-BED9-456D-A44C-E81B42E9F12F}" type="slidenum">
              <a:rPr lang="en-US" smtClean="0"/>
              <a:t>13</a:t>
            </a:fld>
            <a:endParaRPr lang="en-US"/>
          </a:p>
        </p:txBody>
      </p:sp>
    </p:spTree>
    <p:extLst>
      <p:ext uri="{BB962C8B-B14F-4D97-AF65-F5344CB8AC3E}">
        <p14:creationId xmlns:p14="http://schemas.microsoft.com/office/powerpoint/2010/main" val="129618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Calcium is released into the blood normally through the normal bone remodeling, the breakdown and rebuilding of bone.</a:t>
            </a:r>
          </a:p>
          <a:p>
            <a:endParaRPr lang="en-US" dirty="0"/>
          </a:p>
          <a:p>
            <a:r>
              <a:rPr lang="en-US" dirty="0"/>
              <a:t>Myeloma changes the bone marrow environment and causes a cascade of cellular events that leads to increased breakdown.</a:t>
            </a:r>
          </a:p>
        </p:txBody>
      </p:sp>
      <p:sp>
        <p:nvSpPr>
          <p:cNvPr id="4" name="Slide Number Placeholder 3"/>
          <p:cNvSpPr>
            <a:spLocks noGrp="1"/>
          </p:cNvSpPr>
          <p:nvPr>
            <p:ph type="sldNum" sz="quarter" idx="10"/>
          </p:nvPr>
        </p:nvSpPr>
        <p:spPr/>
        <p:txBody>
          <a:bodyPr/>
          <a:lstStyle/>
          <a:p>
            <a:fld id="{23A00D5C-BED9-456D-A44C-E81B42E9F12F}" type="slidenum">
              <a:rPr lang="en-US" smtClean="0"/>
              <a:t>15</a:t>
            </a:fld>
            <a:endParaRPr lang="en-US"/>
          </a:p>
        </p:txBody>
      </p:sp>
    </p:spTree>
    <p:extLst>
      <p:ext uri="{BB962C8B-B14F-4D97-AF65-F5344CB8AC3E}">
        <p14:creationId xmlns:p14="http://schemas.microsoft.com/office/powerpoint/2010/main" val="340453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Immunoglobulins are normally present in the immune system. </a:t>
            </a:r>
          </a:p>
          <a:p>
            <a:endParaRPr lang="en-US" dirty="0"/>
          </a:p>
          <a:p>
            <a:r>
              <a:rPr lang="en-US" dirty="0"/>
              <a:t>IgA is difficult to measure by </a:t>
            </a:r>
            <a:r>
              <a:rPr lang="en-US" dirty="0" err="1"/>
              <a:t>spep</a:t>
            </a:r>
            <a:r>
              <a:rPr lang="en-US" dirty="0"/>
              <a:t>. </a:t>
            </a:r>
          </a:p>
        </p:txBody>
      </p:sp>
      <p:sp>
        <p:nvSpPr>
          <p:cNvPr id="4" name="Slide Number Placeholder 3"/>
          <p:cNvSpPr>
            <a:spLocks noGrp="1"/>
          </p:cNvSpPr>
          <p:nvPr>
            <p:ph type="sldNum" sz="quarter" idx="10"/>
          </p:nvPr>
        </p:nvSpPr>
        <p:spPr/>
        <p:txBody>
          <a:bodyPr/>
          <a:lstStyle/>
          <a:p>
            <a:fld id="{23A00D5C-BED9-456D-A44C-E81B42E9F12F}" type="slidenum">
              <a:rPr lang="en-US" smtClean="0"/>
              <a:t>19</a:t>
            </a:fld>
            <a:endParaRPr lang="en-US"/>
          </a:p>
        </p:txBody>
      </p:sp>
    </p:spTree>
    <p:extLst>
      <p:ext uri="{BB962C8B-B14F-4D97-AF65-F5344CB8AC3E}">
        <p14:creationId xmlns:p14="http://schemas.microsoft.com/office/powerpoint/2010/main" val="340085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 chain – short arms</a:t>
            </a:r>
          </a:p>
          <a:p>
            <a:r>
              <a:rPr lang="en-US" dirty="0"/>
              <a:t>Heavy chain (immunoglobulins (IgA, IgG, IgM) – long arms</a:t>
            </a:r>
          </a:p>
        </p:txBody>
      </p:sp>
      <p:sp>
        <p:nvSpPr>
          <p:cNvPr id="4" name="Slide Number Placeholder 3"/>
          <p:cNvSpPr>
            <a:spLocks noGrp="1"/>
          </p:cNvSpPr>
          <p:nvPr>
            <p:ph type="sldNum" sz="quarter" idx="10"/>
          </p:nvPr>
        </p:nvSpPr>
        <p:spPr/>
        <p:txBody>
          <a:bodyPr/>
          <a:lstStyle/>
          <a:p>
            <a:fld id="{23A00D5C-BED9-456D-A44C-E81B42E9F12F}" type="slidenum">
              <a:rPr lang="en-US" smtClean="0"/>
              <a:t>20</a:t>
            </a:fld>
            <a:endParaRPr lang="en-US"/>
          </a:p>
        </p:txBody>
      </p:sp>
    </p:spTree>
    <p:extLst>
      <p:ext uri="{BB962C8B-B14F-4D97-AF65-F5344CB8AC3E}">
        <p14:creationId xmlns:p14="http://schemas.microsoft.com/office/powerpoint/2010/main" val="64112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Non-secretory myeloma will not make a large M-spike, but can be measured (sometimes) by other blood tests or by bone marrow and imaging.</a:t>
            </a:r>
          </a:p>
        </p:txBody>
      </p:sp>
      <p:sp>
        <p:nvSpPr>
          <p:cNvPr id="4" name="Slide Number Placeholder 3"/>
          <p:cNvSpPr>
            <a:spLocks noGrp="1"/>
          </p:cNvSpPr>
          <p:nvPr>
            <p:ph type="sldNum" sz="quarter" idx="10"/>
          </p:nvPr>
        </p:nvSpPr>
        <p:spPr/>
        <p:txBody>
          <a:bodyPr/>
          <a:lstStyle/>
          <a:p>
            <a:fld id="{23A00D5C-BED9-456D-A44C-E81B42E9F12F}" type="slidenum">
              <a:rPr lang="en-US" smtClean="0"/>
              <a:t>21</a:t>
            </a:fld>
            <a:endParaRPr lang="en-US"/>
          </a:p>
        </p:txBody>
      </p:sp>
    </p:spTree>
    <p:extLst>
      <p:ext uri="{BB962C8B-B14F-4D97-AF65-F5344CB8AC3E}">
        <p14:creationId xmlns:p14="http://schemas.microsoft.com/office/powerpoint/2010/main" val="312503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Albumin &lt;3.5 can predict for higher level myeloma (higher stage)</a:t>
            </a:r>
          </a:p>
        </p:txBody>
      </p:sp>
      <p:sp>
        <p:nvSpPr>
          <p:cNvPr id="4" name="Slide Number Placeholder 3"/>
          <p:cNvSpPr>
            <a:spLocks noGrp="1"/>
          </p:cNvSpPr>
          <p:nvPr>
            <p:ph type="sldNum" sz="quarter" idx="10"/>
          </p:nvPr>
        </p:nvSpPr>
        <p:spPr/>
        <p:txBody>
          <a:bodyPr/>
          <a:lstStyle/>
          <a:p>
            <a:fld id="{23A00D5C-BED9-456D-A44C-E81B42E9F12F}" type="slidenum">
              <a:rPr lang="en-US" smtClean="0"/>
              <a:t>23</a:t>
            </a:fld>
            <a:endParaRPr lang="en-US"/>
          </a:p>
        </p:txBody>
      </p:sp>
    </p:spTree>
    <p:extLst>
      <p:ext uri="{BB962C8B-B14F-4D97-AF65-F5344CB8AC3E}">
        <p14:creationId xmlns:p14="http://schemas.microsoft.com/office/powerpoint/2010/main" val="299985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15-20% of patients with myeloma only produce light chains and no immunoglobulin (heavy chain). </a:t>
            </a:r>
          </a:p>
        </p:txBody>
      </p:sp>
      <p:sp>
        <p:nvSpPr>
          <p:cNvPr id="4" name="Slide Number Placeholder 3"/>
          <p:cNvSpPr>
            <a:spLocks noGrp="1"/>
          </p:cNvSpPr>
          <p:nvPr>
            <p:ph type="sldNum" sz="quarter" idx="10"/>
          </p:nvPr>
        </p:nvSpPr>
        <p:spPr/>
        <p:txBody>
          <a:bodyPr/>
          <a:lstStyle/>
          <a:p>
            <a:fld id="{23A00D5C-BED9-456D-A44C-E81B42E9F12F}" type="slidenum">
              <a:rPr lang="en-US" smtClean="0"/>
              <a:t>24</a:t>
            </a:fld>
            <a:endParaRPr lang="en-US"/>
          </a:p>
        </p:txBody>
      </p:sp>
    </p:spTree>
    <p:extLst>
      <p:ext uri="{BB962C8B-B14F-4D97-AF65-F5344CB8AC3E}">
        <p14:creationId xmlns:p14="http://schemas.microsoft.com/office/powerpoint/2010/main" val="352543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have a complete response, the urine and serum immunofixation must be negative. (in addition to negative bone marrow and no plasmacytomas).</a:t>
            </a:r>
          </a:p>
        </p:txBody>
      </p:sp>
      <p:sp>
        <p:nvSpPr>
          <p:cNvPr id="4" name="Slide Number Placeholder 3"/>
          <p:cNvSpPr>
            <a:spLocks noGrp="1"/>
          </p:cNvSpPr>
          <p:nvPr>
            <p:ph type="sldNum" sz="quarter" idx="10"/>
          </p:nvPr>
        </p:nvSpPr>
        <p:spPr/>
        <p:txBody>
          <a:bodyPr/>
          <a:lstStyle/>
          <a:p>
            <a:fld id="{23A00D5C-BED9-456D-A44C-E81B42E9F12F}" type="slidenum">
              <a:rPr lang="en-US" smtClean="0"/>
              <a:t>25</a:t>
            </a:fld>
            <a:endParaRPr lang="en-US"/>
          </a:p>
        </p:txBody>
      </p:sp>
    </p:spTree>
    <p:extLst>
      <p:ext uri="{BB962C8B-B14F-4D97-AF65-F5344CB8AC3E}">
        <p14:creationId xmlns:p14="http://schemas.microsoft.com/office/powerpoint/2010/main" val="266449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4775EE-3D40-4B66-A6CA-761917343EBA}"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367106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775EE-3D40-4B66-A6CA-761917343EBA}"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369520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775EE-3D40-4B66-A6CA-761917343EBA}"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423463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775EE-3D40-4B66-A6CA-761917343EBA}"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301360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775EE-3D40-4B66-A6CA-761917343EBA}"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16539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775EE-3D40-4B66-A6CA-761917343EBA}"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63000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775EE-3D40-4B66-A6CA-761917343EBA}"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176632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775EE-3D40-4B66-A6CA-761917343EBA}"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60026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775EE-3D40-4B66-A6CA-761917343EBA}"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28187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775EE-3D40-4B66-A6CA-761917343EBA}"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174984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4775EE-3D40-4B66-A6CA-761917343EBA}"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F0EDA-6207-4A68-8769-439015985F8F}" type="slidenum">
              <a:rPr lang="en-US" smtClean="0"/>
              <a:t>‹#›</a:t>
            </a:fld>
            <a:endParaRPr lang="en-US"/>
          </a:p>
        </p:txBody>
      </p:sp>
    </p:spTree>
    <p:extLst>
      <p:ext uri="{BB962C8B-B14F-4D97-AF65-F5344CB8AC3E}">
        <p14:creationId xmlns:p14="http://schemas.microsoft.com/office/powerpoint/2010/main" val="150538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775EE-3D40-4B66-A6CA-761917343EBA}"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F0EDA-6207-4A68-8769-439015985F8F}" type="slidenum">
              <a:rPr lang="en-US" smtClean="0"/>
              <a:t>‹#›</a:t>
            </a:fld>
            <a:endParaRPr lang="en-US"/>
          </a:p>
        </p:txBody>
      </p:sp>
    </p:spTree>
    <p:extLst>
      <p:ext uri="{BB962C8B-B14F-4D97-AF65-F5344CB8AC3E}">
        <p14:creationId xmlns:p14="http://schemas.microsoft.com/office/powerpoint/2010/main" val="35605260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8.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healthtree.org/myeloma/community/events/jan2024-newly-diagnosed-myeloma-patients" TargetMode="External"/><Relationship Id="rId2" Type="http://schemas.openxmlformats.org/officeDocument/2006/relationships/hyperlink" Target="https://healthtree.org/myeloma/community/resources" TargetMode="External"/><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mailto:erbcolleen@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9F983F8-9BA6-4665-96E3-EF6F75D05083}"/>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Lab Results: What are they and why do we care?</a:t>
            </a:r>
          </a:p>
        </p:txBody>
      </p:sp>
      <p:sp>
        <p:nvSpPr>
          <p:cNvPr id="3" name="Subtitle 2">
            <a:extLst>
              <a:ext uri="{FF2B5EF4-FFF2-40B4-BE49-F238E27FC236}">
                <a16:creationId xmlns:a16="http://schemas.microsoft.com/office/drawing/2014/main" id="{8B242F98-C2C4-4C45-A9D3-2BFAA0B47575}"/>
              </a:ext>
            </a:extLst>
          </p:cNvPr>
          <p:cNvSpPr>
            <a:spLocks noGrp="1"/>
          </p:cNvSpPr>
          <p:nvPr>
            <p:ph type="subTitle" idx="1"/>
          </p:nvPr>
        </p:nvSpPr>
        <p:spPr>
          <a:xfrm>
            <a:off x="3215729" y="4165152"/>
            <a:ext cx="5760846" cy="682079"/>
          </a:xfrm>
        </p:spPr>
        <p:txBody>
          <a:bodyPr>
            <a:noAutofit/>
          </a:bodyPr>
          <a:lstStyle/>
          <a:p>
            <a:r>
              <a:rPr lang="en-US" sz="1600" dirty="0">
                <a:solidFill>
                  <a:schemeClr val="tx2"/>
                </a:solidFill>
              </a:rPr>
              <a:t>Colleen H. Erb, MSN, CRNP ACNP-BC, AOCNP</a:t>
            </a:r>
          </a:p>
          <a:p>
            <a:r>
              <a:rPr lang="en-US" sz="1600" dirty="0">
                <a:solidFill>
                  <a:schemeClr val="tx2"/>
                </a:solidFill>
              </a:rPr>
              <a:t>Hematology/Oncology Nurse Practitioner </a:t>
            </a:r>
          </a:p>
          <a:p>
            <a:r>
              <a:rPr lang="en-US" sz="1600" dirty="0">
                <a:solidFill>
                  <a:schemeClr val="tx2"/>
                </a:solidFill>
              </a:rPr>
              <a:t>Jefferson Health – Asplundh Cancer Pavilion</a:t>
            </a:r>
          </a:p>
        </p:txBody>
      </p:sp>
    </p:spTree>
    <p:extLst>
      <p:ext uri="{BB962C8B-B14F-4D97-AF65-F5344CB8AC3E}">
        <p14:creationId xmlns:p14="http://schemas.microsoft.com/office/powerpoint/2010/main" val="377246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3BCE-1DF5-48D2-B469-5E6DB2738F19}"/>
              </a:ext>
            </a:extLst>
          </p:cNvPr>
          <p:cNvSpPr>
            <a:spLocks noGrp="1"/>
          </p:cNvSpPr>
          <p:nvPr>
            <p:ph type="title"/>
          </p:nvPr>
        </p:nvSpPr>
        <p:spPr>
          <a:xfrm>
            <a:off x="635000" y="640823"/>
            <a:ext cx="3418659" cy="5583148"/>
          </a:xfrm>
        </p:spPr>
        <p:txBody>
          <a:bodyPr anchor="ctr">
            <a:normAutofit/>
          </a:bodyPr>
          <a:lstStyle/>
          <a:p>
            <a:r>
              <a:rPr lang="en-US" sz="5400"/>
              <a:t>Platelets</a:t>
            </a:r>
          </a:p>
        </p:txBody>
      </p:sp>
      <p:graphicFrame>
        <p:nvGraphicFramePr>
          <p:cNvPr id="5" name="Content Placeholder 2">
            <a:extLst>
              <a:ext uri="{FF2B5EF4-FFF2-40B4-BE49-F238E27FC236}">
                <a16:creationId xmlns:a16="http://schemas.microsoft.com/office/drawing/2014/main" id="{FCAC69B8-D4FA-A291-492C-9CD35A575FE8}"/>
              </a:ext>
            </a:extLst>
          </p:cNvPr>
          <p:cNvGraphicFramePr>
            <a:graphicFrameLocks noGrp="1"/>
          </p:cNvGraphicFramePr>
          <p:nvPr>
            <p:ph idx="1"/>
            <p:extLst>
              <p:ext uri="{D42A27DB-BD31-4B8C-83A1-F6EECF244321}">
                <p14:modId xmlns:p14="http://schemas.microsoft.com/office/powerpoint/2010/main" val="169312963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13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D6E6-7F42-43FA-A94A-F4E909A16611}"/>
              </a:ext>
            </a:extLst>
          </p:cNvPr>
          <p:cNvSpPr>
            <a:spLocks noGrp="1"/>
          </p:cNvSpPr>
          <p:nvPr>
            <p:ph type="title"/>
          </p:nvPr>
        </p:nvSpPr>
        <p:spPr>
          <a:xfrm>
            <a:off x="5297762" y="329184"/>
            <a:ext cx="6251110" cy="1783080"/>
          </a:xfrm>
        </p:spPr>
        <p:txBody>
          <a:bodyPr anchor="b">
            <a:normAutofit/>
          </a:bodyPr>
          <a:lstStyle/>
          <a:p>
            <a:r>
              <a:rPr lang="en-US" sz="4600"/>
              <a:t>Complete Metabolic Panel (CMP) - chemistry</a:t>
            </a:r>
          </a:p>
        </p:txBody>
      </p:sp>
      <p:sp>
        <p:nvSpPr>
          <p:cNvPr id="3" name="Content Placeholder 2">
            <a:extLst>
              <a:ext uri="{FF2B5EF4-FFF2-40B4-BE49-F238E27FC236}">
                <a16:creationId xmlns:a16="http://schemas.microsoft.com/office/drawing/2014/main" id="{CE56556C-A401-423B-99E2-A449CF9ABCA5}"/>
              </a:ext>
            </a:extLst>
          </p:cNvPr>
          <p:cNvSpPr>
            <a:spLocks noGrp="1"/>
          </p:cNvSpPr>
          <p:nvPr>
            <p:ph idx="1"/>
          </p:nvPr>
        </p:nvSpPr>
        <p:spPr>
          <a:xfrm>
            <a:off x="5297762" y="2706624"/>
            <a:ext cx="6251110" cy="3483864"/>
          </a:xfrm>
        </p:spPr>
        <p:txBody>
          <a:bodyPr>
            <a:normAutofit/>
          </a:bodyPr>
          <a:lstStyle/>
          <a:p>
            <a:r>
              <a:rPr lang="en-US" sz="1700"/>
              <a:t>This test measures a few substances in the blood that are important in myeloma and in measuring the function of your organs.</a:t>
            </a:r>
          </a:p>
          <a:p>
            <a:r>
              <a:rPr lang="en-US" sz="1700"/>
              <a:t>Along with the CBC, this is a routine test drawn with each visit for treatment or office visit.</a:t>
            </a:r>
          </a:p>
          <a:p>
            <a:r>
              <a:rPr lang="en-US" sz="1700"/>
              <a:t>Measures that are important in myeloma:</a:t>
            </a:r>
          </a:p>
          <a:p>
            <a:pPr lvl="1"/>
            <a:r>
              <a:rPr lang="en-US" sz="1700"/>
              <a:t>BUN (blood urea nitrogen)</a:t>
            </a:r>
          </a:p>
          <a:p>
            <a:pPr lvl="1"/>
            <a:r>
              <a:rPr lang="en-US" sz="1700"/>
              <a:t>Creatinine</a:t>
            </a:r>
          </a:p>
          <a:p>
            <a:pPr lvl="1"/>
            <a:r>
              <a:rPr lang="en-US" sz="1700"/>
              <a:t>Creatinine clearance and glomerular filtration rate (GFR)</a:t>
            </a:r>
          </a:p>
          <a:p>
            <a:pPr lvl="1"/>
            <a:r>
              <a:rPr lang="en-US" sz="1700"/>
              <a:t>Calcium</a:t>
            </a:r>
          </a:p>
          <a:p>
            <a:pPr lvl="1"/>
            <a:r>
              <a:rPr lang="en-US" sz="1700"/>
              <a:t>Total protein</a:t>
            </a:r>
          </a:p>
        </p:txBody>
      </p:sp>
      <p:pic>
        <p:nvPicPr>
          <p:cNvPr id="5" name="Picture 4" descr="A row of samples for medical testing">
            <a:extLst>
              <a:ext uri="{FF2B5EF4-FFF2-40B4-BE49-F238E27FC236}">
                <a16:creationId xmlns:a16="http://schemas.microsoft.com/office/drawing/2014/main" id="{D90AA40C-3382-A351-9473-9C11EDA188E6}"/>
              </a:ext>
            </a:extLst>
          </p:cNvPr>
          <p:cNvPicPr>
            <a:picLocks noChangeAspect="1"/>
          </p:cNvPicPr>
          <p:nvPr/>
        </p:nvPicPr>
        <p:blipFill rotWithShape="1">
          <a:blip r:embed="rId2"/>
          <a:srcRect l="48033" r="103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10787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5D9559-F69A-47E1-9AAD-6E1483EDB8B3}"/>
              </a:ext>
            </a:extLst>
          </p:cNvPr>
          <p:cNvSpPr>
            <a:spLocks noGrp="1"/>
          </p:cNvSpPr>
          <p:nvPr>
            <p:ph type="title"/>
          </p:nvPr>
        </p:nvSpPr>
        <p:spPr>
          <a:xfrm>
            <a:off x="4572001" y="601744"/>
            <a:ext cx="6781800" cy="1338696"/>
          </a:xfrm>
        </p:spPr>
        <p:txBody>
          <a:bodyPr>
            <a:normAutofit/>
          </a:bodyPr>
          <a:lstStyle/>
          <a:p>
            <a:r>
              <a:rPr lang="en-US"/>
              <a:t>BUN and Creatinine	</a:t>
            </a:r>
            <a:endParaRPr lang="en-US" dirty="0"/>
          </a:p>
        </p:txBody>
      </p:sp>
      <p:pic>
        <p:nvPicPr>
          <p:cNvPr id="22" name="Picture 21" descr="Test tubes with one test tube in orange with drops">
            <a:extLst>
              <a:ext uri="{FF2B5EF4-FFF2-40B4-BE49-F238E27FC236}">
                <a16:creationId xmlns:a16="http://schemas.microsoft.com/office/drawing/2014/main" id="{A759F623-8449-8EC2-19AD-C3D72BB04685}"/>
              </a:ext>
            </a:extLst>
          </p:cNvPr>
          <p:cNvPicPr>
            <a:picLocks noChangeAspect="1"/>
          </p:cNvPicPr>
          <p:nvPr/>
        </p:nvPicPr>
        <p:blipFill rotWithShape="1">
          <a:blip r:embed="rId3"/>
          <a:srcRect l="39868" r="22766"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23" name="Content Placeholder 2">
            <a:extLst>
              <a:ext uri="{FF2B5EF4-FFF2-40B4-BE49-F238E27FC236}">
                <a16:creationId xmlns:a16="http://schemas.microsoft.com/office/drawing/2014/main" id="{B5264573-B325-4C96-BDD9-68FBF35F4116}"/>
              </a:ext>
            </a:extLst>
          </p:cNvPr>
          <p:cNvSpPr>
            <a:spLocks noGrp="1"/>
          </p:cNvSpPr>
          <p:nvPr>
            <p:ph idx="1"/>
          </p:nvPr>
        </p:nvSpPr>
        <p:spPr>
          <a:xfrm>
            <a:off x="4572001" y="1681843"/>
            <a:ext cx="6781800" cy="4420845"/>
          </a:xfrm>
        </p:spPr>
        <p:txBody>
          <a:bodyPr anchor="t">
            <a:noAutofit/>
          </a:bodyPr>
          <a:lstStyle/>
          <a:p>
            <a:r>
              <a:rPr lang="en-US" sz="2200" dirty="0"/>
              <a:t>These both measure how well your kidneys are functioning</a:t>
            </a:r>
          </a:p>
          <a:p>
            <a:r>
              <a:rPr lang="en-US" sz="2200" dirty="0"/>
              <a:t>Creatinine is used to measure the “R” in CRAB criteria.</a:t>
            </a:r>
          </a:p>
          <a:p>
            <a:r>
              <a:rPr lang="en-US" sz="2200" dirty="0"/>
              <a:t>Creatinine is a waste product from normal breakdown and is filtered through the kidneys, excreted by urine.</a:t>
            </a:r>
          </a:p>
          <a:p>
            <a:r>
              <a:rPr lang="en-US" sz="2200" dirty="0"/>
              <a:t>Serum creatinine level is an important measure of who well your kidneys are filtering</a:t>
            </a:r>
          </a:p>
          <a:p>
            <a:pPr lvl="1"/>
            <a:r>
              <a:rPr lang="en-US" sz="2200" dirty="0"/>
              <a:t>Normal 0.6 -1.3 mg/dL</a:t>
            </a:r>
          </a:p>
          <a:p>
            <a:r>
              <a:rPr lang="en-US" sz="2200" dirty="0"/>
              <a:t>BUN can be affected by other issues – not just your kidney function itself</a:t>
            </a:r>
          </a:p>
          <a:p>
            <a:pPr lvl="1"/>
            <a:r>
              <a:rPr lang="en-US" sz="2200" dirty="0"/>
              <a:t>Normal is 7-20 mg/dL</a:t>
            </a:r>
          </a:p>
        </p:txBody>
      </p:sp>
    </p:spTree>
    <p:extLst>
      <p:ext uri="{BB962C8B-B14F-4D97-AF65-F5344CB8AC3E}">
        <p14:creationId xmlns:p14="http://schemas.microsoft.com/office/powerpoint/2010/main" val="349005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48922-48E0-47EC-8688-9D27C7B617E7}"/>
              </a:ext>
            </a:extLst>
          </p:cNvPr>
          <p:cNvSpPr>
            <a:spLocks noGrp="1"/>
          </p:cNvSpPr>
          <p:nvPr>
            <p:ph type="title"/>
          </p:nvPr>
        </p:nvSpPr>
        <p:spPr>
          <a:xfrm>
            <a:off x="841248" y="548640"/>
            <a:ext cx="3600860" cy="5431536"/>
          </a:xfrm>
        </p:spPr>
        <p:txBody>
          <a:bodyPr>
            <a:normAutofit/>
          </a:bodyPr>
          <a:lstStyle/>
          <a:p>
            <a:r>
              <a:rPr lang="en-US" sz="5400"/>
              <a:t>Creatinine clearance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297A06-345D-4D85-96FB-E33DFD9DD352}"/>
              </a:ext>
            </a:extLst>
          </p:cNvPr>
          <p:cNvSpPr>
            <a:spLocks noGrp="1"/>
          </p:cNvSpPr>
          <p:nvPr>
            <p:ph idx="1"/>
          </p:nvPr>
        </p:nvSpPr>
        <p:spPr>
          <a:xfrm>
            <a:off x="5126418" y="552091"/>
            <a:ext cx="6224335" cy="5431536"/>
          </a:xfrm>
        </p:spPr>
        <p:txBody>
          <a:bodyPr anchor="ctr">
            <a:normAutofit/>
          </a:bodyPr>
          <a:lstStyle/>
          <a:p>
            <a:r>
              <a:rPr lang="en-US" sz="2200"/>
              <a:t>The amount of blood per minute that the kidneys can make creatinine-free.</a:t>
            </a:r>
          </a:p>
          <a:p>
            <a:r>
              <a:rPr lang="en-US" sz="2200"/>
              <a:t>Ideally measured with a 24-hour urine collection and blood sample of the serum creatinine. </a:t>
            </a:r>
          </a:p>
          <a:p>
            <a:r>
              <a:rPr lang="en-US" sz="2200"/>
              <a:t>Declines normally with age (hence the large range for normal values).</a:t>
            </a:r>
          </a:p>
          <a:p>
            <a:r>
              <a:rPr lang="en-US" sz="2200"/>
              <a:t>Creatinine clearance less than 40mL/min is considered a myeloma defining event (MDE) – a sign of early active myeloma in people who have no other CRAB criteria. </a:t>
            </a:r>
          </a:p>
          <a:p>
            <a:r>
              <a:rPr lang="en-US" sz="2200"/>
              <a:t>Normal ranges:</a:t>
            </a:r>
          </a:p>
          <a:p>
            <a:pPr lvl="1"/>
            <a:r>
              <a:rPr lang="en-US" sz="2200"/>
              <a:t>Men: 97-137 mL/min</a:t>
            </a:r>
          </a:p>
          <a:p>
            <a:pPr lvl="1"/>
            <a:r>
              <a:rPr lang="en-US" sz="2200"/>
              <a:t>Women: 88-128 mL/min</a:t>
            </a:r>
          </a:p>
          <a:p>
            <a:pPr lvl="1"/>
            <a:endParaRPr lang="en-US" sz="2200"/>
          </a:p>
        </p:txBody>
      </p:sp>
    </p:spTree>
    <p:extLst>
      <p:ext uri="{BB962C8B-B14F-4D97-AF65-F5344CB8AC3E}">
        <p14:creationId xmlns:p14="http://schemas.microsoft.com/office/powerpoint/2010/main" val="252368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65D9572-AE20-40B6-B24D-4CFD2A90E23D}"/>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Estimated Glomerular Filtration Rate (eGFR)</a:t>
            </a:r>
          </a:p>
        </p:txBody>
      </p:sp>
      <p:sp>
        <p:nvSpPr>
          <p:cNvPr id="21" name="Content Placeholder 2">
            <a:extLst>
              <a:ext uri="{FF2B5EF4-FFF2-40B4-BE49-F238E27FC236}">
                <a16:creationId xmlns:a16="http://schemas.microsoft.com/office/drawing/2014/main" id="{FA133889-19EC-4EAC-A223-1EEFE0C37D2D}"/>
              </a:ext>
            </a:extLst>
          </p:cNvPr>
          <p:cNvSpPr>
            <a:spLocks noGrp="1"/>
          </p:cNvSpPr>
          <p:nvPr>
            <p:ph idx="1"/>
          </p:nvPr>
        </p:nvSpPr>
        <p:spPr>
          <a:xfrm>
            <a:off x="6172200" y="804672"/>
            <a:ext cx="5221224" cy="5230368"/>
          </a:xfrm>
        </p:spPr>
        <p:txBody>
          <a:bodyPr anchor="ctr">
            <a:normAutofit/>
          </a:bodyPr>
          <a:lstStyle/>
          <a:p>
            <a:r>
              <a:rPr lang="en-US" sz="2000" dirty="0">
                <a:solidFill>
                  <a:schemeClr val="tx2"/>
                </a:solidFill>
              </a:rPr>
              <a:t>Used with the creatinine and creatinine clearance to detect kidney damage. </a:t>
            </a:r>
          </a:p>
          <a:p>
            <a:r>
              <a:rPr lang="en-US" sz="2000" dirty="0">
                <a:solidFill>
                  <a:schemeClr val="tx2"/>
                </a:solidFill>
              </a:rPr>
              <a:t>Estimated because it uses only the blood, not blood and urine to calculate the number.</a:t>
            </a:r>
          </a:p>
          <a:p>
            <a:r>
              <a:rPr lang="en-US" sz="2000" dirty="0">
                <a:solidFill>
                  <a:schemeClr val="tx2"/>
                </a:solidFill>
              </a:rPr>
              <a:t>NOT accurate in those who are over age 70, very overweight, very muscular, or pregnant because it can’t factor in differences caused by those conditions.</a:t>
            </a:r>
          </a:p>
          <a:p>
            <a:r>
              <a:rPr lang="en-US" sz="2000" dirty="0">
                <a:solidFill>
                  <a:schemeClr val="tx2"/>
                </a:solidFill>
              </a:rPr>
              <a:t>Normal: </a:t>
            </a:r>
          </a:p>
          <a:p>
            <a:pPr lvl="1"/>
            <a:r>
              <a:rPr lang="en-US" sz="2000" dirty="0">
                <a:solidFill>
                  <a:schemeClr val="tx2"/>
                </a:solidFill>
              </a:rPr>
              <a:t>90-120 (&gt;60 in most labs)</a:t>
            </a:r>
          </a:p>
        </p:txBody>
      </p:sp>
    </p:spTree>
    <p:extLst>
      <p:ext uri="{BB962C8B-B14F-4D97-AF65-F5344CB8AC3E}">
        <p14:creationId xmlns:p14="http://schemas.microsoft.com/office/powerpoint/2010/main" val="206058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6" name="Freeform: Shape 3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AE30591-471F-413E-BA83-5E5BD00B2613}"/>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Calcium</a:t>
            </a:r>
          </a:p>
        </p:txBody>
      </p:sp>
      <p:sp>
        <p:nvSpPr>
          <p:cNvPr id="3" name="Content Placeholder 2">
            <a:extLst>
              <a:ext uri="{FF2B5EF4-FFF2-40B4-BE49-F238E27FC236}">
                <a16:creationId xmlns:a16="http://schemas.microsoft.com/office/drawing/2014/main" id="{87C554A5-B895-4AD8-9E02-4D320E3A83AF}"/>
              </a:ext>
            </a:extLst>
          </p:cNvPr>
          <p:cNvSpPr>
            <a:spLocks noGrp="1"/>
          </p:cNvSpPr>
          <p:nvPr>
            <p:ph idx="1"/>
          </p:nvPr>
        </p:nvSpPr>
        <p:spPr>
          <a:xfrm>
            <a:off x="6172200" y="804672"/>
            <a:ext cx="5221224" cy="5230368"/>
          </a:xfrm>
        </p:spPr>
        <p:txBody>
          <a:bodyPr anchor="ctr">
            <a:normAutofit/>
          </a:bodyPr>
          <a:lstStyle/>
          <a:p>
            <a:r>
              <a:rPr lang="en-US" sz="2200" dirty="0">
                <a:solidFill>
                  <a:schemeClr val="tx2"/>
                </a:solidFill>
              </a:rPr>
              <a:t>The “C” in CRAB criteria is elevated blood calcium level.</a:t>
            </a:r>
          </a:p>
          <a:p>
            <a:r>
              <a:rPr lang="en-US" sz="2200" dirty="0">
                <a:solidFill>
                  <a:schemeClr val="tx2"/>
                </a:solidFill>
              </a:rPr>
              <a:t>Caused by the increased bone breakdown in myeloma – leading to the high blood level of calcium and the increased risk of fracture. </a:t>
            </a:r>
          </a:p>
          <a:p>
            <a:r>
              <a:rPr lang="en-US" sz="2200" dirty="0">
                <a:solidFill>
                  <a:schemeClr val="tx2"/>
                </a:solidFill>
              </a:rPr>
              <a:t>High levels can damage the kidneys.</a:t>
            </a:r>
          </a:p>
          <a:p>
            <a:r>
              <a:rPr lang="en-US" sz="2200" dirty="0">
                <a:solidFill>
                  <a:schemeClr val="tx2"/>
                </a:solidFill>
              </a:rPr>
              <a:t>Normal:	</a:t>
            </a:r>
          </a:p>
          <a:p>
            <a:pPr lvl="1"/>
            <a:r>
              <a:rPr lang="en-US" sz="2200" dirty="0">
                <a:solidFill>
                  <a:schemeClr val="tx2"/>
                </a:solidFill>
              </a:rPr>
              <a:t>8.9 – 10.5mg/dL</a:t>
            </a:r>
          </a:p>
          <a:p>
            <a:endParaRPr lang="en-US" sz="1800" dirty="0">
              <a:solidFill>
                <a:schemeClr val="tx2"/>
              </a:solidFill>
            </a:endParaRPr>
          </a:p>
        </p:txBody>
      </p:sp>
    </p:spTree>
    <p:extLst>
      <p:ext uri="{BB962C8B-B14F-4D97-AF65-F5344CB8AC3E}">
        <p14:creationId xmlns:p14="http://schemas.microsoft.com/office/powerpoint/2010/main" val="185170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05C3D-A128-4A3E-8BA9-CA31DA50F1FE}"/>
              </a:ext>
            </a:extLst>
          </p:cNvPr>
          <p:cNvSpPr>
            <a:spLocks noGrp="1"/>
          </p:cNvSpPr>
          <p:nvPr>
            <p:ph type="title"/>
          </p:nvPr>
        </p:nvSpPr>
        <p:spPr>
          <a:xfrm>
            <a:off x="838200" y="365125"/>
            <a:ext cx="10515600" cy="1325563"/>
          </a:xfrm>
        </p:spPr>
        <p:txBody>
          <a:bodyPr>
            <a:normAutofit/>
          </a:bodyPr>
          <a:lstStyle/>
          <a:p>
            <a:r>
              <a:rPr lang="en-US" sz="5400"/>
              <a:t>Total protein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BA514E-A9BD-4467-BD5C-E044F6268687}"/>
              </a:ext>
            </a:extLst>
          </p:cNvPr>
          <p:cNvSpPr>
            <a:spLocks noGrp="1"/>
          </p:cNvSpPr>
          <p:nvPr>
            <p:ph idx="1"/>
          </p:nvPr>
        </p:nvSpPr>
        <p:spPr>
          <a:xfrm>
            <a:off x="838200" y="1929384"/>
            <a:ext cx="10515600" cy="4251960"/>
          </a:xfrm>
        </p:spPr>
        <p:txBody>
          <a:bodyPr>
            <a:normAutofit/>
          </a:bodyPr>
          <a:lstStyle/>
          <a:p>
            <a:r>
              <a:rPr lang="en-US" sz="2400" dirty="0"/>
              <a:t>Measures the total amount of blood protein, including albumin and globulin. </a:t>
            </a:r>
          </a:p>
          <a:p>
            <a:r>
              <a:rPr lang="en-US" sz="2400" dirty="0"/>
              <a:t>If there is active myeloma present, the level of globulin will be increased which will increase the total.</a:t>
            </a:r>
          </a:p>
          <a:p>
            <a:r>
              <a:rPr lang="en-US" sz="2400" dirty="0"/>
              <a:t>If seen on a regular exam, an elevated total protein should prompt further testing.  </a:t>
            </a:r>
          </a:p>
          <a:p>
            <a:r>
              <a:rPr lang="en-US" sz="2400" dirty="0"/>
              <a:t>You can get an idea of the breakdown on a CMP because the albumin will also be measured.</a:t>
            </a:r>
          </a:p>
          <a:p>
            <a:r>
              <a:rPr lang="en-US" sz="2400" dirty="0"/>
              <a:t>Normal:</a:t>
            </a:r>
          </a:p>
          <a:p>
            <a:pPr lvl="1"/>
            <a:r>
              <a:rPr lang="en-US" dirty="0"/>
              <a:t>6-8g/dL</a:t>
            </a:r>
          </a:p>
        </p:txBody>
      </p:sp>
    </p:spTree>
    <p:extLst>
      <p:ext uri="{BB962C8B-B14F-4D97-AF65-F5344CB8AC3E}">
        <p14:creationId xmlns:p14="http://schemas.microsoft.com/office/powerpoint/2010/main" val="194885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518BCE60-EB58-4019-B93A-1094BA89F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239C5D7-3A83-4B28-BA16-9364DA5F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5385538" cy="68580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0E4BDC5-1DF0-B758-02E4-0AA24AB72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087"/>
            <a:ext cx="6103704" cy="5125412"/>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4BDF5-7E2F-48CB-BCCD-14472BD8AC90}"/>
              </a:ext>
            </a:extLst>
          </p:cNvPr>
          <p:cNvSpPr>
            <a:spLocks noGrp="1"/>
          </p:cNvSpPr>
          <p:nvPr>
            <p:ph type="title"/>
          </p:nvPr>
        </p:nvSpPr>
        <p:spPr>
          <a:xfrm>
            <a:off x="768096" y="777240"/>
            <a:ext cx="4502683" cy="3792070"/>
          </a:xfrm>
        </p:spPr>
        <p:txBody>
          <a:bodyPr vert="horz" lIns="91440" tIns="45720" rIns="91440" bIns="45720" rtlCol="0" anchor="t">
            <a:normAutofit/>
          </a:bodyPr>
          <a:lstStyle/>
          <a:p>
            <a:r>
              <a:rPr lang="en-US"/>
              <a:t>Tests that assess monoclonal protein</a:t>
            </a:r>
            <a:br>
              <a:rPr lang="en-US"/>
            </a:br>
            <a:br>
              <a:rPr lang="en-US"/>
            </a:br>
            <a:r>
              <a:rPr lang="en-US"/>
              <a:t>aka: Your “myeloma” labs</a:t>
            </a:r>
            <a:endParaRPr lang="en-US" dirty="0"/>
          </a:p>
        </p:txBody>
      </p:sp>
      <p:pic>
        <p:nvPicPr>
          <p:cNvPr id="18" name="Picture 17" descr="Chemical formulae are written on paper">
            <a:extLst>
              <a:ext uri="{FF2B5EF4-FFF2-40B4-BE49-F238E27FC236}">
                <a16:creationId xmlns:a16="http://schemas.microsoft.com/office/drawing/2014/main" id="{7FC2D088-AC89-BF76-9695-D174AF12F01A}"/>
              </a:ext>
            </a:extLst>
          </p:cNvPr>
          <p:cNvPicPr>
            <a:picLocks noChangeAspect="1"/>
          </p:cNvPicPr>
          <p:nvPr/>
        </p:nvPicPr>
        <p:blipFill rotWithShape="1">
          <a:blip r:embed="rId2"/>
          <a:srcRect l="27686" r="28142"/>
          <a:stretch/>
        </p:blipFill>
        <p:spPr>
          <a:xfrm>
            <a:off x="6103705" y="10"/>
            <a:ext cx="5385539" cy="6857990"/>
          </a:xfrm>
          <a:prstGeom prst="rect">
            <a:avLst/>
          </a:prstGeom>
        </p:spPr>
      </p:pic>
      <p:sp>
        <p:nvSpPr>
          <p:cNvPr id="14" name="tint">
            <a:extLst>
              <a:ext uri="{FF2B5EF4-FFF2-40B4-BE49-F238E27FC236}">
                <a16:creationId xmlns:a16="http://schemas.microsoft.com/office/drawing/2014/main" id="{49109861-B852-BC17-33D7-416D00A39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92294" y="0"/>
            <a:ext cx="696657"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917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ose-up of a solar panel&#10;&#10;Description automatically generated">
            <a:extLst>
              <a:ext uri="{FF2B5EF4-FFF2-40B4-BE49-F238E27FC236}">
                <a16:creationId xmlns:a16="http://schemas.microsoft.com/office/drawing/2014/main" id="{3ED6D183-1D8D-3A82-56A9-470ADD12F81C}"/>
              </a:ext>
            </a:extLst>
          </p:cNvPr>
          <p:cNvPicPr>
            <a:picLocks noChangeAspect="1"/>
          </p:cNvPicPr>
          <p:nvPr/>
        </p:nvPicPr>
        <p:blipFill rotWithShape="1">
          <a:blip r:embed="rId2">
            <a:duotone>
              <a:schemeClr val="bg2">
                <a:shade val="45000"/>
                <a:satMod val="135000"/>
              </a:schemeClr>
              <a:prstClr val="white"/>
            </a:duotone>
          </a:blip>
          <a:srcRect t="3479" b="1225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4154C-D1A6-40FC-8A5F-82C788ED4340}"/>
              </a:ext>
            </a:extLst>
          </p:cNvPr>
          <p:cNvSpPr>
            <a:spLocks noGrp="1"/>
          </p:cNvSpPr>
          <p:nvPr>
            <p:ph type="title"/>
          </p:nvPr>
        </p:nvSpPr>
        <p:spPr>
          <a:xfrm>
            <a:off x="838200" y="365125"/>
            <a:ext cx="10515600" cy="1325563"/>
          </a:xfrm>
        </p:spPr>
        <p:txBody>
          <a:bodyPr>
            <a:normAutofit/>
          </a:bodyPr>
          <a:lstStyle/>
          <a:p>
            <a:r>
              <a:rPr lang="en-US"/>
              <a:t>How do I know what’s important? </a:t>
            </a:r>
            <a:br>
              <a:rPr lang="en-US"/>
            </a:br>
            <a:r>
              <a:rPr lang="en-US"/>
              <a:t>How do I keep track of everything?</a:t>
            </a:r>
            <a:endParaRPr lang="en-US" dirty="0"/>
          </a:p>
        </p:txBody>
      </p:sp>
      <p:graphicFrame>
        <p:nvGraphicFramePr>
          <p:cNvPr id="13" name="Content Placeholder 2">
            <a:extLst>
              <a:ext uri="{FF2B5EF4-FFF2-40B4-BE49-F238E27FC236}">
                <a16:creationId xmlns:a16="http://schemas.microsoft.com/office/drawing/2014/main" id="{1259D3BA-F49C-68AE-1755-D4322114EE07}"/>
              </a:ext>
            </a:extLst>
          </p:cNvPr>
          <p:cNvGraphicFramePr>
            <a:graphicFrameLocks noGrp="1"/>
          </p:cNvGraphicFramePr>
          <p:nvPr>
            <p:ph idx="1"/>
            <p:extLst>
              <p:ext uri="{D42A27DB-BD31-4B8C-83A1-F6EECF244321}">
                <p14:modId xmlns:p14="http://schemas.microsoft.com/office/powerpoint/2010/main" val="32959263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3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209-97B3-4C55-A9A2-FF18A9A059C1}"/>
              </a:ext>
            </a:extLst>
          </p:cNvPr>
          <p:cNvSpPr>
            <a:spLocks noGrp="1"/>
          </p:cNvSpPr>
          <p:nvPr>
            <p:ph type="title"/>
          </p:nvPr>
        </p:nvSpPr>
        <p:spPr/>
        <p:txBody>
          <a:bodyPr/>
          <a:lstStyle/>
          <a:p>
            <a:r>
              <a:rPr lang="en-US" dirty="0"/>
              <a:t>Serum quantitative immunoglobulins (</a:t>
            </a:r>
            <a:r>
              <a:rPr lang="en-US" dirty="0" err="1"/>
              <a:t>QIg</a:t>
            </a:r>
            <a:r>
              <a:rPr lang="en-US" dirty="0"/>
              <a:t>)</a:t>
            </a:r>
          </a:p>
        </p:txBody>
      </p:sp>
      <p:sp>
        <p:nvSpPr>
          <p:cNvPr id="3" name="Content Placeholder 2">
            <a:extLst>
              <a:ext uri="{FF2B5EF4-FFF2-40B4-BE49-F238E27FC236}">
                <a16:creationId xmlns:a16="http://schemas.microsoft.com/office/drawing/2014/main" id="{461D9DA1-E4A4-421F-9A50-AA00487D65BF}"/>
              </a:ext>
            </a:extLst>
          </p:cNvPr>
          <p:cNvSpPr>
            <a:spLocks noGrp="1"/>
          </p:cNvSpPr>
          <p:nvPr>
            <p:ph idx="1"/>
          </p:nvPr>
        </p:nvSpPr>
        <p:spPr>
          <a:xfrm>
            <a:off x="838200" y="1520190"/>
            <a:ext cx="10515600" cy="4656773"/>
          </a:xfrm>
        </p:spPr>
        <p:txBody>
          <a:bodyPr>
            <a:normAutofit lnSpcReduction="10000"/>
          </a:bodyPr>
          <a:lstStyle/>
          <a:p>
            <a:r>
              <a:rPr lang="en-US" sz="3000" dirty="0"/>
              <a:t>Measures IgA, IgG, IgM – the most commonly affected immunoglobulins in myeloma. (rare cases of </a:t>
            </a:r>
            <a:r>
              <a:rPr lang="en-US" sz="3000" dirty="0" err="1"/>
              <a:t>IgD</a:t>
            </a:r>
            <a:r>
              <a:rPr lang="en-US" sz="3000" dirty="0"/>
              <a:t>, </a:t>
            </a:r>
            <a:r>
              <a:rPr lang="en-US" sz="3000" dirty="0" err="1"/>
              <a:t>IgE</a:t>
            </a:r>
            <a:r>
              <a:rPr lang="en-US" sz="3000" dirty="0"/>
              <a:t>)</a:t>
            </a:r>
          </a:p>
          <a:p>
            <a:r>
              <a:rPr lang="en-US" sz="3000" dirty="0"/>
              <a:t>Measures both polyclonal (normal) and monoclonal (myeloma related) immunoglobulins</a:t>
            </a:r>
          </a:p>
          <a:p>
            <a:r>
              <a:rPr lang="en-US" sz="3000" dirty="0"/>
              <a:t>An increase in only one type should lead to further testing.</a:t>
            </a:r>
          </a:p>
          <a:p>
            <a:r>
              <a:rPr lang="en-US" sz="3000" dirty="0"/>
              <a:t>Very useful in measuring IgA as this is most sensitive for that. </a:t>
            </a:r>
          </a:p>
          <a:p>
            <a:r>
              <a:rPr lang="en-US" sz="3000" dirty="0"/>
              <a:t>Normal (may differ slightly at each lab):</a:t>
            </a:r>
          </a:p>
          <a:p>
            <a:pPr lvl="1"/>
            <a:r>
              <a:rPr lang="en-US" sz="2600" dirty="0"/>
              <a:t>IgA: 61-356 mg/dL</a:t>
            </a:r>
          </a:p>
          <a:p>
            <a:pPr lvl="1"/>
            <a:r>
              <a:rPr lang="en-US" sz="2600" dirty="0"/>
              <a:t>IgG: 767-1590 mg/dL</a:t>
            </a:r>
          </a:p>
          <a:p>
            <a:pPr lvl="1"/>
            <a:r>
              <a:rPr lang="en-US" sz="2600" dirty="0"/>
              <a:t>IgM: 37-286 mg/dL</a:t>
            </a:r>
          </a:p>
        </p:txBody>
      </p:sp>
    </p:spTree>
    <p:extLst>
      <p:ext uri="{BB962C8B-B14F-4D97-AF65-F5344CB8AC3E}">
        <p14:creationId xmlns:p14="http://schemas.microsoft.com/office/powerpoint/2010/main" val="212874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F106-15DE-4723-9056-78E46DEB1BAD}"/>
              </a:ext>
            </a:extLst>
          </p:cNvPr>
          <p:cNvSpPr>
            <a:spLocks noGrp="1"/>
          </p:cNvSpPr>
          <p:nvPr>
            <p:ph type="title"/>
          </p:nvPr>
        </p:nvSpPr>
        <p:spPr/>
        <p:txBody>
          <a:bodyPr/>
          <a:lstStyle/>
          <a:p>
            <a:r>
              <a:rPr lang="en-US" dirty="0"/>
              <a:t>Important things to remember</a:t>
            </a:r>
          </a:p>
        </p:txBody>
      </p:sp>
      <p:sp>
        <p:nvSpPr>
          <p:cNvPr id="3" name="Content Placeholder 2">
            <a:extLst>
              <a:ext uri="{FF2B5EF4-FFF2-40B4-BE49-F238E27FC236}">
                <a16:creationId xmlns:a16="http://schemas.microsoft.com/office/drawing/2014/main" id="{EA8C13FD-E69D-44E6-89FC-DFEA0556294B}"/>
              </a:ext>
            </a:extLst>
          </p:cNvPr>
          <p:cNvSpPr>
            <a:spLocks noGrp="1"/>
          </p:cNvSpPr>
          <p:nvPr>
            <p:ph idx="1"/>
          </p:nvPr>
        </p:nvSpPr>
        <p:spPr>
          <a:xfrm>
            <a:off x="838200" y="1456267"/>
            <a:ext cx="10515600" cy="4720696"/>
          </a:xfrm>
        </p:spPr>
        <p:txBody>
          <a:bodyPr>
            <a:normAutofit/>
          </a:bodyPr>
          <a:lstStyle/>
          <a:p>
            <a:r>
              <a:rPr lang="en-US" sz="3200" dirty="0"/>
              <a:t>ALWAYS ASK YOUR PROVIDER – I can’t go over individual results or individualized cases today.</a:t>
            </a:r>
          </a:p>
          <a:p>
            <a:r>
              <a:rPr lang="en-US" sz="3200" dirty="0"/>
              <a:t>DO NOT COMPARE YOUR RESULTS WITH ANYONE ELSE</a:t>
            </a:r>
          </a:p>
          <a:p>
            <a:r>
              <a:rPr lang="en-US" sz="3200" dirty="0"/>
              <a:t>There will be changes in your results over time</a:t>
            </a:r>
          </a:p>
          <a:p>
            <a:r>
              <a:rPr lang="en-US" sz="3200" dirty="0"/>
              <a:t>There will be changes that are consistent with normal variation</a:t>
            </a:r>
          </a:p>
          <a:p>
            <a:r>
              <a:rPr lang="en-US" sz="3200" dirty="0"/>
              <a:t>Knowledge is a great thing! (ask questions)</a:t>
            </a:r>
          </a:p>
          <a:p>
            <a:r>
              <a:rPr lang="en-US" sz="3200" dirty="0"/>
              <a:t>There is so much more to Myeloma than the numbers!</a:t>
            </a:r>
          </a:p>
        </p:txBody>
      </p:sp>
    </p:spTree>
    <p:extLst>
      <p:ext uri="{BB962C8B-B14F-4D97-AF65-F5344CB8AC3E}">
        <p14:creationId xmlns:p14="http://schemas.microsoft.com/office/powerpoint/2010/main" val="117302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7BE8A2-5E19-4C28-9A0B-0105F28D424B}"/>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5100" kern="1200" dirty="0">
                <a:solidFill>
                  <a:schemeClr val="bg1"/>
                </a:solidFill>
                <a:latin typeface="+mj-lt"/>
                <a:ea typeface="+mj-ea"/>
                <a:cs typeface="+mj-cs"/>
              </a:rPr>
              <a:t>Structure of an immunoglobulin</a:t>
            </a:r>
          </a:p>
        </p:txBody>
      </p:sp>
      <p:pic>
        <p:nvPicPr>
          <p:cNvPr id="7" name="Content Placeholder 6">
            <a:extLst>
              <a:ext uri="{FF2B5EF4-FFF2-40B4-BE49-F238E27FC236}">
                <a16:creationId xmlns:a16="http://schemas.microsoft.com/office/drawing/2014/main" id="{7ADB966C-AE4F-4059-A180-2034A2F3981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60" r="1308" b="-2"/>
          <a:stretch/>
        </p:blipFill>
        <p:spPr>
          <a:xfrm>
            <a:off x="3421434" y="688033"/>
            <a:ext cx="5175512" cy="5258209"/>
          </a:xfrm>
          <a:prstGeom prst="rect">
            <a:avLst/>
          </a:prstGeom>
        </p:spPr>
      </p:pic>
    </p:spTree>
    <p:extLst>
      <p:ext uri="{BB962C8B-B14F-4D97-AF65-F5344CB8AC3E}">
        <p14:creationId xmlns:p14="http://schemas.microsoft.com/office/powerpoint/2010/main" val="20213934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8FBB6-74A9-4E68-83B9-4A5022FA4E63}"/>
              </a:ext>
            </a:extLst>
          </p:cNvPr>
          <p:cNvSpPr>
            <a:spLocks noGrp="1"/>
          </p:cNvSpPr>
          <p:nvPr>
            <p:ph type="title"/>
          </p:nvPr>
        </p:nvSpPr>
        <p:spPr>
          <a:xfrm>
            <a:off x="841248" y="256032"/>
            <a:ext cx="10506456" cy="1014984"/>
          </a:xfrm>
        </p:spPr>
        <p:txBody>
          <a:bodyPr anchor="b">
            <a:normAutofit/>
          </a:bodyPr>
          <a:lstStyle/>
          <a:p>
            <a:r>
              <a:rPr lang="en-US" dirty="0"/>
              <a:t>Serum protein electrophoresis (SPEP)</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BB217DA-14CE-8329-21C7-97285F163A44}"/>
              </a:ext>
            </a:extLst>
          </p:cNvPr>
          <p:cNvGraphicFramePr>
            <a:graphicFrameLocks noGrp="1"/>
          </p:cNvGraphicFramePr>
          <p:nvPr>
            <p:ph idx="1"/>
            <p:extLst>
              <p:ext uri="{D42A27DB-BD31-4B8C-83A1-F6EECF244321}">
                <p14:modId xmlns:p14="http://schemas.microsoft.com/office/powerpoint/2010/main" val="230577703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58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4C752-DE53-409E-98BB-463B154366C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SPEP graphs</a:t>
            </a:r>
          </a:p>
        </p:txBody>
      </p:sp>
      <p:pic>
        <p:nvPicPr>
          <p:cNvPr id="5" name="Content Placeholder 4" descr="A close up of a logo&#10;&#10;Description generated with high confidence">
            <a:extLst>
              <a:ext uri="{FF2B5EF4-FFF2-40B4-BE49-F238E27FC236}">
                <a16:creationId xmlns:a16="http://schemas.microsoft.com/office/drawing/2014/main" id="{63D40F0A-DB28-45CA-BC1E-60F205A6CF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125703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F2CCA-84FB-40C1-B5B4-6D00E3EF6857}"/>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SPEP/Serum immunofixation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068728-53C1-4E4A-A2D7-74CA48811D18}"/>
              </a:ext>
            </a:extLst>
          </p:cNvPr>
          <p:cNvSpPr>
            <a:spLocks noGrp="1"/>
          </p:cNvSpPr>
          <p:nvPr>
            <p:ph idx="1"/>
          </p:nvPr>
        </p:nvSpPr>
        <p:spPr>
          <a:xfrm>
            <a:off x="4447308" y="591344"/>
            <a:ext cx="6906491" cy="5585619"/>
          </a:xfrm>
        </p:spPr>
        <p:txBody>
          <a:bodyPr anchor="ctr">
            <a:normAutofit/>
          </a:bodyPr>
          <a:lstStyle/>
          <a:p>
            <a:r>
              <a:rPr lang="en-US" sz="2400" dirty="0"/>
              <a:t>Once the presence of an M-spike is known, another test called the serum immunofixation can be performed to evaluate the type of light and heavy chain (immunoglobulin) are found. </a:t>
            </a:r>
          </a:p>
          <a:p>
            <a:r>
              <a:rPr lang="en-US" sz="2400" dirty="0"/>
              <a:t>This test (immunofixation) can also give you information if there is no M-spike found, but there is a small “immeasurable” abnormal protein.</a:t>
            </a:r>
          </a:p>
          <a:p>
            <a:r>
              <a:rPr lang="en-US" sz="2400" dirty="0"/>
              <a:t>The SPEP can also measure the amount of albumin, normally up about 55% of the total protein.  Myeloma can activate certain proteins called cytokines that then decrease the ability of the liver to produce enough albumin. </a:t>
            </a:r>
          </a:p>
          <a:p>
            <a:r>
              <a:rPr lang="en-US" sz="2400" dirty="0"/>
              <a:t>Albumin can predict the behavior of myeloma cells at diagnosis (not really after that time). Lower albumin = higher stage at diagnosis.</a:t>
            </a:r>
          </a:p>
        </p:txBody>
      </p:sp>
    </p:spTree>
    <p:extLst>
      <p:ext uri="{BB962C8B-B14F-4D97-AF65-F5344CB8AC3E}">
        <p14:creationId xmlns:p14="http://schemas.microsoft.com/office/powerpoint/2010/main" val="157197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CD769-A15D-4D25-BBF3-98281FAAF5F8}"/>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Urine protein electrophoresis (UPEP)</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62E1961-C02C-7D02-D750-75BFAB205176}"/>
              </a:ext>
            </a:extLst>
          </p:cNvPr>
          <p:cNvGraphicFramePr>
            <a:graphicFrameLocks noGrp="1"/>
          </p:cNvGraphicFramePr>
          <p:nvPr>
            <p:ph idx="1"/>
            <p:extLst>
              <p:ext uri="{D42A27DB-BD31-4B8C-83A1-F6EECF244321}">
                <p14:modId xmlns:p14="http://schemas.microsoft.com/office/powerpoint/2010/main" val="85858047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506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4B39B-8AD3-4C83-8F3E-23CA3A38F3ED}"/>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Immunofixation (IFE)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A38816-7496-4058-927E-E0AC92BBFEB3}"/>
              </a:ext>
            </a:extLst>
          </p:cNvPr>
          <p:cNvSpPr>
            <a:spLocks noGrp="1"/>
          </p:cNvSpPr>
          <p:nvPr>
            <p:ph idx="1"/>
          </p:nvPr>
        </p:nvSpPr>
        <p:spPr>
          <a:xfrm>
            <a:off x="4447308" y="591344"/>
            <a:ext cx="6906491" cy="5585619"/>
          </a:xfrm>
        </p:spPr>
        <p:txBody>
          <a:bodyPr anchor="ctr">
            <a:normAutofit/>
          </a:bodyPr>
          <a:lstStyle/>
          <a:p>
            <a:r>
              <a:rPr lang="en-US" dirty="0"/>
              <a:t>Can give a more precise definition of protein(s) affected if there is an abnormal result on the SPEP.</a:t>
            </a:r>
          </a:p>
          <a:p>
            <a:r>
              <a:rPr lang="en-US" dirty="0"/>
              <a:t>Will give a heavy chain (immunoglobulin) and light chain identification. </a:t>
            </a:r>
          </a:p>
          <a:p>
            <a:r>
              <a:rPr lang="en-US" dirty="0"/>
              <a:t>Does not measure a number or amount of protein, just identifies WHICH proteins.</a:t>
            </a:r>
          </a:p>
          <a:p>
            <a:r>
              <a:rPr lang="en-US" dirty="0"/>
              <a:t>Can be done on urine and blood.</a:t>
            </a:r>
          </a:p>
          <a:p>
            <a:r>
              <a:rPr lang="en-US" dirty="0"/>
              <a:t>Serum and urine immunofixation that show no M-protein are considered normal and are part of the response criteria</a:t>
            </a:r>
          </a:p>
        </p:txBody>
      </p:sp>
    </p:spTree>
    <p:extLst>
      <p:ext uri="{BB962C8B-B14F-4D97-AF65-F5344CB8AC3E}">
        <p14:creationId xmlns:p14="http://schemas.microsoft.com/office/powerpoint/2010/main" val="268633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252BF-5FD6-4660-4946-3BEEB19422F7}"/>
              </a:ext>
            </a:extLst>
          </p:cNvPr>
          <p:cNvSpPr>
            <a:spLocks noGrp="1"/>
          </p:cNvSpPr>
          <p:nvPr>
            <p:ph type="title"/>
          </p:nvPr>
        </p:nvSpPr>
        <p:spPr>
          <a:xfrm>
            <a:off x="838200" y="365125"/>
            <a:ext cx="10515600" cy="1325563"/>
          </a:xfrm>
        </p:spPr>
        <p:txBody>
          <a:bodyPr>
            <a:normAutofit/>
          </a:bodyPr>
          <a:lstStyle/>
          <a:p>
            <a:r>
              <a:rPr lang="en-US" sz="5400" dirty="0"/>
              <a:t>SPEP/SIF (caveat)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3A059E-568E-8767-F3F1-81D9B3FE7149}"/>
              </a:ext>
            </a:extLst>
          </p:cNvPr>
          <p:cNvSpPr>
            <a:spLocks noGrp="1"/>
          </p:cNvSpPr>
          <p:nvPr>
            <p:ph idx="1"/>
          </p:nvPr>
        </p:nvSpPr>
        <p:spPr>
          <a:xfrm>
            <a:off x="838200" y="1929384"/>
            <a:ext cx="10515600" cy="4251960"/>
          </a:xfrm>
        </p:spPr>
        <p:txBody>
          <a:bodyPr>
            <a:normAutofit/>
          </a:bodyPr>
          <a:lstStyle/>
          <a:p>
            <a:r>
              <a:rPr lang="en-US" sz="2400" b="0" i="0" dirty="0">
                <a:effectLst/>
                <a:latin typeface="Arial" panose="020B0604020202020204" pitchFamily="34" charset="0"/>
              </a:rPr>
              <a:t>Daratumumab (</a:t>
            </a:r>
            <a:r>
              <a:rPr lang="en-US" sz="2400" b="0" i="0" dirty="0" err="1">
                <a:effectLst/>
                <a:latin typeface="Arial" panose="020B0604020202020204" pitchFamily="34" charset="0"/>
              </a:rPr>
              <a:t>Darzalex</a:t>
            </a:r>
            <a:r>
              <a:rPr lang="en-US" sz="2400" b="0" i="0" dirty="0">
                <a:effectLst/>
                <a:latin typeface="Arial" panose="020B0604020202020204" pitchFamily="34" charset="0"/>
              </a:rPr>
              <a:t>) can influence the results of IFE if a patient has IgG Kappa myeloma and is being evaluated for a complete response. The patient may be in a complete response, but a tiny band of IgG Kappa will show up on the test.</a:t>
            </a:r>
            <a:endParaRPr lang="en-US" sz="2400" dirty="0"/>
          </a:p>
        </p:txBody>
      </p:sp>
    </p:spTree>
    <p:extLst>
      <p:ext uri="{BB962C8B-B14F-4D97-AF65-F5344CB8AC3E}">
        <p14:creationId xmlns:p14="http://schemas.microsoft.com/office/powerpoint/2010/main" val="2305139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290CD-5375-40F5-A211-2F8EAF88E56A}"/>
              </a:ext>
            </a:extLst>
          </p:cNvPr>
          <p:cNvSpPr>
            <a:spLocks noGrp="1"/>
          </p:cNvSpPr>
          <p:nvPr>
            <p:ph type="title"/>
          </p:nvPr>
        </p:nvSpPr>
        <p:spPr>
          <a:xfrm>
            <a:off x="1171074" y="1396686"/>
            <a:ext cx="3240506" cy="4064628"/>
          </a:xfrm>
        </p:spPr>
        <p:txBody>
          <a:bodyPr>
            <a:normAutofit/>
          </a:bodyPr>
          <a:lstStyle/>
          <a:p>
            <a:r>
              <a:rPr lang="en-US">
                <a:solidFill>
                  <a:srgbClr val="FFFFFF"/>
                </a:solidFill>
              </a:rPr>
              <a:t>Serum free light chain assay (Freelite®)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A3B81E-B2BC-4F76-8BEA-8ADE0DC27F45}"/>
              </a:ext>
            </a:extLst>
          </p:cNvPr>
          <p:cNvSpPr>
            <a:spLocks noGrp="1"/>
          </p:cNvSpPr>
          <p:nvPr>
            <p:ph idx="1"/>
          </p:nvPr>
        </p:nvSpPr>
        <p:spPr>
          <a:xfrm>
            <a:off x="5370153" y="1526033"/>
            <a:ext cx="5536397" cy="3935281"/>
          </a:xfrm>
        </p:spPr>
        <p:txBody>
          <a:bodyPr>
            <a:normAutofit/>
          </a:bodyPr>
          <a:lstStyle/>
          <a:p>
            <a:r>
              <a:rPr lang="en-US" sz="2000"/>
              <a:t>The heavy chains and light chains are usually bound together resulting in “intact immunoglobulins” (the earlier picture).</a:t>
            </a:r>
          </a:p>
          <a:p>
            <a:r>
              <a:rPr lang="en-US" sz="2000"/>
              <a:t>Plasma cells tend to over-produce light chains which are then not bound to anything.</a:t>
            </a:r>
          </a:p>
          <a:p>
            <a:r>
              <a:rPr lang="en-US" sz="2000"/>
              <a:t>This excess is the “free” light chain measurement.</a:t>
            </a:r>
          </a:p>
          <a:p>
            <a:r>
              <a:rPr lang="en-US" sz="2000"/>
              <a:t>Some myeloma only secretes light chains (no heavy chain or M-spike at all).</a:t>
            </a:r>
          </a:p>
          <a:p>
            <a:r>
              <a:rPr lang="en-US" sz="2000"/>
              <a:t>This test can measure the excess/unbound light chains.</a:t>
            </a:r>
          </a:p>
        </p:txBody>
      </p:sp>
    </p:spTree>
    <p:extLst>
      <p:ext uri="{BB962C8B-B14F-4D97-AF65-F5344CB8AC3E}">
        <p14:creationId xmlns:p14="http://schemas.microsoft.com/office/powerpoint/2010/main" val="73796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DBEED-7A00-465A-A359-79F983BB834E}"/>
              </a:ext>
            </a:extLst>
          </p:cNvPr>
          <p:cNvSpPr>
            <a:spLocks noGrp="1"/>
          </p:cNvSpPr>
          <p:nvPr>
            <p:ph type="title"/>
          </p:nvPr>
        </p:nvSpPr>
        <p:spPr>
          <a:xfrm>
            <a:off x="841248" y="256032"/>
            <a:ext cx="10506456" cy="1014984"/>
          </a:xfrm>
        </p:spPr>
        <p:txBody>
          <a:bodyPr anchor="b">
            <a:normAutofit/>
          </a:bodyPr>
          <a:lstStyle/>
          <a:p>
            <a:r>
              <a:rPr lang="en-US" dirty="0"/>
              <a:t>Serum free light chain assay</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a:extLst>
              <a:ext uri="{FF2B5EF4-FFF2-40B4-BE49-F238E27FC236}">
                <a16:creationId xmlns:a16="http://schemas.microsoft.com/office/drawing/2014/main" id="{563AA05F-AEA9-4500-FCB6-759497631738}"/>
              </a:ext>
            </a:extLst>
          </p:cNvPr>
          <p:cNvGraphicFramePr>
            <a:graphicFrameLocks noGrp="1"/>
          </p:cNvGraphicFramePr>
          <p:nvPr>
            <p:ph idx="1"/>
            <p:extLst>
              <p:ext uri="{D42A27DB-BD31-4B8C-83A1-F6EECF244321}">
                <p14:modId xmlns:p14="http://schemas.microsoft.com/office/powerpoint/2010/main" val="32699306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695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0A303-5BD5-4504-B811-6877D4F76684}"/>
              </a:ext>
            </a:extLst>
          </p:cNvPr>
          <p:cNvSpPr>
            <a:spLocks noGrp="1"/>
          </p:cNvSpPr>
          <p:nvPr>
            <p:ph type="title"/>
          </p:nvPr>
        </p:nvSpPr>
        <p:spPr>
          <a:xfrm>
            <a:off x="841248" y="334644"/>
            <a:ext cx="10509504" cy="1076914"/>
          </a:xfrm>
        </p:spPr>
        <p:txBody>
          <a:bodyPr anchor="ctr">
            <a:normAutofit/>
          </a:bodyPr>
          <a:lstStyle/>
          <a:p>
            <a:r>
              <a:rPr lang="en-US" sz="4000"/>
              <a:t>Other blood tests – less frequently used</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380A68C-BE57-EC9C-5100-5A86E4A8F8DB}"/>
              </a:ext>
            </a:extLst>
          </p:cNvPr>
          <p:cNvGraphicFramePr>
            <a:graphicFrameLocks noGrp="1"/>
          </p:cNvGraphicFramePr>
          <p:nvPr>
            <p:ph idx="1"/>
            <p:extLst>
              <p:ext uri="{D42A27DB-BD31-4B8C-83A1-F6EECF244321}">
                <p14:modId xmlns:p14="http://schemas.microsoft.com/office/powerpoint/2010/main" val="105488374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25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6DC3-A521-412A-928C-336E7B015CCA}"/>
              </a:ext>
            </a:extLst>
          </p:cNvPr>
          <p:cNvSpPr>
            <a:spLocks noGrp="1"/>
          </p:cNvSpPr>
          <p:nvPr>
            <p:ph type="title"/>
          </p:nvPr>
        </p:nvSpPr>
        <p:spPr/>
        <p:txBody>
          <a:bodyPr>
            <a:normAutofit/>
          </a:bodyPr>
          <a:lstStyle/>
          <a:p>
            <a:r>
              <a:rPr lang="en-US" sz="5400"/>
              <a:t>Important blood work – routine </a:t>
            </a:r>
          </a:p>
        </p:txBody>
      </p:sp>
      <p:sp>
        <p:nvSpPr>
          <p:cNvPr id="3" name="Content Placeholder 2">
            <a:extLst>
              <a:ext uri="{FF2B5EF4-FFF2-40B4-BE49-F238E27FC236}">
                <a16:creationId xmlns:a16="http://schemas.microsoft.com/office/drawing/2014/main" id="{0DBA1699-131D-44D6-8B8C-2B2FE1098BDC}"/>
              </a:ext>
            </a:extLst>
          </p:cNvPr>
          <p:cNvSpPr>
            <a:spLocks noGrp="1"/>
          </p:cNvSpPr>
          <p:nvPr>
            <p:ph idx="1"/>
          </p:nvPr>
        </p:nvSpPr>
        <p:spPr>
          <a:xfrm>
            <a:off x="838200" y="1929384"/>
            <a:ext cx="10515600" cy="4251960"/>
          </a:xfrm>
        </p:spPr>
        <p:txBody>
          <a:bodyPr>
            <a:normAutofit/>
          </a:bodyPr>
          <a:lstStyle/>
          <a:p>
            <a:r>
              <a:rPr lang="en-US" dirty="0"/>
              <a:t>CBC – including WBC, RBC, Hemoglobin/Hematocrit, Platelets</a:t>
            </a:r>
          </a:p>
          <a:p>
            <a:r>
              <a:rPr lang="en-US" dirty="0"/>
              <a:t>CMP – including BUN, creatinine, total protein, calcium, albumin</a:t>
            </a:r>
          </a:p>
          <a:p>
            <a:r>
              <a:rPr lang="en-US" dirty="0"/>
              <a:t>Serum protein electrophoresis</a:t>
            </a:r>
          </a:p>
          <a:p>
            <a:r>
              <a:rPr lang="en-US" dirty="0"/>
              <a:t>Serum immunofixation</a:t>
            </a:r>
          </a:p>
          <a:p>
            <a:r>
              <a:rPr lang="en-US" dirty="0"/>
              <a:t>Immunoglobulins</a:t>
            </a:r>
          </a:p>
          <a:p>
            <a:r>
              <a:rPr lang="en-US" dirty="0"/>
              <a:t>Serum free light chains</a:t>
            </a:r>
          </a:p>
          <a:p>
            <a:r>
              <a:rPr lang="en-US" dirty="0"/>
              <a:t>At </a:t>
            </a:r>
            <a:r>
              <a:rPr lang="en-US" b="1" dirty="0"/>
              <a:t>diagnosis</a:t>
            </a:r>
            <a:r>
              <a:rPr lang="en-US" dirty="0"/>
              <a:t>: Beta-2 macroglobulin and LDH</a:t>
            </a:r>
          </a:p>
        </p:txBody>
      </p:sp>
    </p:spTree>
    <p:extLst>
      <p:ext uri="{BB962C8B-B14F-4D97-AF65-F5344CB8AC3E}">
        <p14:creationId xmlns:p14="http://schemas.microsoft.com/office/powerpoint/2010/main" val="1316731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471D36-548C-43EE-8303-DD89193B7AB6}"/>
              </a:ext>
            </a:extLst>
          </p:cNvPr>
          <p:cNvSpPr>
            <a:spLocks noGrp="1"/>
          </p:cNvSpPr>
          <p:nvPr>
            <p:ph type="title"/>
          </p:nvPr>
        </p:nvSpPr>
        <p:spPr>
          <a:xfrm>
            <a:off x="1115568" y="548640"/>
            <a:ext cx="10168128" cy="1179576"/>
          </a:xfrm>
        </p:spPr>
        <p:txBody>
          <a:bodyPr>
            <a:normAutofit/>
          </a:bodyPr>
          <a:lstStyle/>
          <a:p>
            <a:r>
              <a:rPr lang="en-US" sz="4000"/>
              <a:t>Beta-2 macroglobulin (</a:t>
            </a:r>
            <a:r>
              <a:rPr lang="el-GR" sz="4000"/>
              <a:t>β</a:t>
            </a:r>
            <a:r>
              <a:rPr lang="en-US" sz="4000"/>
              <a:t>2M)</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B63EF74-3559-4FEF-AB03-4C0EF3F26F6B}"/>
              </a:ext>
            </a:extLst>
          </p:cNvPr>
          <p:cNvSpPr>
            <a:spLocks noGrp="1"/>
          </p:cNvSpPr>
          <p:nvPr>
            <p:ph idx="1"/>
          </p:nvPr>
        </p:nvSpPr>
        <p:spPr>
          <a:xfrm>
            <a:off x="1115568" y="2276856"/>
            <a:ext cx="10168128" cy="4412415"/>
          </a:xfrm>
        </p:spPr>
        <p:txBody>
          <a:bodyPr>
            <a:noAutofit/>
          </a:bodyPr>
          <a:lstStyle/>
          <a:p>
            <a:r>
              <a:rPr lang="en-US" sz="2400" dirty="0"/>
              <a:t>Indicates the amount and activity of underlying myeloma.</a:t>
            </a:r>
          </a:p>
          <a:p>
            <a:r>
              <a:rPr lang="en-US" sz="2400" dirty="0"/>
              <a:t>One of the 2 proteins used for staging in the Revised International Staging System (R-ISS); used to gauge spread and aggressiveness of newly diagnosed myeloma.</a:t>
            </a:r>
          </a:p>
          <a:p>
            <a:r>
              <a:rPr lang="en-US" sz="2400" dirty="0"/>
              <a:t>Can be used to monitor response, but not used as often.</a:t>
            </a:r>
          </a:p>
          <a:p>
            <a:r>
              <a:rPr lang="en-US" sz="2400" dirty="0"/>
              <a:t>Normal range: 0.7 – 1.80 mg/L</a:t>
            </a:r>
          </a:p>
          <a:p>
            <a:r>
              <a:rPr lang="en-US" sz="2400" dirty="0"/>
              <a:t>R-ISS:</a:t>
            </a:r>
          </a:p>
          <a:p>
            <a:pPr lvl="1"/>
            <a:r>
              <a:rPr lang="en-US" dirty="0"/>
              <a:t>B2M &lt;3.5mg/L – stage I</a:t>
            </a:r>
          </a:p>
          <a:p>
            <a:pPr lvl="1"/>
            <a:r>
              <a:rPr lang="en-US" dirty="0"/>
              <a:t>B2M 3.5 – 5.5 mg/L  - stage II</a:t>
            </a:r>
          </a:p>
          <a:p>
            <a:pPr lvl="1"/>
            <a:r>
              <a:rPr lang="en-US" dirty="0"/>
              <a:t>B2M &gt;5.5 – stage III</a:t>
            </a:r>
          </a:p>
          <a:p>
            <a:pPr marL="457200" lvl="1" indent="0">
              <a:buNone/>
            </a:pPr>
            <a:endParaRPr lang="en-US" dirty="0"/>
          </a:p>
        </p:txBody>
      </p:sp>
    </p:spTree>
    <p:extLst>
      <p:ext uri="{BB962C8B-B14F-4D97-AF65-F5344CB8AC3E}">
        <p14:creationId xmlns:p14="http://schemas.microsoft.com/office/powerpoint/2010/main" val="1218845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E1C23-E27B-449F-9967-E0566AD3FC02}"/>
              </a:ext>
            </a:extLst>
          </p:cNvPr>
          <p:cNvSpPr>
            <a:spLocks noGrp="1"/>
          </p:cNvSpPr>
          <p:nvPr>
            <p:ph type="title"/>
          </p:nvPr>
        </p:nvSpPr>
        <p:spPr>
          <a:xfrm>
            <a:off x="1171074" y="1396686"/>
            <a:ext cx="3240506" cy="4064628"/>
          </a:xfrm>
        </p:spPr>
        <p:txBody>
          <a:bodyPr>
            <a:normAutofit/>
          </a:bodyPr>
          <a:lstStyle/>
          <a:p>
            <a:r>
              <a:rPr lang="en-US" sz="3700">
                <a:solidFill>
                  <a:srgbClr val="FFFFFF"/>
                </a:solidFill>
              </a:rPr>
              <a:t>LDH (lactate dehydrogenase)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0A146A-2E87-48B2-972D-3AA061E9F83E}"/>
              </a:ext>
            </a:extLst>
          </p:cNvPr>
          <p:cNvSpPr>
            <a:spLocks noGrp="1"/>
          </p:cNvSpPr>
          <p:nvPr>
            <p:ph idx="1"/>
          </p:nvPr>
        </p:nvSpPr>
        <p:spPr>
          <a:xfrm>
            <a:off x="5370153" y="1526033"/>
            <a:ext cx="5536397" cy="3935281"/>
          </a:xfrm>
        </p:spPr>
        <p:txBody>
          <a:bodyPr>
            <a:normAutofit/>
          </a:bodyPr>
          <a:lstStyle/>
          <a:p>
            <a:r>
              <a:rPr lang="en-US" sz="2000" dirty="0"/>
              <a:t>LDH is an enzyme found in almost all body tissues; plays a role in cellular respiration (glucose converted into usable energy)</a:t>
            </a:r>
          </a:p>
          <a:p>
            <a:r>
              <a:rPr lang="en-US" sz="2000" dirty="0"/>
              <a:t>When tissues are damaged, they release LDH into the bloodstream</a:t>
            </a:r>
          </a:p>
          <a:p>
            <a:r>
              <a:rPr lang="en-US" sz="2000" dirty="0"/>
              <a:t>High LDH can be a sign of aggressiveness of disease  (how fast the myeloma is actively growing)</a:t>
            </a:r>
          </a:p>
          <a:p>
            <a:r>
              <a:rPr lang="en-US" sz="2000" dirty="0"/>
              <a:t>Included in the R-ISS for prognosis</a:t>
            </a:r>
          </a:p>
          <a:p>
            <a:r>
              <a:rPr lang="en-US" sz="2000" dirty="0"/>
              <a:t>Normal range:</a:t>
            </a:r>
          </a:p>
          <a:p>
            <a:pPr lvl="1"/>
            <a:r>
              <a:rPr lang="en-US" sz="2000" dirty="0"/>
              <a:t>105-333 IU/L</a:t>
            </a:r>
          </a:p>
          <a:p>
            <a:pPr marL="0" indent="0">
              <a:buNone/>
            </a:pPr>
            <a:endParaRPr lang="en-US" sz="1300" dirty="0"/>
          </a:p>
          <a:p>
            <a:endParaRPr lang="en-US" sz="1300" dirty="0"/>
          </a:p>
        </p:txBody>
      </p:sp>
    </p:spTree>
    <p:extLst>
      <p:ext uri="{BB962C8B-B14F-4D97-AF65-F5344CB8AC3E}">
        <p14:creationId xmlns:p14="http://schemas.microsoft.com/office/powerpoint/2010/main" val="1937082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6F8F1-8002-4824-AC88-F55393B5F077}"/>
              </a:ext>
            </a:extLst>
          </p:cNvPr>
          <p:cNvSpPr>
            <a:spLocks noGrp="1"/>
          </p:cNvSpPr>
          <p:nvPr>
            <p:ph type="title"/>
          </p:nvPr>
        </p:nvSpPr>
        <p:spPr>
          <a:xfrm>
            <a:off x="686834" y="1153572"/>
            <a:ext cx="3200400" cy="4461163"/>
          </a:xfrm>
        </p:spPr>
        <p:txBody>
          <a:bodyPr>
            <a:normAutofit/>
          </a:bodyPr>
          <a:lstStyle/>
          <a:p>
            <a:r>
              <a:rPr lang="en-US">
                <a:solidFill>
                  <a:srgbClr val="FFFFFF"/>
                </a:solidFill>
              </a:rPr>
              <a:t>C-reactive protein (CRP)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651C37-CBC4-4B2D-9536-515A2E74635E}"/>
              </a:ext>
            </a:extLst>
          </p:cNvPr>
          <p:cNvSpPr>
            <a:spLocks noGrp="1"/>
          </p:cNvSpPr>
          <p:nvPr>
            <p:ph idx="1"/>
          </p:nvPr>
        </p:nvSpPr>
        <p:spPr>
          <a:xfrm>
            <a:off x="4447308" y="591344"/>
            <a:ext cx="6906491" cy="5585619"/>
          </a:xfrm>
        </p:spPr>
        <p:txBody>
          <a:bodyPr anchor="ctr">
            <a:normAutofit/>
          </a:bodyPr>
          <a:lstStyle/>
          <a:p>
            <a:r>
              <a:rPr lang="en-US"/>
              <a:t>CRP is produced by the liver and released into the bloodstream within a few hours after tissue injury, infection, or other inflammation.</a:t>
            </a:r>
          </a:p>
          <a:p>
            <a:r>
              <a:rPr lang="en-US"/>
              <a:t>Increased levels indicate active myeloma and active tissue injury.</a:t>
            </a:r>
          </a:p>
          <a:p>
            <a:r>
              <a:rPr lang="en-US"/>
              <a:t>Can be used as a prognostic factor though not standard. </a:t>
            </a:r>
          </a:p>
          <a:p>
            <a:pPr marL="0" indent="0">
              <a:buNone/>
            </a:pPr>
            <a:endParaRPr lang="en-US"/>
          </a:p>
        </p:txBody>
      </p:sp>
    </p:spTree>
    <p:extLst>
      <p:ext uri="{BB962C8B-B14F-4D97-AF65-F5344CB8AC3E}">
        <p14:creationId xmlns:p14="http://schemas.microsoft.com/office/powerpoint/2010/main" val="3664623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8568E-7702-43B4-B62E-87C65FFF1146}"/>
              </a:ext>
            </a:extLst>
          </p:cNvPr>
          <p:cNvSpPr>
            <a:spLocks noGrp="1"/>
          </p:cNvSpPr>
          <p:nvPr>
            <p:ph type="title"/>
          </p:nvPr>
        </p:nvSpPr>
        <p:spPr>
          <a:xfrm>
            <a:off x="1171074" y="1396686"/>
            <a:ext cx="3240506" cy="4064628"/>
          </a:xfrm>
        </p:spPr>
        <p:txBody>
          <a:bodyPr>
            <a:normAutofit/>
          </a:bodyPr>
          <a:lstStyle/>
          <a:p>
            <a:r>
              <a:rPr lang="en-US">
                <a:solidFill>
                  <a:srgbClr val="FFFFFF"/>
                </a:solidFill>
              </a:rPr>
              <a:t>Glucose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832E65-C016-47A5-9761-2946D344C8BF}"/>
              </a:ext>
            </a:extLst>
          </p:cNvPr>
          <p:cNvSpPr>
            <a:spLocks noGrp="1"/>
          </p:cNvSpPr>
          <p:nvPr>
            <p:ph idx="1"/>
          </p:nvPr>
        </p:nvSpPr>
        <p:spPr>
          <a:xfrm>
            <a:off x="5370153" y="1526033"/>
            <a:ext cx="5536397" cy="3935281"/>
          </a:xfrm>
        </p:spPr>
        <p:txBody>
          <a:bodyPr>
            <a:normAutofit/>
          </a:bodyPr>
          <a:lstStyle/>
          <a:p>
            <a:r>
              <a:rPr lang="en-US" sz="2000"/>
              <a:t>Source of energy for most cells</a:t>
            </a:r>
          </a:p>
          <a:p>
            <a:r>
              <a:rPr lang="en-US" sz="2000"/>
              <a:t>Establish a baseline before starting therapy</a:t>
            </a:r>
          </a:p>
          <a:p>
            <a:r>
              <a:rPr lang="en-US" sz="2000"/>
              <a:t>Monitor carefully after starting treatment, especially when taking dexamethasone or other steroids as these can cause steroid-induced hyperglycemia (high glucose) that should be treated like diabetes. </a:t>
            </a:r>
          </a:p>
          <a:p>
            <a:r>
              <a:rPr lang="en-US" sz="2000"/>
              <a:t>Normal range:</a:t>
            </a:r>
          </a:p>
          <a:p>
            <a:pPr lvl="1"/>
            <a:r>
              <a:rPr lang="en-US" sz="2000"/>
              <a:t>70-100mg/dL</a:t>
            </a:r>
          </a:p>
        </p:txBody>
      </p:sp>
    </p:spTree>
    <p:extLst>
      <p:ext uri="{BB962C8B-B14F-4D97-AF65-F5344CB8AC3E}">
        <p14:creationId xmlns:p14="http://schemas.microsoft.com/office/powerpoint/2010/main" val="2743317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icroscopic view of cells">
            <a:extLst>
              <a:ext uri="{FF2B5EF4-FFF2-40B4-BE49-F238E27FC236}">
                <a16:creationId xmlns:a16="http://schemas.microsoft.com/office/drawing/2014/main" id="{111FCA77-A96B-E1EC-C30D-A8C6ACA11CB7}"/>
              </a:ext>
            </a:extLst>
          </p:cNvPr>
          <p:cNvPicPr>
            <a:picLocks noChangeAspect="1"/>
          </p:cNvPicPr>
          <p:nvPr/>
        </p:nvPicPr>
        <p:blipFill rotWithShape="1">
          <a:blip r:embed="rId2"/>
          <a:srcRect l="1060" r="14567" b="-1"/>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4CD73F-DEA2-4BD6-9A55-EC0BFE86751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Bone marrow tests</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83946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70795-F7AF-ACDB-363A-ACE0FF343128}"/>
              </a:ext>
            </a:extLst>
          </p:cNvPr>
          <p:cNvPicPr>
            <a:picLocks noChangeAspect="1"/>
          </p:cNvPicPr>
          <p:nvPr/>
        </p:nvPicPr>
        <p:blipFill rotWithShape="1">
          <a:blip r:embed="rId3">
            <a:duotone>
              <a:schemeClr val="bg2">
                <a:shade val="45000"/>
                <a:satMod val="135000"/>
              </a:schemeClr>
              <a:prstClr val="white"/>
            </a:duotone>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55BD02-E7E0-4C97-A590-3ED105E326E1}"/>
              </a:ext>
            </a:extLst>
          </p:cNvPr>
          <p:cNvSpPr>
            <a:spLocks noGrp="1"/>
          </p:cNvSpPr>
          <p:nvPr>
            <p:ph type="title"/>
          </p:nvPr>
        </p:nvSpPr>
        <p:spPr>
          <a:xfrm>
            <a:off x="838200" y="365125"/>
            <a:ext cx="10515600" cy="1325563"/>
          </a:xfrm>
        </p:spPr>
        <p:txBody>
          <a:bodyPr>
            <a:normAutofit/>
          </a:bodyPr>
          <a:lstStyle/>
          <a:p>
            <a:r>
              <a:rPr lang="en-US" dirty="0"/>
              <a:t>Bone marrow testing – why?</a:t>
            </a:r>
          </a:p>
        </p:txBody>
      </p:sp>
      <p:graphicFrame>
        <p:nvGraphicFramePr>
          <p:cNvPr id="6" name="Content Placeholder 3">
            <a:extLst>
              <a:ext uri="{FF2B5EF4-FFF2-40B4-BE49-F238E27FC236}">
                <a16:creationId xmlns:a16="http://schemas.microsoft.com/office/drawing/2014/main" id="{B668E881-2F08-AE73-B627-512A6718F704}"/>
              </a:ext>
            </a:extLst>
          </p:cNvPr>
          <p:cNvGraphicFramePr>
            <a:graphicFrameLocks noGrp="1"/>
          </p:cNvGraphicFramePr>
          <p:nvPr>
            <p:ph idx="1"/>
            <p:extLst>
              <p:ext uri="{D42A27DB-BD31-4B8C-83A1-F6EECF244321}">
                <p14:modId xmlns:p14="http://schemas.microsoft.com/office/powerpoint/2010/main" val="6577843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739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2EE04-119B-ADBB-1D11-137299C7DB72}"/>
              </a:ext>
            </a:extLst>
          </p:cNvPr>
          <p:cNvPicPr>
            <a:picLocks noChangeAspect="1"/>
          </p:cNvPicPr>
          <p:nvPr/>
        </p:nvPicPr>
        <p:blipFill rotWithShape="1">
          <a:blip r:embed="rId2">
            <a:duotone>
              <a:schemeClr val="bg2">
                <a:shade val="45000"/>
                <a:satMod val="135000"/>
              </a:schemeClr>
              <a:prstClr val="white"/>
            </a:duotone>
          </a:blip>
          <a:srcRect t="25325" b="94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338DA-C388-41C0-9A27-20D09E51F9DB}"/>
              </a:ext>
            </a:extLst>
          </p:cNvPr>
          <p:cNvSpPr>
            <a:spLocks noGrp="1"/>
          </p:cNvSpPr>
          <p:nvPr>
            <p:ph type="title"/>
          </p:nvPr>
        </p:nvSpPr>
        <p:spPr>
          <a:xfrm>
            <a:off x="838200" y="365125"/>
            <a:ext cx="10515600" cy="1325563"/>
          </a:xfrm>
        </p:spPr>
        <p:txBody>
          <a:bodyPr>
            <a:normAutofit/>
          </a:bodyPr>
          <a:lstStyle/>
          <a:p>
            <a:r>
              <a:rPr lang="en-US" dirty="0"/>
              <a:t>Bone marrow aspirate (Plasma cell percentage)</a:t>
            </a:r>
          </a:p>
        </p:txBody>
      </p:sp>
      <p:graphicFrame>
        <p:nvGraphicFramePr>
          <p:cNvPr id="5" name="Content Placeholder 2">
            <a:extLst>
              <a:ext uri="{FF2B5EF4-FFF2-40B4-BE49-F238E27FC236}">
                <a16:creationId xmlns:a16="http://schemas.microsoft.com/office/drawing/2014/main" id="{E4103061-6AB5-F63C-9C3E-27871F52A996}"/>
              </a:ext>
            </a:extLst>
          </p:cNvPr>
          <p:cNvGraphicFramePr>
            <a:graphicFrameLocks noGrp="1"/>
          </p:cNvGraphicFramePr>
          <p:nvPr>
            <p:ph idx="1"/>
            <p:extLst>
              <p:ext uri="{D42A27DB-BD31-4B8C-83A1-F6EECF244321}">
                <p14:modId xmlns:p14="http://schemas.microsoft.com/office/powerpoint/2010/main" val="20079213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407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FB2887-2D97-5F46-E67C-730DFAA38C6E}"/>
              </a:ext>
            </a:extLst>
          </p:cNvPr>
          <p:cNvPicPr>
            <a:picLocks noChangeAspect="1"/>
          </p:cNvPicPr>
          <p:nvPr/>
        </p:nvPicPr>
        <p:blipFill rotWithShape="1">
          <a:blip r:embed="rId2">
            <a:duotone>
              <a:prstClr val="black"/>
              <a:schemeClr val="tx2">
                <a:tint val="45000"/>
                <a:satMod val="400000"/>
              </a:schemeClr>
            </a:duotone>
            <a:alphaModFix amt="25000"/>
          </a:blip>
          <a:srcRect t="3433"/>
          <a:stretch/>
        </p:blipFill>
        <p:spPr>
          <a:xfrm>
            <a:off x="20" y="10"/>
            <a:ext cx="12191980" cy="6857990"/>
          </a:xfrm>
          <a:prstGeom prst="rect">
            <a:avLst/>
          </a:prstGeom>
        </p:spPr>
      </p:pic>
      <p:sp>
        <p:nvSpPr>
          <p:cNvPr id="2" name="Title 1">
            <a:extLst>
              <a:ext uri="{FF2B5EF4-FFF2-40B4-BE49-F238E27FC236}">
                <a16:creationId xmlns:a16="http://schemas.microsoft.com/office/drawing/2014/main" id="{8F0866AE-E7F0-4C62-BFED-54FAAC2B8134}"/>
              </a:ext>
            </a:extLst>
          </p:cNvPr>
          <p:cNvSpPr>
            <a:spLocks noGrp="1"/>
          </p:cNvSpPr>
          <p:nvPr>
            <p:ph type="title"/>
          </p:nvPr>
        </p:nvSpPr>
        <p:spPr>
          <a:xfrm>
            <a:off x="838200" y="365125"/>
            <a:ext cx="10515600" cy="1325563"/>
          </a:xfrm>
        </p:spPr>
        <p:txBody>
          <a:bodyPr>
            <a:normAutofit/>
          </a:bodyPr>
          <a:lstStyle/>
          <a:p>
            <a:r>
              <a:rPr lang="en-US"/>
              <a:t>Immunohistochemistry (IHC) of plasma cells</a:t>
            </a:r>
            <a:endParaRPr lang="en-US" dirty="0"/>
          </a:p>
        </p:txBody>
      </p:sp>
      <p:graphicFrame>
        <p:nvGraphicFramePr>
          <p:cNvPr id="5" name="Content Placeholder 2">
            <a:extLst>
              <a:ext uri="{FF2B5EF4-FFF2-40B4-BE49-F238E27FC236}">
                <a16:creationId xmlns:a16="http://schemas.microsoft.com/office/drawing/2014/main" id="{D473B841-00F9-570A-5A27-F021654185EA}"/>
              </a:ext>
            </a:extLst>
          </p:cNvPr>
          <p:cNvGraphicFramePr>
            <a:graphicFrameLocks noGrp="1"/>
          </p:cNvGraphicFramePr>
          <p:nvPr>
            <p:ph idx="1"/>
            <p:extLst>
              <p:ext uri="{D42A27DB-BD31-4B8C-83A1-F6EECF244321}">
                <p14:modId xmlns:p14="http://schemas.microsoft.com/office/powerpoint/2010/main" val="11163624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48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1A8297-0EF8-EE73-39A0-877E9791123C}"/>
              </a:ext>
            </a:extLst>
          </p:cNvPr>
          <p:cNvPicPr>
            <a:picLocks noChangeAspect="1"/>
          </p:cNvPicPr>
          <p:nvPr/>
        </p:nvPicPr>
        <p:blipFill rotWithShape="1">
          <a:blip r:embed="rId2">
            <a:duotone>
              <a:prstClr val="black"/>
              <a:schemeClr val="tx2">
                <a:tint val="45000"/>
                <a:satMod val="400000"/>
              </a:schemeClr>
            </a:duotone>
            <a:alphaModFix amt="2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F8B9DFA-24EB-4ACC-AFEC-C9D24E46003E}"/>
              </a:ext>
            </a:extLst>
          </p:cNvPr>
          <p:cNvSpPr>
            <a:spLocks noGrp="1"/>
          </p:cNvSpPr>
          <p:nvPr>
            <p:ph type="title"/>
          </p:nvPr>
        </p:nvSpPr>
        <p:spPr>
          <a:xfrm>
            <a:off x="838200" y="365125"/>
            <a:ext cx="10515600" cy="1325563"/>
          </a:xfrm>
        </p:spPr>
        <p:txBody>
          <a:bodyPr>
            <a:normAutofit/>
          </a:bodyPr>
          <a:lstStyle/>
          <a:p>
            <a:r>
              <a:rPr lang="en-US" dirty="0"/>
              <a:t>Cytogenetics (karyotyping)</a:t>
            </a:r>
          </a:p>
        </p:txBody>
      </p:sp>
      <p:graphicFrame>
        <p:nvGraphicFramePr>
          <p:cNvPr id="5" name="Content Placeholder 2">
            <a:extLst>
              <a:ext uri="{FF2B5EF4-FFF2-40B4-BE49-F238E27FC236}">
                <a16:creationId xmlns:a16="http://schemas.microsoft.com/office/drawing/2014/main" id="{9C389D59-07FF-E3C7-73F0-3285191289B0}"/>
              </a:ext>
            </a:extLst>
          </p:cNvPr>
          <p:cNvGraphicFramePr>
            <a:graphicFrameLocks noGrp="1"/>
          </p:cNvGraphicFramePr>
          <p:nvPr>
            <p:ph idx="1"/>
            <p:extLst>
              <p:ext uri="{D42A27DB-BD31-4B8C-83A1-F6EECF244321}">
                <p14:modId xmlns:p14="http://schemas.microsoft.com/office/powerpoint/2010/main" val="12699920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406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287C80-6C23-D483-C40A-1CDE8725E789}"/>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Title 1">
            <a:extLst>
              <a:ext uri="{FF2B5EF4-FFF2-40B4-BE49-F238E27FC236}">
                <a16:creationId xmlns:a16="http://schemas.microsoft.com/office/drawing/2014/main" id="{A0461D29-F14D-473D-898C-500B02A00805}"/>
              </a:ext>
            </a:extLst>
          </p:cNvPr>
          <p:cNvSpPr>
            <a:spLocks noGrp="1"/>
          </p:cNvSpPr>
          <p:nvPr>
            <p:ph type="title"/>
          </p:nvPr>
        </p:nvSpPr>
        <p:spPr>
          <a:xfrm>
            <a:off x="838200" y="365125"/>
            <a:ext cx="10515600" cy="1325563"/>
          </a:xfrm>
        </p:spPr>
        <p:txBody>
          <a:bodyPr>
            <a:normAutofit/>
          </a:bodyPr>
          <a:lstStyle/>
          <a:p>
            <a:r>
              <a:rPr lang="en-US">
                <a:solidFill>
                  <a:srgbClr val="FFFFFF"/>
                </a:solidFill>
              </a:rPr>
              <a:t>FISH (Fluorescence in situ hybridization)</a:t>
            </a:r>
          </a:p>
        </p:txBody>
      </p:sp>
      <p:graphicFrame>
        <p:nvGraphicFramePr>
          <p:cNvPr id="5" name="Content Placeholder 2">
            <a:extLst>
              <a:ext uri="{FF2B5EF4-FFF2-40B4-BE49-F238E27FC236}">
                <a16:creationId xmlns:a16="http://schemas.microsoft.com/office/drawing/2014/main" id="{4C3177E6-D04D-6525-3396-BF738CE76F65}"/>
              </a:ext>
            </a:extLst>
          </p:cNvPr>
          <p:cNvGraphicFramePr>
            <a:graphicFrameLocks noGrp="1"/>
          </p:cNvGraphicFramePr>
          <p:nvPr>
            <p:ph idx="1"/>
            <p:extLst>
              <p:ext uri="{D42A27DB-BD31-4B8C-83A1-F6EECF244321}">
                <p14:modId xmlns:p14="http://schemas.microsoft.com/office/powerpoint/2010/main" val="391924664"/>
              </p:ext>
            </p:extLst>
          </p:nvPr>
        </p:nvGraphicFramePr>
        <p:xfrm>
          <a:off x="838200" y="1825625"/>
          <a:ext cx="10515600" cy="453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00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CC4E-41BD-43A3-B17D-FD442C5AA2C0}"/>
              </a:ext>
            </a:extLst>
          </p:cNvPr>
          <p:cNvSpPr>
            <a:spLocks noGrp="1"/>
          </p:cNvSpPr>
          <p:nvPr>
            <p:ph type="title"/>
          </p:nvPr>
        </p:nvSpPr>
        <p:spPr/>
        <p:txBody>
          <a:bodyPr/>
          <a:lstStyle/>
          <a:p>
            <a:r>
              <a:rPr lang="en-US" dirty="0"/>
              <a:t>Complete Blood Count (CBC)</a:t>
            </a:r>
          </a:p>
        </p:txBody>
      </p:sp>
      <p:graphicFrame>
        <p:nvGraphicFramePr>
          <p:cNvPr id="1030" name="Content Placeholder 2">
            <a:extLst>
              <a:ext uri="{FF2B5EF4-FFF2-40B4-BE49-F238E27FC236}">
                <a16:creationId xmlns:a16="http://schemas.microsoft.com/office/drawing/2014/main" id="{D305CBEC-2BA6-52BE-890D-55DBADABE506}"/>
              </a:ext>
            </a:extLst>
          </p:cNvPr>
          <p:cNvGraphicFramePr>
            <a:graphicFrameLocks noGrp="1"/>
          </p:cNvGraphicFramePr>
          <p:nvPr>
            <p:ph sz="half" idx="1"/>
            <p:extLst>
              <p:ext uri="{D42A27DB-BD31-4B8C-83A1-F6EECF244321}">
                <p14:modId xmlns:p14="http://schemas.microsoft.com/office/powerpoint/2010/main" val="55825847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E94F7EEF-BEBB-4A58-9863-08E654333CC7}"/>
              </a:ext>
            </a:extLst>
          </p:cNvPr>
          <p:cNvSpPr>
            <a:spLocks noGrp="1"/>
          </p:cNvSpPr>
          <p:nvPr>
            <p:ph sz="half" idx="2"/>
          </p:nvPr>
        </p:nvSpPr>
        <p:spPr/>
        <p:txBody>
          <a:bodyPr/>
          <a:lstStyle/>
          <a:p>
            <a:r>
              <a:rPr lang="en-US" sz="3200" dirty="0"/>
              <a:t>Includes</a:t>
            </a:r>
            <a:r>
              <a:rPr lang="en-US" dirty="0"/>
              <a:t>:</a:t>
            </a:r>
          </a:p>
          <a:p>
            <a:pPr lvl="1"/>
            <a:r>
              <a:rPr lang="en-US" sz="2800" dirty="0"/>
              <a:t>Red blood cells</a:t>
            </a:r>
          </a:p>
          <a:p>
            <a:pPr lvl="1"/>
            <a:r>
              <a:rPr lang="en-US" sz="2800" dirty="0"/>
              <a:t>Hemoglobin</a:t>
            </a:r>
          </a:p>
          <a:p>
            <a:pPr lvl="1"/>
            <a:r>
              <a:rPr lang="en-US" sz="2800" dirty="0"/>
              <a:t>Hematocrit</a:t>
            </a:r>
          </a:p>
          <a:p>
            <a:pPr lvl="1"/>
            <a:r>
              <a:rPr lang="en-US" sz="2800" dirty="0"/>
              <a:t>White blood cells</a:t>
            </a:r>
          </a:p>
          <a:p>
            <a:pPr lvl="1"/>
            <a:r>
              <a:rPr lang="en-US" sz="2800" dirty="0"/>
              <a:t>White blood cell differential</a:t>
            </a:r>
          </a:p>
          <a:p>
            <a:pPr lvl="1"/>
            <a:r>
              <a:rPr lang="en-US" sz="2800" dirty="0"/>
              <a:t>Platelets</a:t>
            </a:r>
          </a:p>
        </p:txBody>
      </p:sp>
      <p:pic>
        <p:nvPicPr>
          <p:cNvPr id="1026" name="Picture 2" descr="WBC Count: Normal Range of WBC, When is it Abnormal? - MyHealth">
            <a:extLst>
              <a:ext uri="{FF2B5EF4-FFF2-40B4-BE49-F238E27FC236}">
                <a16:creationId xmlns:a16="http://schemas.microsoft.com/office/drawing/2014/main" id="{A229EE16-EB1E-38F1-B193-16A40CC902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8948" y="30628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20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blue and black background&#10;&#10;Description automatically generated">
            <a:extLst>
              <a:ext uri="{FF2B5EF4-FFF2-40B4-BE49-F238E27FC236}">
                <a16:creationId xmlns:a16="http://schemas.microsoft.com/office/drawing/2014/main" id="{24550CDB-33FE-1BEC-D77F-4087CA5E19D8}"/>
              </a:ext>
            </a:extLst>
          </p:cNvPr>
          <p:cNvPicPr>
            <a:picLocks noChangeAspect="1"/>
          </p:cNvPicPr>
          <p:nvPr/>
        </p:nvPicPr>
        <p:blipFill rotWithShape="1">
          <a:blip r:embed="rId2">
            <a:duotone>
              <a:prstClr val="black"/>
              <a:schemeClr val="tx2">
                <a:tint val="45000"/>
                <a:satMod val="400000"/>
              </a:schemeClr>
            </a:duotone>
            <a:alphaModFix amt="25000"/>
          </a:blip>
          <a:srcRect t="7810" b="7921"/>
          <a:stretch/>
        </p:blipFill>
        <p:spPr>
          <a:xfrm>
            <a:off x="20" y="10"/>
            <a:ext cx="12191980" cy="6857990"/>
          </a:xfrm>
          <a:prstGeom prst="rect">
            <a:avLst/>
          </a:prstGeom>
        </p:spPr>
      </p:pic>
      <p:sp>
        <p:nvSpPr>
          <p:cNvPr id="2" name="Title 1">
            <a:extLst>
              <a:ext uri="{FF2B5EF4-FFF2-40B4-BE49-F238E27FC236}">
                <a16:creationId xmlns:a16="http://schemas.microsoft.com/office/drawing/2014/main" id="{5A6558D2-51DB-427C-826D-D9560C084135}"/>
              </a:ext>
            </a:extLst>
          </p:cNvPr>
          <p:cNvSpPr>
            <a:spLocks noGrp="1"/>
          </p:cNvSpPr>
          <p:nvPr>
            <p:ph type="title"/>
          </p:nvPr>
        </p:nvSpPr>
        <p:spPr>
          <a:xfrm>
            <a:off x="838200" y="365125"/>
            <a:ext cx="10515600" cy="1325563"/>
          </a:xfrm>
        </p:spPr>
        <p:txBody>
          <a:bodyPr>
            <a:normAutofit/>
          </a:bodyPr>
          <a:lstStyle/>
          <a:p>
            <a:r>
              <a:rPr lang="en-US" dirty="0"/>
              <a:t>FISH</a:t>
            </a:r>
          </a:p>
        </p:txBody>
      </p:sp>
      <p:graphicFrame>
        <p:nvGraphicFramePr>
          <p:cNvPr id="5" name="Content Placeholder 2">
            <a:extLst>
              <a:ext uri="{FF2B5EF4-FFF2-40B4-BE49-F238E27FC236}">
                <a16:creationId xmlns:a16="http://schemas.microsoft.com/office/drawing/2014/main" id="{72E860C4-5A0C-32F4-0028-FD95CE84FEE1}"/>
              </a:ext>
            </a:extLst>
          </p:cNvPr>
          <p:cNvGraphicFramePr>
            <a:graphicFrameLocks noGrp="1"/>
          </p:cNvGraphicFramePr>
          <p:nvPr>
            <p:ph idx="1"/>
            <p:extLst>
              <p:ext uri="{D42A27DB-BD31-4B8C-83A1-F6EECF244321}">
                <p14:modId xmlns:p14="http://schemas.microsoft.com/office/powerpoint/2010/main" val="24532736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84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AF7D24-6A47-454A-A6A4-9BACB2C61497}"/>
              </a:ext>
            </a:extLst>
          </p:cNvPr>
          <p:cNvSpPr>
            <a:spLocks noGrp="1"/>
          </p:cNvSpPr>
          <p:nvPr>
            <p:ph type="title"/>
          </p:nvPr>
        </p:nvSpPr>
        <p:spPr>
          <a:xfrm>
            <a:off x="838200" y="1412488"/>
            <a:ext cx="2899189" cy="4363844"/>
          </a:xfrm>
        </p:spPr>
        <p:txBody>
          <a:bodyPr anchor="t">
            <a:normAutofit/>
          </a:bodyPr>
          <a:lstStyle/>
          <a:p>
            <a:r>
              <a:rPr lang="en-US" sz="3700">
                <a:solidFill>
                  <a:srgbClr val="FFFFFF"/>
                </a:solidFill>
              </a:rPr>
              <a:t>High risk abnormalities by FISH</a:t>
            </a:r>
          </a:p>
        </p:txBody>
      </p:sp>
      <p:sp>
        <p:nvSpPr>
          <p:cNvPr id="3" name="Content Placeholder 2">
            <a:extLst>
              <a:ext uri="{FF2B5EF4-FFF2-40B4-BE49-F238E27FC236}">
                <a16:creationId xmlns:a16="http://schemas.microsoft.com/office/drawing/2014/main" id="{6793C6CC-4340-4DEB-A59A-5B173B16F381}"/>
              </a:ext>
            </a:extLst>
          </p:cNvPr>
          <p:cNvSpPr>
            <a:spLocks noGrp="1"/>
          </p:cNvSpPr>
          <p:nvPr>
            <p:ph sz="half" idx="1"/>
          </p:nvPr>
        </p:nvSpPr>
        <p:spPr>
          <a:xfrm>
            <a:off x="4380855" y="1412489"/>
            <a:ext cx="3427283" cy="4363844"/>
          </a:xfrm>
        </p:spPr>
        <p:txBody>
          <a:bodyPr>
            <a:normAutofit/>
          </a:bodyPr>
          <a:lstStyle/>
          <a:p>
            <a:r>
              <a:rPr lang="en-US" sz="2200" dirty="0"/>
              <a:t>t(4;14) – translocation of the gene segments on chromosomes 4 and 14.</a:t>
            </a:r>
          </a:p>
          <a:p>
            <a:r>
              <a:rPr lang="en-US" sz="2200" dirty="0"/>
              <a:t>t(14;16) – translocation of gene segments on chromosomes 14 and 16. </a:t>
            </a:r>
          </a:p>
          <a:p>
            <a:r>
              <a:rPr lang="en-US" sz="2200" dirty="0"/>
              <a:t>t(14;20) – translocation of gene segments on chromosomes 14 and 20. </a:t>
            </a:r>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E49DF42-D50A-4316-B43B-55BC0393FF12}"/>
              </a:ext>
            </a:extLst>
          </p:cNvPr>
          <p:cNvSpPr>
            <a:spLocks noGrp="1"/>
          </p:cNvSpPr>
          <p:nvPr>
            <p:ph sz="half" idx="2"/>
          </p:nvPr>
        </p:nvSpPr>
        <p:spPr>
          <a:xfrm>
            <a:off x="8451604" y="1412489"/>
            <a:ext cx="3197701" cy="4363844"/>
          </a:xfrm>
        </p:spPr>
        <p:txBody>
          <a:bodyPr>
            <a:normAutofit/>
          </a:bodyPr>
          <a:lstStyle/>
          <a:p>
            <a:r>
              <a:rPr lang="en-US" sz="2200" dirty="0"/>
              <a:t>17p-: deletion of 17p (the short arm of chromosome 17 is deleted); high risk (p53, an important tumor suppressor gene is located in that area) </a:t>
            </a:r>
          </a:p>
        </p:txBody>
      </p:sp>
    </p:spTree>
    <p:extLst>
      <p:ext uri="{BB962C8B-B14F-4D97-AF65-F5344CB8AC3E}">
        <p14:creationId xmlns:p14="http://schemas.microsoft.com/office/powerpoint/2010/main" val="2782233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colorful swirl&#10;&#10;Description automatically generated">
            <a:extLst>
              <a:ext uri="{FF2B5EF4-FFF2-40B4-BE49-F238E27FC236}">
                <a16:creationId xmlns:a16="http://schemas.microsoft.com/office/drawing/2014/main" id="{C8A041E9-47BA-6E5E-6326-F7499FF4E861}"/>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5" name="Title 4">
            <a:extLst>
              <a:ext uri="{FF2B5EF4-FFF2-40B4-BE49-F238E27FC236}">
                <a16:creationId xmlns:a16="http://schemas.microsoft.com/office/drawing/2014/main" id="{9CC9C9AD-0DF2-465F-A3A3-281D3003D9D1}"/>
              </a:ext>
            </a:extLst>
          </p:cNvPr>
          <p:cNvSpPr>
            <a:spLocks noGrp="1"/>
          </p:cNvSpPr>
          <p:nvPr>
            <p:ph type="title"/>
          </p:nvPr>
        </p:nvSpPr>
        <p:spPr>
          <a:xfrm>
            <a:off x="838200" y="365125"/>
            <a:ext cx="10515600" cy="1325563"/>
          </a:xfrm>
        </p:spPr>
        <p:txBody>
          <a:bodyPr>
            <a:normAutofit/>
          </a:bodyPr>
          <a:lstStyle/>
          <a:p>
            <a:r>
              <a:rPr lang="en-US">
                <a:solidFill>
                  <a:srgbClr val="FFFFFF"/>
                </a:solidFill>
              </a:rPr>
              <a:t>Other abnormalities by FISH</a:t>
            </a:r>
          </a:p>
        </p:txBody>
      </p:sp>
      <p:graphicFrame>
        <p:nvGraphicFramePr>
          <p:cNvPr id="8" name="Content Placeholder 5">
            <a:extLst>
              <a:ext uri="{FF2B5EF4-FFF2-40B4-BE49-F238E27FC236}">
                <a16:creationId xmlns:a16="http://schemas.microsoft.com/office/drawing/2014/main" id="{8C95CF87-84DC-B42E-8287-22BA83A6470A}"/>
              </a:ext>
            </a:extLst>
          </p:cNvPr>
          <p:cNvGraphicFramePr>
            <a:graphicFrameLocks noGrp="1"/>
          </p:cNvGraphicFramePr>
          <p:nvPr>
            <p:ph idx="1"/>
            <p:extLst>
              <p:ext uri="{D42A27DB-BD31-4B8C-83A1-F6EECF244321}">
                <p14:modId xmlns:p14="http://schemas.microsoft.com/office/powerpoint/2010/main" val="2463311519"/>
              </p:ext>
            </p:extLst>
          </p:nvPr>
        </p:nvGraphicFramePr>
        <p:xfrm>
          <a:off x="838200" y="1471492"/>
          <a:ext cx="10515600" cy="4601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982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rry green and white background&#10;&#10;Description automatically generated">
            <a:extLst>
              <a:ext uri="{FF2B5EF4-FFF2-40B4-BE49-F238E27FC236}">
                <a16:creationId xmlns:a16="http://schemas.microsoft.com/office/drawing/2014/main" id="{B357E1A6-6A66-95B4-DC41-249D3B9AE4C8}"/>
              </a:ext>
            </a:extLst>
          </p:cNvPr>
          <p:cNvPicPr>
            <a:picLocks noChangeAspect="1"/>
          </p:cNvPicPr>
          <p:nvPr/>
        </p:nvPicPr>
        <p:blipFill rotWithShape="1">
          <a:blip r:embed="rId2">
            <a:alphaModFix amt="35000"/>
          </a:blip>
          <a:srcRect t="3919" b="19289"/>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a:solidFill>
                  <a:srgbClr val="FFFFFF"/>
                </a:solidFill>
              </a:rPr>
              <a:t>FISH abnormalities - summary</a:t>
            </a:r>
          </a:p>
        </p:txBody>
      </p:sp>
      <p:graphicFrame>
        <p:nvGraphicFramePr>
          <p:cNvPr id="20" name="Content Placeholder 2">
            <a:extLst>
              <a:ext uri="{FF2B5EF4-FFF2-40B4-BE49-F238E27FC236}">
                <a16:creationId xmlns:a16="http://schemas.microsoft.com/office/drawing/2014/main" id="{8D2A1A07-B6F1-81BC-289B-F0818B66D0C9}"/>
              </a:ext>
            </a:extLst>
          </p:cNvPr>
          <p:cNvGraphicFramePr>
            <a:graphicFrameLocks noGrp="1"/>
          </p:cNvGraphicFramePr>
          <p:nvPr>
            <p:ph idx="1"/>
            <p:extLst>
              <p:ext uri="{D42A27DB-BD31-4B8C-83A1-F6EECF244321}">
                <p14:modId xmlns:p14="http://schemas.microsoft.com/office/powerpoint/2010/main" val="22592550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6611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3DB9BD-A925-75CF-63F5-625EDF6BB922}"/>
              </a:ext>
            </a:extLst>
          </p:cNvPr>
          <p:cNvSpPr>
            <a:spLocks noGrp="1"/>
          </p:cNvSpPr>
          <p:nvPr>
            <p:ph type="title"/>
          </p:nvPr>
        </p:nvSpPr>
        <p:spPr>
          <a:xfrm>
            <a:off x="1137036" y="548640"/>
            <a:ext cx="9543405" cy="1188720"/>
          </a:xfrm>
        </p:spPr>
        <p:txBody>
          <a:bodyPr>
            <a:normAutofit/>
          </a:bodyPr>
          <a:lstStyle/>
          <a:p>
            <a:r>
              <a:rPr lang="en-US" sz="3700">
                <a:solidFill>
                  <a:schemeClr val="tx1">
                    <a:lumMod val="85000"/>
                    <a:lumOff val="15000"/>
                  </a:schemeClr>
                </a:solidFill>
              </a:rPr>
              <a:t>Mayo Clinic Risk Stratification for MM (mSMART)</a:t>
            </a:r>
          </a:p>
        </p:txBody>
      </p:sp>
      <p:graphicFrame>
        <p:nvGraphicFramePr>
          <p:cNvPr id="4" name="Content Placeholder 3">
            <a:extLst>
              <a:ext uri="{FF2B5EF4-FFF2-40B4-BE49-F238E27FC236}">
                <a16:creationId xmlns:a16="http://schemas.microsoft.com/office/drawing/2014/main" id="{81485F6D-81E7-AA46-2B0B-BE63567247BB}"/>
              </a:ext>
            </a:extLst>
          </p:cNvPr>
          <p:cNvGraphicFramePr>
            <a:graphicFrameLocks noGrp="1"/>
          </p:cNvGraphicFramePr>
          <p:nvPr>
            <p:ph idx="1"/>
            <p:extLst>
              <p:ext uri="{D42A27DB-BD31-4B8C-83A1-F6EECF244321}">
                <p14:modId xmlns:p14="http://schemas.microsoft.com/office/powerpoint/2010/main" val="3056135175"/>
              </p:ext>
            </p:extLst>
          </p:nvPr>
        </p:nvGraphicFramePr>
        <p:xfrm>
          <a:off x="1458686" y="1562100"/>
          <a:ext cx="9481457" cy="4898572"/>
        </p:xfrm>
        <a:graphic>
          <a:graphicData uri="http://schemas.openxmlformats.org/drawingml/2006/table">
            <a:tbl>
              <a:tblPr/>
              <a:tblGrid>
                <a:gridCol w="1957822">
                  <a:extLst>
                    <a:ext uri="{9D8B030D-6E8A-4147-A177-3AD203B41FA5}">
                      <a16:colId xmlns:a16="http://schemas.microsoft.com/office/drawing/2014/main" val="1186714832"/>
                    </a:ext>
                  </a:extLst>
                </a:gridCol>
                <a:gridCol w="7523635">
                  <a:extLst>
                    <a:ext uri="{9D8B030D-6E8A-4147-A177-3AD203B41FA5}">
                      <a16:colId xmlns:a16="http://schemas.microsoft.com/office/drawing/2014/main" val="4217727899"/>
                    </a:ext>
                  </a:extLst>
                </a:gridCol>
              </a:tblGrid>
              <a:tr h="614370">
                <a:tc rowSpan="2">
                  <a:txBody>
                    <a:bodyPr/>
                    <a:lstStyle/>
                    <a:p>
                      <a:pPr algn="ctr" fontAlgn="ctr"/>
                      <a:r>
                        <a:rPr lang="en-US" sz="1600" b="0" i="0" u="none" strike="noStrike" dirty="0">
                          <a:solidFill>
                            <a:srgbClr val="000000"/>
                          </a:solidFill>
                          <a:effectLst/>
                          <a:latin typeface="Roboto" panose="02000000000000000000" pitchFamily="2" charset="0"/>
                        </a:rPr>
                        <a:t>Standard-risk</a:t>
                      </a:r>
                      <a:endParaRPr lang="en-US" sz="1600" b="1" i="0" dirty="0">
                        <a:effectLst/>
                        <a:latin typeface="sweet-sans-pro"/>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tc>
                  <a:txBody>
                    <a:bodyPr/>
                    <a:lstStyle/>
                    <a:p>
                      <a:pPr algn="just" fontAlgn="ctr"/>
                      <a:r>
                        <a:rPr lang="fr-FR" sz="1400" b="0" i="0" u="none" strike="noStrike" dirty="0" err="1">
                          <a:solidFill>
                            <a:srgbClr val="000000"/>
                          </a:solidFill>
                          <a:effectLst/>
                          <a:latin typeface="Roboto" panose="02000000000000000000" pitchFamily="2" charset="0"/>
                        </a:rPr>
                        <a:t>Trisomy</a:t>
                      </a:r>
                      <a:r>
                        <a:rPr lang="fr-FR" sz="1400" b="0" i="0" u="none" strike="noStrike" dirty="0">
                          <a:solidFill>
                            <a:srgbClr val="000000"/>
                          </a:solidFill>
                          <a:effectLst/>
                          <a:latin typeface="Roboto" panose="02000000000000000000" pitchFamily="2" charset="0"/>
                        </a:rPr>
                        <a:t> of </a:t>
                      </a:r>
                      <a:r>
                        <a:rPr lang="fr-FR" sz="1400" b="0" i="0" u="none" strike="noStrike" dirty="0" err="1">
                          <a:solidFill>
                            <a:srgbClr val="000000"/>
                          </a:solidFill>
                          <a:effectLst/>
                          <a:latin typeface="Roboto" panose="02000000000000000000" pitchFamily="2" charset="0"/>
                        </a:rPr>
                        <a:t>any</a:t>
                      </a:r>
                      <a:r>
                        <a:rPr lang="fr-FR" sz="1400" b="0" i="0" u="none" strike="noStrike" dirty="0">
                          <a:solidFill>
                            <a:srgbClr val="000000"/>
                          </a:solidFill>
                          <a:effectLst/>
                          <a:latin typeface="Roboto" panose="02000000000000000000" pitchFamily="2" charset="0"/>
                        </a:rPr>
                        <a:t> </a:t>
                      </a:r>
                      <a:r>
                        <a:rPr lang="fr-FR" sz="1400" b="0" i="0" u="none" strike="noStrike" dirty="0" err="1">
                          <a:solidFill>
                            <a:srgbClr val="000000"/>
                          </a:solidFill>
                          <a:effectLst/>
                          <a:latin typeface="Roboto" panose="02000000000000000000" pitchFamily="2" charset="0"/>
                        </a:rPr>
                        <a:t>genes</a:t>
                      </a:r>
                      <a:r>
                        <a:rPr lang="fr-FR" sz="1400" b="0" i="0" u="none" strike="noStrike" dirty="0">
                          <a:solidFill>
                            <a:srgbClr val="000000"/>
                          </a:solidFill>
                          <a:effectLst/>
                          <a:latin typeface="Roboto" panose="02000000000000000000" pitchFamily="2" charset="0"/>
                        </a:rPr>
                        <a:t>, t(11;14) and t(6;14). </a:t>
                      </a:r>
                      <a:endParaRPr lang="fr-FR" sz="1400" b="1" i="0" dirty="0">
                        <a:effectLst/>
                        <a:latin typeface="sweet-sans-pro"/>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extLst>
                  <a:ext uri="{0D108BD9-81ED-4DB2-BD59-A6C34878D82A}">
                    <a16:rowId xmlns:a16="http://schemas.microsoft.com/office/drawing/2014/main" val="1197740588"/>
                  </a:ext>
                </a:extLst>
              </a:tr>
              <a:tr h="614370">
                <a:tc vMerge="1">
                  <a:txBody>
                    <a:bodyPr/>
                    <a:lstStyle/>
                    <a:p>
                      <a:endParaRPr lang="en-US"/>
                    </a:p>
                  </a:txBody>
                  <a:tcPr/>
                </a:tc>
                <a:tc>
                  <a:txBody>
                    <a:bodyPr/>
                    <a:lstStyle/>
                    <a:p>
                      <a:pPr algn="just" fontAlgn="ctr"/>
                      <a:r>
                        <a:rPr lang="en-US" sz="1600" b="0" i="0" u="none" strike="noStrike" dirty="0">
                          <a:solidFill>
                            <a:srgbClr val="000000"/>
                          </a:solidFill>
                          <a:effectLst/>
                          <a:latin typeface="Roboto" panose="02000000000000000000" pitchFamily="2" charset="0"/>
                        </a:rPr>
                        <a:t>75% of newly diagnosed patients</a:t>
                      </a:r>
                      <a:r>
                        <a:rPr lang="en-US" sz="1000" b="0" i="0" u="none" strike="noStrike" dirty="0">
                          <a:solidFill>
                            <a:srgbClr val="000000"/>
                          </a:solidFill>
                          <a:effectLst/>
                          <a:latin typeface="Roboto" panose="02000000000000000000" pitchFamily="2" charset="0"/>
                        </a:rPr>
                        <a:t>.</a:t>
                      </a:r>
                      <a:endParaRPr lang="en-US" b="1" i="0" dirty="0">
                        <a:effectLst/>
                        <a:latin typeface="sweet-sans-pro"/>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extLst>
                  <a:ext uri="{0D108BD9-81ED-4DB2-BD59-A6C34878D82A}">
                    <a16:rowId xmlns:a16="http://schemas.microsoft.com/office/drawing/2014/main" val="2918818715"/>
                  </a:ext>
                </a:extLst>
              </a:tr>
              <a:tr h="942032">
                <a:tc rowSpan="3">
                  <a:txBody>
                    <a:bodyPr/>
                    <a:lstStyle/>
                    <a:p>
                      <a:pPr algn="ctr" fontAlgn="ctr"/>
                      <a:r>
                        <a:rPr lang="en-US" sz="1600" b="0" i="0" u="none" strike="noStrike" dirty="0">
                          <a:solidFill>
                            <a:srgbClr val="000000"/>
                          </a:solidFill>
                          <a:effectLst/>
                          <a:latin typeface="Roboto" panose="02000000000000000000" pitchFamily="2" charset="0"/>
                        </a:rPr>
                        <a:t>High‐risk</a:t>
                      </a:r>
                      <a:endParaRPr lang="en-US" sz="1600" b="1" i="0" dirty="0">
                        <a:effectLst/>
                        <a:latin typeface="sweet-sans-pro"/>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tc>
                  <a:txBody>
                    <a:bodyPr/>
                    <a:lstStyle/>
                    <a:p>
                      <a:pPr algn="just" fontAlgn="ctr"/>
                      <a:r>
                        <a:rPr lang="en-US" sz="1600" b="0" i="0" u="none" strike="noStrike" dirty="0">
                          <a:solidFill>
                            <a:srgbClr val="000000"/>
                          </a:solidFill>
                          <a:effectLst/>
                          <a:latin typeface="Roboto" panose="02000000000000000000" pitchFamily="2" charset="0"/>
                        </a:rPr>
                        <a:t>Del(17p), t(4;14), t(14;16), t(14;20), Gain 1q, p53 mutation, R-ISS Stage III, High-risk signature by GEP, or High Plasma Cell S-phase</a:t>
                      </a:r>
                      <a:r>
                        <a:rPr lang="en-US" sz="1000" b="0" i="0" u="none" strike="noStrike" dirty="0">
                          <a:solidFill>
                            <a:srgbClr val="000000"/>
                          </a:solidFill>
                          <a:effectLst/>
                          <a:latin typeface="Roboto" panose="02000000000000000000" pitchFamily="2" charset="0"/>
                        </a:rPr>
                        <a:t>.</a:t>
                      </a:r>
                      <a:endParaRPr lang="en-US" b="1" i="0" dirty="0">
                        <a:effectLst/>
                        <a:latin typeface="sweet-sans-pro"/>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extLst>
                  <a:ext uri="{0D108BD9-81ED-4DB2-BD59-A6C34878D82A}">
                    <a16:rowId xmlns:a16="http://schemas.microsoft.com/office/drawing/2014/main" val="51434666"/>
                  </a:ext>
                </a:extLst>
              </a:tr>
              <a:tr h="614370">
                <a:tc vMerge="1">
                  <a:txBody>
                    <a:bodyPr/>
                    <a:lstStyle/>
                    <a:p>
                      <a:endParaRPr lang="en-US"/>
                    </a:p>
                  </a:txBody>
                  <a:tcPr/>
                </a:tc>
                <a:tc>
                  <a:txBody>
                    <a:bodyPr/>
                    <a:lstStyle/>
                    <a:p>
                      <a:pPr algn="just" fontAlgn="ctr"/>
                      <a:r>
                        <a:rPr lang="en-US" sz="1600" b="0" i="0" u="none" strike="noStrike" dirty="0">
                          <a:solidFill>
                            <a:srgbClr val="000000"/>
                          </a:solidFill>
                          <a:effectLst/>
                          <a:latin typeface="Roboto" panose="02000000000000000000" pitchFamily="2" charset="0"/>
                        </a:rPr>
                        <a:t>25% of newly diagnosed patients</a:t>
                      </a:r>
                      <a:r>
                        <a:rPr lang="en-US" sz="1000" b="0" i="0" u="none" strike="noStrike" dirty="0">
                          <a:solidFill>
                            <a:srgbClr val="000000"/>
                          </a:solidFill>
                          <a:effectLst/>
                          <a:latin typeface="Roboto" panose="02000000000000000000" pitchFamily="2" charset="0"/>
                        </a:rPr>
                        <a:t>.</a:t>
                      </a:r>
                      <a:endParaRPr lang="en-US" b="1" i="0" dirty="0">
                        <a:effectLst/>
                        <a:latin typeface="sweet-sans-pro"/>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extLst>
                  <a:ext uri="{0D108BD9-81ED-4DB2-BD59-A6C34878D82A}">
                    <a16:rowId xmlns:a16="http://schemas.microsoft.com/office/drawing/2014/main" val="3226565600"/>
                  </a:ext>
                </a:extLst>
              </a:tr>
              <a:tr h="942032">
                <a:tc vMerge="1">
                  <a:txBody>
                    <a:bodyPr/>
                    <a:lstStyle/>
                    <a:p>
                      <a:endParaRPr lang="en-US"/>
                    </a:p>
                  </a:txBody>
                  <a:tcPr/>
                </a:tc>
                <a:tc>
                  <a:txBody>
                    <a:bodyPr/>
                    <a:lstStyle/>
                    <a:p>
                      <a:pPr algn="just" fontAlgn="ctr"/>
                      <a:r>
                        <a:rPr lang="en-US" sz="1600" b="0" i="0" u="none" strike="noStrike" dirty="0">
                          <a:solidFill>
                            <a:srgbClr val="000000"/>
                          </a:solidFill>
                          <a:effectLst/>
                          <a:latin typeface="Roboto" panose="02000000000000000000" pitchFamily="2" charset="0"/>
                        </a:rPr>
                        <a:t>The presence of any two high-risk genetic abnormalities is considered double‐hit myeloma; three or more high-risk </a:t>
                      </a:r>
                      <a:r>
                        <a:rPr lang="en-US" sz="1600" b="0" i="0" u="none" strike="noStrike" dirty="0" err="1">
                          <a:solidFill>
                            <a:srgbClr val="000000"/>
                          </a:solidFill>
                          <a:effectLst/>
                          <a:latin typeface="Roboto" panose="02000000000000000000" pitchFamily="2" charset="0"/>
                        </a:rPr>
                        <a:t>ganetic</a:t>
                      </a:r>
                      <a:r>
                        <a:rPr lang="en-US" sz="1600" b="0" i="0" u="none" strike="noStrike" dirty="0">
                          <a:solidFill>
                            <a:srgbClr val="000000"/>
                          </a:solidFill>
                          <a:effectLst/>
                          <a:latin typeface="Roboto" panose="02000000000000000000" pitchFamily="2" charset="0"/>
                        </a:rPr>
                        <a:t> abnormalities are triple‐hit myeloma.</a:t>
                      </a:r>
                      <a:endParaRPr lang="en-US" sz="1600" b="1" i="0" dirty="0">
                        <a:effectLst/>
                        <a:latin typeface="sweet-sans-pro"/>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extLst>
                  <a:ext uri="{0D108BD9-81ED-4DB2-BD59-A6C34878D82A}">
                    <a16:rowId xmlns:a16="http://schemas.microsoft.com/office/drawing/2014/main" val="3130733246"/>
                  </a:ext>
                </a:extLst>
              </a:tr>
              <a:tr h="1171398">
                <a:tc gridSpan="2">
                  <a:txBody>
                    <a:bodyPr/>
                    <a:lstStyle/>
                    <a:p>
                      <a:pPr algn="l" fontAlgn="ctr">
                        <a:buFont typeface="Arial" panose="020B0604020202020204" pitchFamily="34" charset="0"/>
                        <a:buChar char="•"/>
                      </a:pPr>
                      <a:r>
                        <a:rPr lang="en-US" sz="1200" b="0" i="0" u="none" strike="noStrike" dirty="0">
                          <a:solidFill>
                            <a:srgbClr val="000000"/>
                          </a:solidFill>
                          <a:effectLst/>
                          <a:latin typeface="Roboto" panose="02000000000000000000" pitchFamily="2" charset="0"/>
                        </a:rPr>
                        <a:t>Genetic abnormalities by FISH or equivalent method</a:t>
                      </a:r>
                      <a:endParaRPr lang="en-US" sz="1200" dirty="0">
                        <a:effectLst/>
                      </a:endParaRPr>
                    </a:p>
                    <a:p>
                      <a:pPr algn="l" fontAlgn="ctr">
                        <a:buFont typeface="Arial" panose="020B0604020202020204" pitchFamily="34" charset="0"/>
                        <a:buChar char="•"/>
                      </a:pPr>
                      <a:r>
                        <a:rPr lang="en-US" sz="1200" b="0" i="0" u="none" strike="noStrike" dirty="0" err="1">
                          <a:solidFill>
                            <a:srgbClr val="000000"/>
                          </a:solidFill>
                          <a:effectLst/>
                          <a:latin typeface="Roboto" panose="02000000000000000000" pitchFamily="2" charset="0"/>
                        </a:rPr>
                        <a:t>Trisomies</a:t>
                      </a:r>
                      <a:r>
                        <a:rPr lang="en-US" sz="1200" b="0" i="0" u="none" strike="noStrike" dirty="0">
                          <a:solidFill>
                            <a:srgbClr val="000000"/>
                          </a:solidFill>
                          <a:effectLst/>
                          <a:latin typeface="Roboto" panose="02000000000000000000" pitchFamily="2" charset="0"/>
                        </a:rPr>
                        <a:t> may ameliorate the risk</a:t>
                      </a:r>
                      <a:endParaRPr lang="en-US" sz="1200" dirty="0">
                        <a:effectLst/>
                      </a:endParaRPr>
                    </a:p>
                    <a:p>
                      <a:pPr algn="l" fontAlgn="ctr">
                        <a:buFont typeface="Arial" panose="020B0604020202020204" pitchFamily="34" charset="0"/>
                        <a:buChar char="•"/>
                      </a:pPr>
                      <a:r>
                        <a:rPr lang="en-US" sz="1200" b="0" i="0" u="none" strike="noStrike" dirty="0">
                          <a:solidFill>
                            <a:srgbClr val="000000"/>
                          </a:solidFill>
                          <a:effectLst/>
                          <a:latin typeface="Roboto" panose="02000000000000000000" pitchFamily="2" charset="0"/>
                        </a:rPr>
                        <a:t> t(11;14) may be associated with plasma cell leukemia </a:t>
                      </a:r>
                      <a:endParaRPr lang="en-US" sz="1200" dirty="0">
                        <a:effectLst/>
                      </a:endParaRPr>
                    </a:p>
                  </a:txBody>
                  <a:tcPr marL="66675" marR="66675" marT="66675" marB="66675" anchor="ctr">
                    <a:lnL w="9525" cap="flat" cmpd="sng" algn="ctr">
                      <a:solidFill>
                        <a:srgbClr val="589574"/>
                      </a:solidFill>
                      <a:prstDash val="solid"/>
                      <a:round/>
                      <a:headEnd type="none" w="med" len="med"/>
                      <a:tailEnd type="none" w="med" len="med"/>
                    </a:lnL>
                    <a:lnR w="9525" cap="flat" cmpd="sng" algn="ctr">
                      <a:solidFill>
                        <a:srgbClr val="589574"/>
                      </a:solidFill>
                      <a:prstDash val="solid"/>
                      <a:round/>
                      <a:headEnd type="none" w="med" len="med"/>
                      <a:tailEnd type="none" w="med" len="med"/>
                    </a:lnR>
                    <a:lnT w="9525" cap="flat" cmpd="sng" algn="ctr">
                      <a:solidFill>
                        <a:srgbClr val="589574"/>
                      </a:solidFill>
                      <a:prstDash val="solid"/>
                      <a:round/>
                      <a:headEnd type="none" w="med" len="med"/>
                      <a:tailEnd type="none" w="med" len="med"/>
                    </a:lnT>
                    <a:lnB w="9525" cap="flat" cmpd="sng" algn="ctr">
                      <a:solidFill>
                        <a:srgbClr val="589574"/>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902879662"/>
                  </a:ext>
                </a:extLst>
              </a:tr>
            </a:tbl>
          </a:graphicData>
        </a:graphic>
      </p:graphicFrame>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678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20DF6-F882-4FD2-9E36-F124B8DEC81E}"/>
              </a:ext>
            </a:extLst>
          </p:cNvPr>
          <p:cNvSpPr>
            <a:spLocks noGrp="1"/>
          </p:cNvSpPr>
          <p:nvPr>
            <p:ph type="title"/>
          </p:nvPr>
        </p:nvSpPr>
        <p:spPr>
          <a:xfrm>
            <a:off x="686834" y="1153572"/>
            <a:ext cx="3200400" cy="4461163"/>
          </a:xfrm>
        </p:spPr>
        <p:txBody>
          <a:bodyPr>
            <a:normAutofit/>
          </a:bodyPr>
          <a:lstStyle/>
          <a:p>
            <a:r>
              <a:rPr lang="en-US">
                <a:solidFill>
                  <a:srgbClr val="FFFFFF"/>
                </a:solidFill>
              </a:rPr>
              <a:t>Next generation flow cytometry (NGF for MRD)</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30EE74E-0F39-41F5-A5C9-6E7E15036052}"/>
              </a:ext>
            </a:extLst>
          </p:cNvPr>
          <p:cNvSpPr>
            <a:spLocks noGrp="1"/>
          </p:cNvSpPr>
          <p:nvPr>
            <p:ph idx="1"/>
          </p:nvPr>
        </p:nvSpPr>
        <p:spPr>
          <a:xfrm>
            <a:off x="4447308" y="591344"/>
            <a:ext cx="6906491" cy="5585619"/>
          </a:xfrm>
        </p:spPr>
        <p:txBody>
          <a:bodyPr anchor="ctr">
            <a:noAutofit/>
          </a:bodyPr>
          <a:lstStyle/>
          <a:p>
            <a:r>
              <a:rPr lang="en-US" sz="2600" dirty="0"/>
              <a:t>Black Swan Research Initiative ® (BSRI ®).  </a:t>
            </a:r>
          </a:p>
          <a:p>
            <a:r>
              <a:rPr lang="en-US" sz="2600" dirty="0"/>
              <a:t>Uses antibodies and newly designed myeloma-specific software to rapidly perform more sophisticated immunophenotyping of myeloma cells.</a:t>
            </a:r>
          </a:p>
          <a:p>
            <a:r>
              <a:rPr lang="en-US" sz="2600" dirty="0"/>
              <a:t>Highly accurate way to detect minimal residual disease (MRD) after treatment</a:t>
            </a:r>
          </a:p>
          <a:p>
            <a:r>
              <a:rPr lang="en-US" sz="2600" dirty="0"/>
              <a:t>Sensitive enough to identify 1 myeloma cell in approximately 1,000,000 bone marrow cells sampled.</a:t>
            </a:r>
          </a:p>
          <a:p>
            <a:r>
              <a:rPr lang="en-US" sz="2600" dirty="0"/>
              <a:t>Not standard of care yet although being used more frequently and in almost all clinical trials – still being tested more widely for ideal use in all patients.</a:t>
            </a:r>
          </a:p>
        </p:txBody>
      </p:sp>
    </p:spTree>
    <p:extLst>
      <p:ext uri="{BB962C8B-B14F-4D97-AF65-F5344CB8AC3E}">
        <p14:creationId xmlns:p14="http://schemas.microsoft.com/office/powerpoint/2010/main" val="3201996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MRD (some caveats)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600"/>
              <a:t>NCCN recommends baseline identification or storage of a sample of bone marrow aspirate for future identification by MRD testing if required at relapse. </a:t>
            </a:r>
          </a:p>
          <a:p>
            <a:r>
              <a:rPr lang="en-US" sz="2600"/>
              <a:t>Important predictor of depth of response.</a:t>
            </a:r>
          </a:p>
          <a:p>
            <a:r>
              <a:rPr lang="en-US" sz="2600"/>
              <a:t>There is data to use MRD to de-escalate/escalate treatment and or decide duration or maintenance therapy.</a:t>
            </a:r>
          </a:p>
          <a:p>
            <a:r>
              <a:rPr lang="en-US" sz="2600"/>
              <a:t>Lack of testing uniformity and guidelines for applicability and standard use in practice has limited the application in clinical practice outside of trials. Tertiary centers are moving toward MRD in all, but are not there yet for all patients.</a:t>
            </a:r>
          </a:p>
        </p:txBody>
      </p:sp>
    </p:spTree>
    <p:extLst>
      <p:ext uri="{BB962C8B-B14F-4D97-AF65-F5344CB8AC3E}">
        <p14:creationId xmlns:p14="http://schemas.microsoft.com/office/powerpoint/2010/main" val="3793609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50EC-4AB6-4B4A-AB6E-0EFB2257165D}"/>
              </a:ext>
            </a:extLst>
          </p:cNvPr>
          <p:cNvSpPr>
            <a:spLocks noGrp="1"/>
          </p:cNvSpPr>
          <p:nvPr>
            <p:ph type="title"/>
          </p:nvPr>
        </p:nvSpPr>
        <p:spPr/>
        <p:txBody>
          <a:bodyPr>
            <a:normAutofit/>
          </a:bodyPr>
          <a:lstStyle/>
          <a:p>
            <a:r>
              <a:rPr lang="en-US" sz="4000" dirty="0"/>
              <a:t>Next generation sequencing…best practice?</a:t>
            </a:r>
          </a:p>
        </p:txBody>
      </p:sp>
      <p:sp>
        <p:nvSpPr>
          <p:cNvPr id="3" name="Content Placeholder 2"/>
          <p:cNvSpPr>
            <a:spLocks noGrp="1"/>
          </p:cNvSpPr>
          <p:nvPr>
            <p:ph idx="1"/>
          </p:nvPr>
        </p:nvSpPr>
        <p:spPr/>
        <p:txBody>
          <a:bodyPr/>
          <a:lstStyle/>
          <a:p>
            <a:r>
              <a:rPr lang="en-US" dirty="0"/>
              <a:t>Single nucleotide polymorphism (SNP) and/or next generation sequencing (NGS) panels on bone marrow provide more detailed information of MM genetics.</a:t>
            </a:r>
          </a:p>
          <a:p>
            <a:r>
              <a:rPr lang="en-US" dirty="0"/>
              <a:t>Further risk categorization with identification of additional abnormalities that MAY be helpful for prognosis/therapeutic value.</a:t>
            </a:r>
          </a:p>
          <a:p>
            <a:r>
              <a:rPr lang="en-US" dirty="0"/>
              <a:t>NCCN includes these in certain circumstances, but not for all patients.</a:t>
            </a:r>
          </a:p>
        </p:txBody>
      </p:sp>
    </p:spTree>
    <p:extLst>
      <p:ext uri="{BB962C8B-B14F-4D97-AF65-F5344CB8AC3E}">
        <p14:creationId xmlns:p14="http://schemas.microsoft.com/office/powerpoint/2010/main" val="3292919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FA4EE-213B-43C4-9F19-3E28F754C021}"/>
              </a:ext>
            </a:extLst>
          </p:cNvPr>
          <p:cNvSpPr>
            <a:spLocks noGrp="1"/>
          </p:cNvSpPr>
          <p:nvPr>
            <p:ph type="title"/>
          </p:nvPr>
        </p:nvSpPr>
        <p:spPr>
          <a:xfrm>
            <a:off x="686834" y="1153572"/>
            <a:ext cx="3200400" cy="4461163"/>
          </a:xfrm>
        </p:spPr>
        <p:txBody>
          <a:bodyPr>
            <a:normAutofit/>
          </a:bodyPr>
          <a:lstStyle/>
          <a:p>
            <a:r>
              <a:rPr lang="en-US">
                <a:solidFill>
                  <a:srgbClr val="FFFFFF"/>
                </a:solidFill>
              </a:rPr>
              <a:t>Next generation sequencing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023B55-80D6-4F17-863F-49744D9D8C1A}"/>
              </a:ext>
            </a:extLst>
          </p:cNvPr>
          <p:cNvSpPr>
            <a:spLocks noGrp="1"/>
          </p:cNvSpPr>
          <p:nvPr>
            <p:ph idx="1"/>
          </p:nvPr>
        </p:nvSpPr>
        <p:spPr>
          <a:xfrm>
            <a:off x="4447308" y="591344"/>
            <a:ext cx="6906491" cy="5585619"/>
          </a:xfrm>
        </p:spPr>
        <p:txBody>
          <a:bodyPr anchor="ctr">
            <a:normAutofit/>
          </a:bodyPr>
          <a:lstStyle/>
          <a:p>
            <a:r>
              <a:rPr lang="en-US" dirty="0"/>
              <a:t>Can detect more abnormalities in cells that might help “tailor” therapy</a:t>
            </a:r>
          </a:p>
          <a:p>
            <a:r>
              <a:rPr lang="en-US" dirty="0"/>
              <a:t>To be used with other methods of testing at this time.</a:t>
            </a:r>
          </a:p>
          <a:p>
            <a:r>
              <a:rPr lang="en-US" dirty="0"/>
              <a:t>More helpful at progression of disease than at diagnosis (still being investigated further – similar to MRD)</a:t>
            </a:r>
          </a:p>
        </p:txBody>
      </p:sp>
    </p:spTree>
    <p:extLst>
      <p:ext uri="{BB962C8B-B14F-4D97-AF65-F5344CB8AC3E}">
        <p14:creationId xmlns:p14="http://schemas.microsoft.com/office/powerpoint/2010/main" val="1878043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FF27E-E33E-81AC-C158-C394D9BFFABE}"/>
              </a:ext>
            </a:extLst>
          </p:cNvPr>
          <p:cNvSpPr>
            <a:spLocks noGrp="1"/>
          </p:cNvSpPr>
          <p:nvPr>
            <p:ph type="title"/>
          </p:nvPr>
        </p:nvSpPr>
        <p:spPr>
          <a:xfrm>
            <a:off x="804672" y="802955"/>
            <a:ext cx="4766330" cy="1454051"/>
          </a:xfrm>
        </p:spPr>
        <p:txBody>
          <a:bodyPr>
            <a:normAutofit/>
          </a:bodyPr>
          <a:lstStyle/>
          <a:p>
            <a:r>
              <a:rPr lang="en-US" sz="3600">
                <a:solidFill>
                  <a:schemeClr val="tx2"/>
                </a:solidFill>
              </a:rPr>
              <a:t>More Information…</a:t>
            </a:r>
          </a:p>
        </p:txBody>
      </p:sp>
      <p:sp>
        <p:nvSpPr>
          <p:cNvPr id="3" name="Content Placeholder 2">
            <a:extLst>
              <a:ext uri="{FF2B5EF4-FFF2-40B4-BE49-F238E27FC236}">
                <a16:creationId xmlns:a16="http://schemas.microsoft.com/office/drawing/2014/main" id="{6D9867BA-8FDE-0D22-B453-254122463FB9}"/>
              </a:ext>
            </a:extLst>
          </p:cNvPr>
          <p:cNvSpPr>
            <a:spLocks noGrp="1"/>
          </p:cNvSpPr>
          <p:nvPr>
            <p:ph idx="1"/>
          </p:nvPr>
        </p:nvSpPr>
        <p:spPr>
          <a:xfrm>
            <a:off x="804671" y="1900599"/>
            <a:ext cx="4765949" cy="4019216"/>
          </a:xfrm>
        </p:spPr>
        <p:txBody>
          <a:bodyPr anchor="t">
            <a:normAutofit fontScale="92500" lnSpcReduction="10000"/>
          </a:bodyPr>
          <a:lstStyle/>
          <a:p>
            <a:r>
              <a:rPr lang="en-US" sz="2200" dirty="0" err="1">
                <a:solidFill>
                  <a:schemeClr val="tx2"/>
                </a:solidFill>
              </a:rPr>
              <a:t>HealthTree</a:t>
            </a:r>
            <a:r>
              <a:rPr lang="en-US" sz="2200" dirty="0">
                <a:solidFill>
                  <a:schemeClr val="tx2"/>
                </a:solidFill>
              </a:rPr>
              <a:t> Foundation – Multiple Myeloma</a:t>
            </a:r>
          </a:p>
          <a:p>
            <a:r>
              <a:rPr lang="en-US" sz="2200" dirty="0">
                <a:solidFill>
                  <a:schemeClr val="tx2"/>
                </a:solidFill>
              </a:rPr>
              <a:t>Even more in depth lab information: </a:t>
            </a:r>
            <a:r>
              <a:rPr lang="en-US" sz="2200" dirty="0">
                <a:solidFill>
                  <a:srgbClr val="FFC000"/>
                </a:solidFill>
                <a:hlinkClick r:id="rId2">
                  <a:extLst>
                    <a:ext uri="{A12FA001-AC4F-418D-AE19-62706E023703}">
                      <ahyp:hlinkClr xmlns:ahyp="http://schemas.microsoft.com/office/drawing/2018/hyperlinkcolor" val="tx"/>
                    </a:ext>
                  </a:extLst>
                </a:hlinkClick>
              </a:rPr>
              <a:t>https://healthtree.org/myeloma/community/resources</a:t>
            </a:r>
            <a:endParaRPr lang="en-US" sz="2200" dirty="0">
              <a:solidFill>
                <a:srgbClr val="FFC000"/>
              </a:solidFill>
            </a:endParaRPr>
          </a:p>
          <a:p>
            <a:pPr marL="0" indent="0">
              <a:buNone/>
            </a:pPr>
            <a:endParaRPr lang="en-US" sz="2200" dirty="0">
              <a:solidFill>
                <a:schemeClr val="tx2"/>
              </a:solidFill>
            </a:endParaRPr>
          </a:p>
          <a:p>
            <a:pPr lvl="1"/>
            <a:r>
              <a:rPr lang="en-US" dirty="0">
                <a:solidFill>
                  <a:schemeClr val="tx2"/>
                </a:solidFill>
              </a:rPr>
              <a:t>Understanding FISH, Genomics, and Myeloma Genetics </a:t>
            </a:r>
          </a:p>
          <a:p>
            <a:pPr lvl="2"/>
            <a:r>
              <a:rPr lang="en-US" sz="2400" dirty="0">
                <a:solidFill>
                  <a:schemeClr val="tx2"/>
                </a:solidFill>
              </a:rPr>
              <a:t>January 18, 2024 1 – 2pm EST</a:t>
            </a:r>
          </a:p>
          <a:p>
            <a:pPr marL="914400" lvl="2" indent="0">
              <a:buNone/>
            </a:pPr>
            <a:endParaRPr lang="en-US" sz="1800" dirty="0">
              <a:solidFill>
                <a:schemeClr val="tx2"/>
              </a:solidFill>
            </a:endParaRPr>
          </a:p>
          <a:p>
            <a:pPr lvl="1"/>
            <a:r>
              <a:rPr lang="en-US" sz="2000" dirty="0">
                <a:solidFill>
                  <a:srgbClr val="0563C1"/>
                </a:solidFill>
                <a:hlinkClick r:id="rId3">
                  <a:extLst>
                    <a:ext uri="{A12FA001-AC4F-418D-AE19-62706E023703}">
                      <ahyp:hlinkClr xmlns:ahyp="http://schemas.microsoft.com/office/drawing/2018/hyperlinkcolor" val="tx"/>
                    </a:ext>
                  </a:extLst>
                </a:hlinkClick>
              </a:rPr>
              <a:t>https://healthtree.org/myeloma/community/events/</a:t>
            </a:r>
            <a:r>
              <a:rPr lang="en-US" sz="2000" dirty="0">
                <a:solidFill>
                  <a:srgbClr val="FFC000"/>
                </a:solidFill>
                <a:hlinkClick r:id="rId3">
                  <a:extLst>
                    <a:ext uri="{A12FA001-AC4F-418D-AE19-62706E023703}">
                      <ahyp:hlinkClr xmlns:ahyp="http://schemas.microsoft.com/office/drawing/2018/hyperlinkcolor" val="tx"/>
                    </a:ext>
                  </a:extLst>
                </a:hlinkClick>
              </a:rPr>
              <a:t>jan2024-newly-diagnosed-myeloma-patients</a:t>
            </a:r>
            <a:endParaRPr lang="en-US" sz="2000" dirty="0">
              <a:solidFill>
                <a:srgbClr val="FFC000"/>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NA">
            <a:extLst>
              <a:ext uri="{FF2B5EF4-FFF2-40B4-BE49-F238E27FC236}">
                <a16:creationId xmlns:a16="http://schemas.microsoft.com/office/drawing/2014/main" id="{F1977C17-9A1D-CDA2-FA81-5A0A084304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106209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97C7-2C3B-401D-9098-AF81A0E33C4A}"/>
              </a:ext>
            </a:extLst>
          </p:cNvPr>
          <p:cNvSpPr>
            <a:spLocks noGrp="1"/>
          </p:cNvSpPr>
          <p:nvPr>
            <p:ph type="title"/>
          </p:nvPr>
        </p:nvSpPr>
        <p:spPr>
          <a:xfrm>
            <a:off x="4654296" y="329184"/>
            <a:ext cx="6894576" cy="1783080"/>
          </a:xfrm>
        </p:spPr>
        <p:txBody>
          <a:bodyPr anchor="b">
            <a:normAutofit/>
          </a:bodyPr>
          <a:lstStyle/>
          <a:p>
            <a:r>
              <a:rPr lang="en-US" sz="5400"/>
              <a:t>Red Blood Cells</a:t>
            </a:r>
          </a:p>
        </p:txBody>
      </p:sp>
      <p:sp>
        <p:nvSpPr>
          <p:cNvPr id="3" name="Content Placeholder 2">
            <a:extLst>
              <a:ext uri="{FF2B5EF4-FFF2-40B4-BE49-F238E27FC236}">
                <a16:creationId xmlns:a16="http://schemas.microsoft.com/office/drawing/2014/main" id="{8915A5E5-2F05-4BA0-97EE-987AC1ED9C3B}"/>
              </a:ext>
            </a:extLst>
          </p:cNvPr>
          <p:cNvSpPr>
            <a:spLocks noGrp="1"/>
          </p:cNvSpPr>
          <p:nvPr>
            <p:ph idx="1"/>
          </p:nvPr>
        </p:nvSpPr>
        <p:spPr>
          <a:xfrm>
            <a:off x="4654296" y="2706624"/>
            <a:ext cx="6894576" cy="3785616"/>
          </a:xfrm>
        </p:spPr>
        <p:txBody>
          <a:bodyPr>
            <a:noAutofit/>
          </a:bodyPr>
          <a:lstStyle/>
          <a:p>
            <a:r>
              <a:rPr lang="en-US" sz="2400" dirty="0"/>
              <a:t>All have normal ranges that are different for </a:t>
            </a:r>
          </a:p>
          <a:p>
            <a:pPr marL="0" indent="0">
              <a:buNone/>
            </a:pPr>
            <a:r>
              <a:rPr lang="en-US" sz="2400" dirty="0"/>
              <a:t>men and women.</a:t>
            </a:r>
          </a:p>
          <a:p>
            <a:r>
              <a:rPr lang="en-US" sz="2400" dirty="0"/>
              <a:t>RBC normal is: </a:t>
            </a:r>
          </a:p>
          <a:p>
            <a:pPr lvl="1"/>
            <a:r>
              <a:rPr lang="en-US" dirty="0"/>
              <a:t>4.3 – 5.7 for men </a:t>
            </a:r>
          </a:p>
          <a:p>
            <a:pPr lvl="1"/>
            <a:r>
              <a:rPr lang="en-US" dirty="0"/>
              <a:t>3.9 – 5 for women</a:t>
            </a:r>
          </a:p>
          <a:p>
            <a:r>
              <a:rPr lang="en-US" sz="2400" dirty="0"/>
              <a:t>These are almost always the first to decrease in number in response to the overproduction of myeloma cells in your bone marrow</a:t>
            </a:r>
          </a:p>
          <a:p>
            <a:r>
              <a:rPr lang="en-US" sz="2400" dirty="0"/>
              <a:t>Life span is about 28 days</a:t>
            </a:r>
          </a:p>
          <a:p>
            <a:pPr marL="0" indent="0">
              <a:buNone/>
            </a:pPr>
            <a:endParaRPr lang="en-US" sz="2400" dirty="0"/>
          </a:p>
        </p:txBody>
      </p:sp>
      <p:pic>
        <p:nvPicPr>
          <p:cNvPr id="2050" name="Picture 2">
            <a:extLst>
              <a:ext uri="{FF2B5EF4-FFF2-40B4-BE49-F238E27FC236}">
                <a16:creationId xmlns:a16="http://schemas.microsoft.com/office/drawing/2014/main" id="{DDB1FD26-846D-EDC5-9BC7-D295149C87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49" r="28349" b="1"/>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770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18E2D-8EFC-4E70-9BA5-269BCA9FDFD3}"/>
              </a:ext>
            </a:extLst>
          </p:cNvPr>
          <p:cNvSpPr>
            <a:spLocks noGrp="1"/>
          </p:cNvSpPr>
          <p:nvPr>
            <p:ph type="title"/>
          </p:nvPr>
        </p:nvSpPr>
        <p:spPr>
          <a:xfrm>
            <a:off x="761803" y="350196"/>
            <a:ext cx="4646904" cy="1624520"/>
          </a:xfrm>
        </p:spPr>
        <p:txBody>
          <a:bodyPr anchor="ctr">
            <a:normAutofit/>
          </a:bodyPr>
          <a:lstStyle/>
          <a:p>
            <a:r>
              <a:rPr lang="en-US" sz="4000"/>
              <a:t>Questions?	</a:t>
            </a:r>
          </a:p>
        </p:txBody>
      </p:sp>
      <p:sp>
        <p:nvSpPr>
          <p:cNvPr id="3" name="Content Placeholder 2">
            <a:extLst>
              <a:ext uri="{FF2B5EF4-FFF2-40B4-BE49-F238E27FC236}">
                <a16:creationId xmlns:a16="http://schemas.microsoft.com/office/drawing/2014/main" id="{E3CF5496-D293-410D-8912-50B1A406392C}"/>
              </a:ext>
            </a:extLst>
          </p:cNvPr>
          <p:cNvSpPr>
            <a:spLocks noGrp="1"/>
          </p:cNvSpPr>
          <p:nvPr>
            <p:ph idx="1"/>
          </p:nvPr>
        </p:nvSpPr>
        <p:spPr>
          <a:xfrm>
            <a:off x="603959" y="1593918"/>
            <a:ext cx="4646905" cy="4126525"/>
          </a:xfrm>
        </p:spPr>
        <p:txBody>
          <a:bodyPr anchor="ctr">
            <a:normAutofit/>
          </a:bodyPr>
          <a:lstStyle/>
          <a:p>
            <a:r>
              <a:rPr lang="en-US" sz="2000" dirty="0"/>
              <a:t> </a:t>
            </a:r>
            <a:r>
              <a:rPr lang="en-US" sz="2600" dirty="0"/>
              <a:t>Contact information:</a:t>
            </a:r>
          </a:p>
          <a:p>
            <a:pPr lvl="1"/>
            <a:r>
              <a:rPr lang="en-US" sz="2600" dirty="0">
                <a:hlinkClick r:id="rId2"/>
              </a:rPr>
              <a:t>erbcolleen@gmail.com</a:t>
            </a:r>
            <a:endParaRPr lang="en-US" sz="2600" dirty="0"/>
          </a:p>
          <a:p>
            <a:pPr marL="457200" lvl="1" indent="0">
              <a:buNone/>
            </a:pPr>
            <a:endParaRPr lang="en-US" sz="2600" dirty="0"/>
          </a:p>
          <a:p>
            <a:pPr lvl="1"/>
            <a:r>
              <a:rPr lang="en-US" sz="2600" dirty="0"/>
              <a:t>I can’t answer individual treatment questions; but would be happy to answer general questions about labs or other myeloma general questions.  </a:t>
            </a:r>
          </a:p>
        </p:txBody>
      </p:sp>
      <p:pic>
        <p:nvPicPr>
          <p:cNvPr id="5" name="Picture 4" descr="Different coloured question marks">
            <a:extLst>
              <a:ext uri="{FF2B5EF4-FFF2-40B4-BE49-F238E27FC236}">
                <a16:creationId xmlns:a16="http://schemas.microsoft.com/office/drawing/2014/main" id="{F7209B8A-8C37-2559-CD3A-A1DC30ACAC67}"/>
              </a:ext>
            </a:extLst>
          </p:cNvPr>
          <p:cNvPicPr>
            <a:picLocks noChangeAspect="1"/>
          </p:cNvPicPr>
          <p:nvPr/>
        </p:nvPicPr>
        <p:blipFill rotWithShape="1">
          <a:blip r:embed="rId3"/>
          <a:srcRect l="23279" r="26665"/>
          <a:stretch/>
        </p:blipFill>
        <p:spPr>
          <a:xfrm>
            <a:off x="6096000" y="1"/>
            <a:ext cx="6102825" cy="6858000"/>
          </a:xfrm>
          <a:prstGeom prst="rect">
            <a:avLst/>
          </a:prstGeom>
        </p:spPr>
      </p:pic>
    </p:spTree>
    <p:extLst>
      <p:ext uri="{BB962C8B-B14F-4D97-AF65-F5344CB8AC3E}">
        <p14:creationId xmlns:p14="http://schemas.microsoft.com/office/powerpoint/2010/main" val="112581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98B6-A09D-4D7D-AEFA-343672ADFBEB}"/>
              </a:ext>
            </a:extLst>
          </p:cNvPr>
          <p:cNvSpPr>
            <a:spLocks noGrp="1"/>
          </p:cNvSpPr>
          <p:nvPr>
            <p:ph type="title"/>
          </p:nvPr>
        </p:nvSpPr>
        <p:spPr/>
        <p:txBody>
          <a:bodyPr>
            <a:normAutofit/>
          </a:bodyPr>
          <a:lstStyle/>
          <a:p>
            <a:r>
              <a:rPr lang="en-US" sz="5400"/>
              <a:t>Hemoglobin</a:t>
            </a:r>
          </a:p>
        </p:txBody>
      </p:sp>
      <p:sp>
        <p:nvSpPr>
          <p:cNvPr id="3" name="Content Placeholder 2">
            <a:extLst>
              <a:ext uri="{FF2B5EF4-FFF2-40B4-BE49-F238E27FC236}">
                <a16:creationId xmlns:a16="http://schemas.microsoft.com/office/drawing/2014/main" id="{6516EB9B-DEFF-4A42-B2A7-5D04C7A67E5D}"/>
              </a:ext>
            </a:extLst>
          </p:cNvPr>
          <p:cNvSpPr>
            <a:spLocks noGrp="1"/>
          </p:cNvSpPr>
          <p:nvPr>
            <p:ph idx="1"/>
          </p:nvPr>
        </p:nvSpPr>
        <p:spPr>
          <a:xfrm>
            <a:off x="838200" y="1929384"/>
            <a:ext cx="10515600" cy="4251960"/>
          </a:xfrm>
        </p:spPr>
        <p:txBody>
          <a:bodyPr>
            <a:normAutofit/>
          </a:bodyPr>
          <a:lstStyle/>
          <a:p>
            <a:r>
              <a:rPr lang="en-US" dirty="0"/>
              <a:t>This is the most important part of the red blood cell</a:t>
            </a:r>
          </a:p>
          <a:p>
            <a:r>
              <a:rPr lang="en-US" dirty="0"/>
              <a:t>Transports oxygen throughout the body</a:t>
            </a:r>
          </a:p>
          <a:p>
            <a:r>
              <a:rPr lang="en-US" dirty="0"/>
              <a:t>Used more frequently than the total red blood cell count when evaluating disease or treatment effects.</a:t>
            </a:r>
          </a:p>
          <a:p>
            <a:r>
              <a:rPr lang="en-US" dirty="0"/>
              <a:t>Low hemoglobin levels are defined as anemia and are part of the CRAB criteria that defines active myeloma</a:t>
            </a:r>
          </a:p>
          <a:p>
            <a:r>
              <a:rPr lang="en-US" dirty="0"/>
              <a:t>Normal ranges:</a:t>
            </a:r>
          </a:p>
          <a:p>
            <a:pPr lvl="1"/>
            <a:r>
              <a:rPr lang="en-US" sz="2800" dirty="0"/>
              <a:t>13.5 – 17.5 m/dL for men</a:t>
            </a:r>
          </a:p>
          <a:p>
            <a:pPr lvl="1"/>
            <a:r>
              <a:rPr lang="en-US" sz="2800" dirty="0"/>
              <a:t>12 – 15.5 m/dL for women</a:t>
            </a:r>
          </a:p>
        </p:txBody>
      </p:sp>
    </p:spTree>
    <p:extLst>
      <p:ext uri="{BB962C8B-B14F-4D97-AF65-F5344CB8AC3E}">
        <p14:creationId xmlns:p14="http://schemas.microsoft.com/office/powerpoint/2010/main" val="363053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1E62-C388-46D0-B8F9-5C555725BEB3}"/>
              </a:ext>
            </a:extLst>
          </p:cNvPr>
          <p:cNvSpPr>
            <a:spLocks noGrp="1"/>
          </p:cNvSpPr>
          <p:nvPr>
            <p:ph type="title"/>
          </p:nvPr>
        </p:nvSpPr>
        <p:spPr/>
        <p:txBody>
          <a:bodyPr>
            <a:normAutofit/>
          </a:bodyPr>
          <a:lstStyle/>
          <a:p>
            <a:r>
              <a:rPr lang="en-US" sz="5400"/>
              <a:t>Hematocrit	</a:t>
            </a:r>
          </a:p>
        </p:txBody>
      </p:sp>
      <p:sp>
        <p:nvSpPr>
          <p:cNvPr id="3" name="Content Placeholder 2">
            <a:extLst>
              <a:ext uri="{FF2B5EF4-FFF2-40B4-BE49-F238E27FC236}">
                <a16:creationId xmlns:a16="http://schemas.microsoft.com/office/drawing/2014/main" id="{FF47C9AA-AB97-44F7-B278-FD96CC90F641}"/>
              </a:ext>
            </a:extLst>
          </p:cNvPr>
          <p:cNvSpPr>
            <a:spLocks noGrp="1"/>
          </p:cNvSpPr>
          <p:nvPr>
            <p:ph idx="1"/>
          </p:nvPr>
        </p:nvSpPr>
        <p:spPr>
          <a:xfrm>
            <a:off x="838200" y="1929384"/>
            <a:ext cx="10515600" cy="4251960"/>
          </a:xfrm>
        </p:spPr>
        <p:txBody>
          <a:bodyPr>
            <a:normAutofit/>
          </a:bodyPr>
          <a:lstStyle/>
          <a:p>
            <a:r>
              <a:rPr lang="en-US" sz="2200"/>
              <a:t>This tells us the volume of red blood cells present in the whole blood.</a:t>
            </a:r>
          </a:p>
          <a:p>
            <a:r>
              <a:rPr lang="en-US" sz="2200"/>
              <a:t>Expressed as a percentage</a:t>
            </a:r>
          </a:p>
          <a:p>
            <a:r>
              <a:rPr lang="en-US" sz="2200"/>
              <a:t>Used in conjunction with the red blood cells and hemoglobin to diagnose anemia.</a:t>
            </a:r>
          </a:p>
          <a:p>
            <a:r>
              <a:rPr lang="en-US" sz="2200"/>
              <a:t>Normal values:</a:t>
            </a:r>
          </a:p>
          <a:p>
            <a:pPr lvl="1"/>
            <a:r>
              <a:rPr lang="en-US" sz="2200"/>
              <a:t>About 45% for men</a:t>
            </a:r>
          </a:p>
          <a:p>
            <a:pPr lvl="1"/>
            <a:r>
              <a:rPr lang="en-US" sz="2200"/>
              <a:t>About 40% for women</a:t>
            </a:r>
          </a:p>
          <a:p>
            <a:pPr marL="457200" lvl="1" indent="0">
              <a:buNone/>
            </a:pPr>
            <a:endParaRPr lang="en-US" sz="2200"/>
          </a:p>
        </p:txBody>
      </p:sp>
    </p:spTree>
    <p:extLst>
      <p:ext uri="{BB962C8B-B14F-4D97-AF65-F5344CB8AC3E}">
        <p14:creationId xmlns:p14="http://schemas.microsoft.com/office/powerpoint/2010/main" val="57084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34E1-D128-4097-8F55-6874FF1CF579}"/>
              </a:ext>
            </a:extLst>
          </p:cNvPr>
          <p:cNvSpPr>
            <a:spLocks noGrp="1"/>
          </p:cNvSpPr>
          <p:nvPr>
            <p:ph type="title"/>
          </p:nvPr>
        </p:nvSpPr>
        <p:spPr>
          <a:xfrm>
            <a:off x="5297762" y="329184"/>
            <a:ext cx="6251110" cy="1783080"/>
          </a:xfrm>
        </p:spPr>
        <p:txBody>
          <a:bodyPr anchor="b">
            <a:normAutofit/>
          </a:bodyPr>
          <a:lstStyle/>
          <a:p>
            <a:r>
              <a:rPr lang="en-US" sz="5400"/>
              <a:t>White blood cells (WBC)</a:t>
            </a:r>
          </a:p>
        </p:txBody>
      </p:sp>
      <p:sp>
        <p:nvSpPr>
          <p:cNvPr id="3" name="Content Placeholder 2">
            <a:extLst>
              <a:ext uri="{FF2B5EF4-FFF2-40B4-BE49-F238E27FC236}">
                <a16:creationId xmlns:a16="http://schemas.microsoft.com/office/drawing/2014/main" id="{F907589C-5776-454D-9F2F-A0D54256F5A9}"/>
              </a:ext>
            </a:extLst>
          </p:cNvPr>
          <p:cNvSpPr>
            <a:spLocks noGrp="1"/>
          </p:cNvSpPr>
          <p:nvPr>
            <p:ph idx="1"/>
          </p:nvPr>
        </p:nvSpPr>
        <p:spPr>
          <a:xfrm>
            <a:off x="5297762" y="2706624"/>
            <a:ext cx="6251110" cy="3483864"/>
          </a:xfrm>
        </p:spPr>
        <p:txBody>
          <a:bodyPr>
            <a:normAutofit/>
          </a:bodyPr>
          <a:lstStyle/>
          <a:p>
            <a:r>
              <a:rPr lang="en-US" sz="2000"/>
              <a:t>The white blood cells make up your immune system; they fight off bacteria, viruses, and other toxins.  </a:t>
            </a:r>
          </a:p>
          <a:p>
            <a:r>
              <a:rPr lang="en-US" sz="2000"/>
              <a:t>Low WBC counts can result from disease in the bone marrow or from many of the treatments given for myeloma. </a:t>
            </a:r>
          </a:p>
          <a:p>
            <a:r>
              <a:rPr lang="en-US" sz="2000"/>
              <a:t>Decreases your ability to fight disease</a:t>
            </a:r>
          </a:p>
          <a:p>
            <a:r>
              <a:rPr lang="en-US" sz="2000"/>
              <a:t>Life span is 7-14 days</a:t>
            </a:r>
          </a:p>
          <a:p>
            <a:r>
              <a:rPr lang="en-US" sz="2000"/>
              <a:t>Normal range:</a:t>
            </a:r>
          </a:p>
          <a:p>
            <a:pPr lvl="1"/>
            <a:r>
              <a:rPr lang="en-US" sz="2000"/>
              <a:t>3.5 – 11 x 10^9/L </a:t>
            </a:r>
          </a:p>
        </p:txBody>
      </p:sp>
      <p:pic>
        <p:nvPicPr>
          <p:cNvPr id="3074" name="Picture 2">
            <a:extLst>
              <a:ext uri="{FF2B5EF4-FFF2-40B4-BE49-F238E27FC236}">
                <a16:creationId xmlns:a16="http://schemas.microsoft.com/office/drawing/2014/main" id="{583B6232-BA78-56B5-E5D2-652AAFA555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73" r="2507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15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26D23-3BD0-45F7-AC2F-290BE47DBB14}"/>
              </a:ext>
            </a:extLst>
          </p:cNvPr>
          <p:cNvSpPr>
            <a:spLocks noGrp="1"/>
          </p:cNvSpPr>
          <p:nvPr>
            <p:ph type="title"/>
          </p:nvPr>
        </p:nvSpPr>
        <p:spPr/>
        <p:txBody>
          <a:bodyPr>
            <a:normAutofit/>
          </a:bodyPr>
          <a:lstStyle/>
          <a:p>
            <a:r>
              <a:rPr lang="en-US" sz="5400"/>
              <a:t>The WBC differential - neutrophils</a:t>
            </a:r>
          </a:p>
        </p:txBody>
      </p:sp>
      <p:sp>
        <p:nvSpPr>
          <p:cNvPr id="3" name="Content Placeholder 2">
            <a:extLst>
              <a:ext uri="{FF2B5EF4-FFF2-40B4-BE49-F238E27FC236}">
                <a16:creationId xmlns:a16="http://schemas.microsoft.com/office/drawing/2014/main" id="{7F2578F6-B137-4D1F-BC82-A4145BCE254B}"/>
              </a:ext>
            </a:extLst>
          </p:cNvPr>
          <p:cNvSpPr>
            <a:spLocks noGrp="1"/>
          </p:cNvSpPr>
          <p:nvPr>
            <p:ph idx="1"/>
          </p:nvPr>
        </p:nvSpPr>
        <p:spPr>
          <a:xfrm>
            <a:off x="838200" y="1929384"/>
            <a:ext cx="10515600" cy="4251960"/>
          </a:xfrm>
        </p:spPr>
        <p:txBody>
          <a:bodyPr>
            <a:normAutofit/>
          </a:bodyPr>
          <a:lstStyle/>
          <a:p>
            <a:r>
              <a:rPr lang="en-US" sz="2200"/>
              <a:t>Also known as your ANC (absolute neutrophil count)</a:t>
            </a:r>
          </a:p>
          <a:p>
            <a:r>
              <a:rPr lang="en-US" sz="2200"/>
              <a:t>This is the type of WBC that has the most impact on fighting off disease, particularly those caused by bacteria and fungus.  </a:t>
            </a:r>
          </a:p>
          <a:p>
            <a:r>
              <a:rPr lang="en-US" sz="2200"/>
              <a:t>Low neutrophil count is called neutropenia and can be dangerous.</a:t>
            </a:r>
          </a:p>
          <a:p>
            <a:r>
              <a:rPr lang="en-US" sz="2200"/>
              <a:t>This will be checked before treatment to make sure it’s safe to continue with therapy that day.</a:t>
            </a:r>
          </a:p>
          <a:p>
            <a:r>
              <a:rPr lang="en-US" sz="2200"/>
              <a:t>Normal range:</a:t>
            </a:r>
          </a:p>
          <a:p>
            <a:pPr lvl="1"/>
            <a:r>
              <a:rPr lang="en-US" sz="2200"/>
              <a:t>1.7 – 7 x 10^9/L (we usually use less than 1 for decision making)</a:t>
            </a:r>
          </a:p>
          <a:p>
            <a:endParaRPr lang="en-US" sz="2200"/>
          </a:p>
        </p:txBody>
      </p:sp>
    </p:spTree>
    <p:extLst>
      <p:ext uri="{BB962C8B-B14F-4D97-AF65-F5344CB8AC3E}">
        <p14:creationId xmlns:p14="http://schemas.microsoft.com/office/powerpoint/2010/main" val="3078679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684</TotalTime>
  <Words>4076</Words>
  <Application>Microsoft Office PowerPoint</Application>
  <PresentationFormat>Widescreen</PresentationFormat>
  <Paragraphs>353</Paragraphs>
  <Slides>50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Roboto</vt:lpstr>
      <vt:lpstr>sweet-sans-pro</vt:lpstr>
      <vt:lpstr>Office Theme</vt:lpstr>
      <vt:lpstr>Lab Results: What are they and why do we care?</vt:lpstr>
      <vt:lpstr>Important things to remember</vt:lpstr>
      <vt:lpstr>Important blood work – routine </vt:lpstr>
      <vt:lpstr>Complete Blood Count (CBC)</vt:lpstr>
      <vt:lpstr>Red Blood Cells</vt:lpstr>
      <vt:lpstr>Hemoglobin</vt:lpstr>
      <vt:lpstr>Hematocrit </vt:lpstr>
      <vt:lpstr>White blood cells (WBC)</vt:lpstr>
      <vt:lpstr>The WBC differential - neutrophils</vt:lpstr>
      <vt:lpstr>Platelets</vt:lpstr>
      <vt:lpstr>Complete Metabolic Panel (CMP) - chemistry</vt:lpstr>
      <vt:lpstr>BUN and Creatinine </vt:lpstr>
      <vt:lpstr>Creatinine clearance</vt:lpstr>
      <vt:lpstr>Estimated Glomerular Filtration Rate (eGFR)</vt:lpstr>
      <vt:lpstr>Calcium</vt:lpstr>
      <vt:lpstr>Total protein</vt:lpstr>
      <vt:lpstr>Tests that assess monoclonal protein  aka: Your “myeloma” labs</vt:lpstr>
      <vt:lpstr>How do I know what’s important?  How do I keep track of everything?</vt:lpstr>
      <vt:lpstr>Serum quantitative immunoglobulins (QIg)</vt:lpstr>
      <vt:lpstr>Structure of an immunoglobulin</vt:lpstr>
      <vt:lpstr>Serum protein electrophoresis (SPEP)</vt:lpstr>
      <vt:lpstr>SPEP graphs</vt:lpstr>
      <vt:lpstr>SPEP/Serum immunofixation</vt:lpstr>
      <vt:lpstr>Urine protein electrophoresis (UPEP)</vt:lpstr>
      <vt:lpstr>Immunofixation (IFE)</vt:lpstr>
      <vt:lpstr>SPEP/SIF (caveat) </vt:lpstr>
      <vt:lpstr>Serum free light chain assay (Freelite®)</vt:lpstr>
      <vt:lpstr>Serum free light chain assay</vt:lpstr>
      <vt:lpstr>Other blood tests – less frequently used</vt:lpstr>
      <vt:lpstr>Beta-2 macroglobulin (β2M)</vt:lpstr>
      <vt:lpstr>LDH (lactate dehydrogenase)</vt:lpstr>
      <vt:lpstr>C-reactive protein (CRP)</vt:lpstr>
      <vt:lpstr>Glucose</vt:lpstr>
      <vt:lpstr>Bone marrow tests</vt:lpstr>
      <vt:lpstr>Bone marrow testing – why?</vt:lpstr>
      <vt:lpstr>Bone marrow aspirate (Plasma cell percentage)</vt:lpstr>
      <vt:lpstr>Immunohistochemistry (IHC) of plasma cells</vt:lpstr>
      <vt:lpstr>Cytogenetics (karyotyping)</vt:lpstr>
      <vt:lpstr>FISH (Fluorescence in situ hybridization)</vt:lpstr>
      <vt:lpstr>FISH</vt:lpstr>
      <vt:lpstr>High risk abnormalities by FISH</vt:lpstr>
      <vt:lpstr>Other abnormalities by FISH</vt:lpstr>
      <vt:lpstr>FISH abnormalities - summary</vt:lpstr>
      <vt:lpstr>Mayo Clinic Risk Stratification for MM (mSMART)</vt:lpstr>
      <vt:lpstr>Next generation flow cytometry (NGF for MRD)</vt:lpstr>
      <vt:lpstr>MRD (some caveats)</vt:lpstr>
      <vt:lpstr>Next generation sequencing…best practice?</vt:lpstr>
      <vt:lpstr>Next generation sequencing </vt:lpstr>
      <vt:lpstr>More Information…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Results: What are they and why do we care?</dc:title>
  <dc:creator>Colleen Erb</dc:creator>
  <cp:lastModifiedBy>Colleen Erb</cp:lastModifiedBy>
  <cp:revision>9</cp:revision>
  <dcterms:created xsi:type="dcterms:W3CDTF">2018-09-06T20:47:29Z</dcterms:created>
  <dcterms:modified xsi:type="dcterms:W3CDTF">2024-01-13T19:01:26Z</dcterms:modified>
</cp:coreProperties>
</file>