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06" r:id="rId2"/>
    <p:sldId id="444" r:id="rId3"/>
    <p:sldId id="465" r:id="rId4"/>
    <p:sldId id="468" r:id="rId5"/>
    <p:sldId id="469" r:id="rId6"/>
    <p:sldId id="466" r:id="rId7"/>
    <p:sldId id="470" r:id="rId8"/>
    <p:sldId id="459" r:id="rId9"/>
    <p:sldId id="471" r:id="rId10"/>
    <p:sldId id="445" r:id="rId11"/>
    <p:sldId id="447" r:id="rId12"/>
    <p:sldId id="45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7" autoAdjust="0"/>
    <p:restoredTop sz="89498"/>
  </p:normalViewPr>
  <p:slideViewPr>
    <p:cSldViewPr snapToGrid="0" snapToObjects="1">
      <p:cViewPr varScale="1">
        <p:scale>
          <a:sx n="57" d="100"/>
          <a:sy n="57" d="100"/>
        </p:scale>
        <p:origin x="162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4" d="100"/>
        <a:sy n="94" d="100"/>
      </p:scale>
      <p:origin x="0" y="-12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441F0-4A9E-4E03-8F80-41EC2B851BDF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06F0F-CDAF-44AA-8B47-4BB5E57FF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90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1:50:54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15204 16548 128,'-44'10'0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077EC-440D-244E-892F-8EB77876C31A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CC819-E130-204F-86FD-C6152033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56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CC819-E130-204F-86FD-C615203396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54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CC819-E130-204F-86FD-C615203396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9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3C3B-ACF0-BA4B-B905-8D6B34F687A7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0986-9FD0-554E-8E14-F933385B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8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3C3B-ACF0-BA4B-B905-8D6B34F687A7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0986-9FD0-554E-8E14-F933385B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3C3B-ACF0-BA4B-B905-8D6B34F687A7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0986-9FD0-554E-8E14-F933385B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3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3C3B-ACF0-BA4B-B905-8D6B34F687A7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0986-9FD0-554E-8E14-F933385B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3C3B-ACF0-BA4B-B905-8D6B34F687A7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0986-9FD0-554E-8E14-F933385B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2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3C3B-ACF0-BA4B-B905-8D6B34F687A7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0986-9FD0-554E-8E14-F933385B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6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3C3B-ACF0-BA4B-B905-8D6B34F687A7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0986-9FD0-554E-8E14-F933385B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6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3C3B-ACF0-BA4B-B905-8D6B34F687A7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0986-9FD0-554E-8E14-F933385B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3C3B-ACF0-BA4B-B905-8D6B34F687A7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0986-9FD0-554E-8E14-F933385B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8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3C3B-ACF0-BA4B-B905-8D6B34F687A7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0986-9FD0-554E-8E14-F933385B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3C3B-ACF0-BA4B-B905-8D6B34F687A7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0986-9FD0-554E-8E14-F933385B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13C3B-ACF0-BA4B-B905-8D6B34F687A7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E0986-9FD0-554E-8E14-F933385B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9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customXml" Target="../ink/ink1.xml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64742"/>
            <a:ext cx="9144000" cy="2940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Sundar Jagannath, MD</a:t>
            </a:r>
          </a:p>
          <a:p>
            <a:pPr marL="0" marR="0" lvl="0" indent="11271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00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Professor of Medicine</a:t>
            </a:r>
          </a:p>
          <a:p>
            <a:pPr marL="0" marR="0" lvl="0" indent="11271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00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Icahn School of Medicine at Mount Sinai</a:t>
            </a:r>
          </a:p>
          <a:p>
            <a:pPr marL="0" marR="0" lvl="0" indent="11271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00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Tisch Cancer Institute</a:t>
            </a:r>
          </a:p>
          <a:p>
            <a:pPr marL="0" marR="0" lvl="0" indent="11271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00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York, NY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2663" y="5029200"/>
            <a:ext cx="67056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71600"/>
            <a:ext cx="9144000" cy="1905000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 algn="ctr" eaLnBrk="0" hangingPunct="0">
              <a:defRPr/>
            </a:pPr>
            <a:r>
              <a:rPr lang="en-US" sz="3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Minimal Residual Disease (MRD) in Multiple Myeloma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82" y="1"/>
            <a:ext cx="1228618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90900" y="5351216"/>
            <a:ext cx="2362200" cy="150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673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5486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MGUS-like signature for identification of</a:t>
            </a:r>
            <a:b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non-responding non-relapsing active MM patients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83891" y="1"/>
            <a:ext cx="860109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48641"/>
            <a:ext cx="9144000" cy="76200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" r="8142" b="16785"/>
          <a:stretch>
            <a:fillRect/>
          </a:stretch>
        </p:blipFill>
        <p:spPr bwMode="auto">
          <a:xfrm>
            <a:off x="1266825" y="2209800"/>
            <a:ext cx="31432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/>
          <p:nvPr/>
        </p:nvSpPr>
        <p:spPr>
          <a:xfrm>
            <a:off x="1301356" y="3182542"/>
            <a:ext cx="182165" cy="108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es-ES_tradnl" altLang="es-ES_tradnl" sz="1350">
              <a:solidFill>
                <a:srgbClr val="FFFFFF"/>
              </a:solidFill>
              <a:ea typeface="MS PGothic" charset="-128"/>
              <a:cs typeface="MS PGothic" charset="-128"/>
            </a:endParaRPr>
          </a:p>
        </p:txBody>
      </p:sp>
      <p:sp>
        <p:nvSpPr>
          <p:cNvPr id="12" name="Rectangle 8"/>
          <p:cNvSpPr/>
          <p:nvPr/>
        </p:nvSpPr>
        <p:spPr>
          <a:xfrm>
            <a:off x="3852863" y="2696768"/>
            <a:ext cx="182166" cy="269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es-ES_tradnl" altLang="es-ES_tradnl" sz="1350">
              <a:solidFill>
                <a:srgbClr val="FFFFFF"/>
              </a:solidFill>
              <a:ea typeface="MS PGothic" charset="-128"/>
              <a:cs typeface="MS PGothic" charset="-128"/>
            </a:endParaRPr>
          </a:p>
        </p:txBody>
      </p:sp>
      <p:cxnSp>
        <p:nvCxnSpPr>
          <p:cNvPr id="13" name="7 Conector recto de flecha"/>
          <p:cNvCxnSpPr/>
          <p:nvPr/>
        </p:nvCxnSpPr>
        <p:spPr>
          <a:xfrm flipH="1">
            <a:off x="2016920" y="2534841"/>
            <a:ext cx="1188244" cy="12954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16 CuadroTexto"/>
          <p:cNvSpPr txBox="1">
            <a:spLocks noChangeArrowheads="1"/>
          </p:cNvSpPr>
          <p:nvPr/>
        </p:nvSpPr>
        <p:spPr bwMode="auto">
          <a:xfrm>
            <a:off x="1185548" y="3917156"/>
            <a:ext cx="14686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s-ES_tradnl" sz="1200" b="1" dirty="0">
                <a:solidFill>
                  <a:srgbClr val="7030A0"/>
                </a:solidFill>
                <a:latin typeface="Arial" charset="0"/>
                <a:ea typeface="MS PGothic" charset="-128"/>
                <a:cs typeface="Arial" charset="0"/>
              </a:rPr>
              <a:t>MGUS-like profile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ES_tradnl" sz="900" dirty="0">
                <a:solidFill>
                  <a:srgbClr val="7030A0"/>
                </a:solidFill>
                <a:latin typeface="Arial" charset="0"/>
                <a:ea typeface="MS PGothic" charset="-128"/>
                <a:cs typeface="Arial" charset="0"/>
              </a:rPr>
              <a:t>(N = 59)</a:t>
            </a:r>
            <a:endParaRPr lang="pt-PT" altLang="es-ES_tradnl" sz="900" baseline="30000" dirty="0">
              <a:solidFill>
                <a:srgbClr val="7030A0"/>
              </a:solidFill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15" name="517 CuadroTexto"/>
          <p:cNvSpPr txBox="1">
            <a:spLocks noChangeArrowheads="1"/>
          </p:cNvSpPr>
          <p:nvPr/>
        </p:nvSpPr>
        <p:spPr bwMode="auto">
          <a:xfrm>
            <a:off x="2828014" y="3738562"/>
            <a:ext cx="11817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s-ES_tradnl" sz="1200" dirty="0">
                <a:solidFill>
                  <a:srgbClr val="FF0000"/>
                </a:solidFill>
                <a:latin typeface="Arial" charset="0"/>
                <a:ea typeface="MS PGothic" charset="-128"/>
                <a:cs typeface="Arial" charset="0"/>
              </a:rPr>
              <a:t>MM-like profile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ES_tradnl" sz="900" dirty="0">
                <a:solidFill>
                  <a:srgbClr val="FF0000"/>
                </a:solidFill>
                <a:latin typeface="Arial" charset="0"/>
                <a:ea typeface="MS PGothic" charset="-128"/>
                <a:cs typeface="Arial" charset="0"/>
              </a:rPr>
              <a:t>(N = 639)</a:t>
            </a:r>
            <a:endParaRPr lang="pt-PT" altLang="es-ES_tradnl" sz="900" baseline="30000" dirty="0">
              <a:solidFill>
                <a:srgbClr val="FF0000"/>
              </a:solidFill>
              <a:latin typeface="Arial" charset="0"/>
              <a:ea typeface="MS PGothic" charset="-128"/>
              <a:cs typeface="Arial" charset="0"/>
            </a:endParaRPr>
          </a:p>
        </p:txBody>
      </p:sp>
      <p:cxnSp>
        <p:nvCxnSpPr>
          <p:cNvPr id="16" name="10 Conector recto de flecha"/>
          <p:cNvCxnSpPr/>
          <p:nvPr/>
        </p:nvCxnSpPr>
        <p:spPr>
          <a:xfrm flipV="1">
            <a:off x="3854056" y="3250409"/>
            <a:ext cx="269081" cy="4321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51348" y="2209800"/>
            <a:ext cx="3207544" cy="25443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es-ES_tradnl" altLang="es-ES_tradnl" sz="1800">
              <a:solidFill>
                <a:srgbClr val="FFFFFF"/>
              </a:solidFill>
              <a:ea typeface="MS PGothic" charset="-128"/>
              <a:cs typeface="MS PGothic" charset="-128"/>
            </a:endParaRPr>
          </a:p>
        </p:txBody>
      </p:sp>
      <p:sp>
        <p:nvSpPr>
          <p:cNvPr id="18" name="CuadroTexto 132"/>
          <p:cNvSpPr txBox="1">
            <a:spLocks noChangeArrowheads="1"/>
          </p:cNvSpPr>
          <p:nvPr/>
        </p:nvSpPr>
        <p:spPr bwMode="auto">
          <a:xfrm>
            <a:off x="1332312" y="4781552"/>
            <a:ext cx="2906315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s-ES_tradnl" sz="1200">
                <a:solidFill>
                  <a:srgbClr val="000000"/>
                </a:solidFill>
                <a:latin typeface="Arial" charset="0"/>
                <a:ea typeface="MS PGothic" charset="-128"/>
              </a:rPr>
              <a:t>Principal component analysis</a:t>
            </a:r>
          </a:p>
        </p:txBody>
      </p:sp>
      <p:sp>
        <p:nvSpPr>
          <p:cNvPr id="19" name="Flecha curvada hacia abajo 1"/>
          <p:cNvSpPr/>
          <p:nvPr/>
        </p:nvSpPr>
        <p:spPr>
          <a:xfrm>
            <a:off x="3225405" y="1922861"/>
            <a:ext cx="2456259" cy="369094"/>
          </a:xfrm>
          <a:prstGeom prst="curvedDownArrow">
            <a:avLst>
              <a:gd name="adj1" fmla="val 25000"/>
              <a:gd name="adj2" fmla="val 110121"/>
              <a:gd name="adj3" fmla="val 2500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es-ES_tradnl" altLang="es-ES_tradnl" sz="1800">
              <a:solidFill>
                <a:srgbClr val="000000"/>
              </a:solidFill>
              <a:ea typeface="MS PGothic" charset="-128"/>
              <a:cs typeface="MS PGothic" charset="-128"/>
            </a:endParaRPr>
          </a:p>
        </p:txBody>
      </p:sp>
      <p:cxnSp>
        <p:nvCxnSpPr>
          <p:cNvPr id="20" name="1023 Conector recto"/>
          <p:cNvCxnSpPr/>
          <p:nvPr/>
        </p:nvCxnSpPr>
        <p:spPr>
          <a:xfrm>
            <a:off x="7815263" y="1977630"/>
            <a:ext cx="0" cy="259199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1019 Conector recto"/>
          <p:cNvCxnSpPr/>
          <p:nvPr/>
        </p:nvCxnSpPr>
        <p:spPr>
          <a:xfrm>
            <a:off x="6788944" y="1815705"/>
            <a:ext cx="0" cy="259199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"/>
          <p:cNvSpPr>
            <a:spLocks noChangeArrowheads="1"/>
          </p:cNvSpPr>
          <p:nvPr/>
        </p:nvSpPr>
        <p:spPr bwMode="auto">
          <a:xfrm>
            <a:off x="4458892" y="5272089"/>
            <a:ext cx="3857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ES_tradnl" altLang="es-ES_tradnl" sz="1200" b="1" dirty="0">
                <a:solidFill>
                  <a:srgbClr val="7030A0"/>
                </a:solidFill>
                <a:latin typeface="Arial" charset="0"/>
                <a:ea typeface="MS PGothic" charset="-128"/>
                <a:sym typeface="Symbol" charset="2"/>
              </a:rPr>
              <a:t>MGUS-</a:t>
            </a:r>
            <a:r>
              <a:rPr lang="es-ES_tradnl" altLang="es-ES_tradnl" sz="1200" b="1" dirty="0" err="1">
                <a:solidFill>
                  <a:srgbClr val="7030A0"/>
                </a:solidFill>
                <a:latin typeface="Arial" charset="0"/>
                <a:ea typeface="MS PGothic" charset="-128"/>
                <a:sym typeface="Symbol" charset="2"/>
              </a:rPr>
              <a:t>like</a:t>
            </a:r>
            <a:r>
              <a:rPr lang="es-ES_tradnl" altLang="es-ES_tradnl" sz="1200" b="1" dirty="0">
                <a:solidFill>
                  <a:srgbClr val="7030A0"/>
                </a:solidFill>
                <a:latin typeface="Arial" charset="0"/>
                <a:ea typeface="MS PGothic" charset="-128"/>
                <a:sym typeface="Symbol" charset="2"/>
              </a:rPr>
              <a:t> </a:t>
            </a:r>
            <a:r>
              <a:rPr lang="es-ES_tradnl" altLang="es-ES_tradnl" sz="1200" b="1" dirty="0" err="1">
                <a:solidFill>
                  <a:srgbClr val="7030A0"/>
                </a:solidFill>
                <a:latin typeface="Arial" charset="0"/>
                <a:ea typeface="MS PGothic" charset="-128"/>
                <a:sym typeface="Symbol" charset="2"/>
              </a:rPr>
              <a:t>profile</a:t>
            </a:r>
            <a:r>
              <a:rPr lang="es-ES_tradnl" altLang="es-ES_tradnl" sz="1200" b="1" dirty="0">
                <a:solidFill>
                  <a:srgbClr val="7030A0"/>
                </a:solidFill>
                <a:latin typeface="Arial" charset="0"/>
                <a:ea typeface="MS PGothic" charset="-128"/>
                <a:sym typeface="Symbol" charset="2"/>
              </a:rPr>
              <a:t> </a:t>
            </a:r>
            <a:r>
              <a:rPr lang="es-ES_tradnl" altLang="es-ES_tradnl" sz="900" dirty="0">
                <a:solidFill>
                  <a:srgbClr val="333333"/>
                </a:solidFill>
                <a:latin typeface="Arial" charset="0"/>
                <a:ea typeface="MS PGothic" charset="-128"/>
                <a:sym typeface="Symbol" charset="2"/>
              </a:rPr>
              <a:t>(n=59)</a:t>
            </a:r>
            <a:r>
              <a:rPr lang="es-ES_tradnl" altLang="es-ES_tradnl" sz="900" dirty="0">
                <a:solidFill>
                  <a:srgbClr val="FFFFFF"/>
                </a:solidFill>
                <a:latin typeface="Arial" charset="0"/>
                <a:ea typeface="MS PGothic" charset="-128"/>
                <a:sym typeface="Symbol" charset="2"/>
              </a:rPr>
              <a:t>	</a:t>
            </a:r>
            <a:r>
              <a:rPr lang="es-ES_tradnl" altLang="es-ES_tradnl" sz="1200" b="1" dirty="0">
                <a:solidFill>
                  <a:srgbClr val="FF0000"/>
                </a:solidFill>
                <a:latin typeface="Arial" charset="0"/>
                <a:ea typeface="MS PGothic" charset="-128"/>
                <a:sym typeface="Symbol" charset="2"/>
              </a:rPr>
              <a:t>MM-</a:t>
            </a:r>
            <a:r>
              <a:rPr lang="es-ES_tradnl" altLang="es-ES_tradnl" sz="1200" b="1" dirty="0" err="1">
                <a:solidFill>
                  <a:srgbClr val="FF0000"/>
                </a:solidFill>
                <a:latin typeface="Arial" charset="0"/>
                <a:ea typeface="MS PGothic" charset="-128"/>
                <a:sym typeface="Symbol" charset="2"/>
              </a:rPr>
              <a:t>like</a:t>
            </a:r>
            <a:r>
              <a:rPr lang="es-ES_tradnl" altLang="es-ES_tradnl" sz="1200" b="1" dirty="0">
                <a:solidFill>
                  <a:srgbClr val="FF0000"/>
                </a:solidFill>
                <a:latin typeface="Arial" charset="0"/>
                <a:ea typeface="MS PGothic" charset="-128"/>
                <a:sym typeface="Symbol" charset="2"/>
              </a:rPr>
              <a:t> </a:t>
            </a:r>
            <a:r>
              <a:rPr lang="es-ES_tradnl" altLang="es-ES_tradnl" sz="1200" b="1" dirty="0" err="1">
                <a:solidFill>
                  <a:srgbClr val="FF0000"/>
                </a:solidFill>
                <a:latin typeface="Arial" charset="0"/>
                <a:ea typeface="MS PGothic" charset="-128"/>
                <a:sym typeface="Symbol" charset="2"/>
              </a:rPr>
              <a:t>profile</a:t>
            </a:r>
            <a:r>
              <a:rPr lang="es-ES_tradnl" altLang="es-ES_tradnl" sz="1200" b="1" dirty="0">
                <a:solidFill>
                  <a:srgbClr val="FF0000"/>
                </a:solidFill>
                <a:latin typeface="Arial" charset="0"/>
                <a:ea typeface="MS PGothic" charset="-128"/>
                <a:sym typeface="Symbol" charset="2"/>
              </a:rPr>
              <a:t> </a:t>
            </a:r>
            <a:r>
              <a:rPr lang="es-ES_tradnl" altLang="es-ES_tradnl" sz="900" dirty="0">
                <a:solidFill>
                  <a:srgbClr val="333333"/>
                </a:solidFill>
                <a:latin typeface="Arial" charset="0"/>
                <a:ea typeface="MS PGothic" charset="-128"/>
                <a:sym typeface="Symbol" charset="2"/>
              </a:rPr>
              <a:t>(n=639)</a:t>
            </a:r>
          </a:p>
        </p:txBody>
      </p:sp>
      <p:sp>
        <p:nvSpPr>
          <p:cNvPr id="23" name="Text Box 729"/>
          <p:cNvSpPr txBox="1">
            <a:spLocks noChangeArrowheads="1"/>
          </p:cNvSpPr>
          <p:nvPr/>
        </p:nvSpPr>
        <p:spPr bwMode="auto">
          <a:xfrm>
            <a:off x="4410077" y="1994299"/>
            <a:ext cx="440077" cy="25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448" tIns="36724" rIns="73448" bIns="36724">
            <a:spAutoFit/>
          </a:bodyPr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ES_tradnl" sz="1200" b="1">
                <a:solidFill>
                  <a:srgbClr val="000000"/>
                </a:solidFill>
                <a:latin typeface="Arial" charset="0"/>
                <a:ea typeface="MS PGothic" charset="-128"/>
                <a:cs typeface="Arial" charset="0"/>
              </a:rPr>
              <a:t>TTP</a:t>
            </a:r>
          </a:p>
        </p:txBody>
      </p:sp>
      <p:sp>
        <p:nvSpPr>
          <p:cNvPr id="24" name="Text Box 277"/>
          <p:cNvSpPr txBox="1">
            <a:spLocks noChangeArrowheads="1"/>
          </p:cNvSpPr>
          <p:nvPr/>
        </p:nvSpPr>
        <p:spPr bwMode="auto">
          <a:xfrm>
            <a:off x="4953002" y="4516043"/>
            <a:ext cx="1727597" cy="24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448" tIns="36724" rIns="73448" bIns="36724">
            <a:spAutoFit/>
          </a:bodyPr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ES_tradnl" sz="1200">
                <a:solidFill>
                  <a:srgbClr val="000000"/>
                </a:solidFill>
                <a:latin typeface="Arial" charset="0"/>
                <a:ea typeface="MS PGothic" charset="-128"/>
                <a:cs typeface="Arial" charset="0"/>
              </a:rPr>
              <a:t>HR: 3.27 ;</a:t>
            </a:r>
            <a:r>
              <a:rPr lang="es-ES" altLang="es-ES_tradnl" sz="1200" i="1">
                <a:solidFill>
                  <a:srgbClr val="000000"/>
                </a:solidFill>
                <a:latin typeface="Arial" charset="0"/>
                <a:ea typeface="MS PGothic" charset="-128"/>
                <a:cs typeface="Arial" charset="0"/>
              </a:rPr>
              <a:t> P</a:t>
            </a:r>
            <a:r>
              <a:rPr lang="es-ES" altLang="es-ES_tradnl" sz="1200">
                <a:solidFill>
                  <a:srgbClr val="000000"/>
                </a:solidFill>
                <a:latin typeface="Arial" charset="0"/>
                <a:ea typeface="MS PGothic" charset="-128"/>
                <a:cs typeface="Arial" charset="0"/>
              </a:rPr>
              <a:t> &lt; 10</a:t>
            </a:r>
            <a:r>
              <a:rPr lang="es-ES" altLang="es-ES_tradnl" sz="1200" baseline="30000">
                <a:solidFill>
                  <a:srgbClr val="000000"/>
                </a:solidFill>
                <a:latin typeface="Arial" charset="0"/>
                <a:ea typeface="MS PGothic" charset="-128"/>
                <a:cs typeface="Arial" charset="0"/>
              </a:rPr>
              <a:t>-6</a:t>
            </a:r>
            <a:endParaRPr lang="pt-PT" altLang="es-ES_tradnl" sz="1200" baseline="30000">
              <a:solidFill>
                <a:srgbClr val="000000"/>
              </a:solidFill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465094" y="2733675"/>
            <a:ext cx="1619250" cy="40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448" tIns="36724" rIns="73448" bIns="36724">
            <a:spAutoFit/>
          </a:bodyPr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s-ES_tradnl" sz="1200">
                <a:solidFill>
                  <a:srgbClr val="000000"/>
                </a:solidFill>
                <a:latin typeface="Arial" charset="0"/>
                <a:ea typeface="MS PGothic" charset="-128"/>
                <a:cs typeface="Arial" charset="0"/>
              </a:rPr>
              <a:t>Median: NR</a:t>
            </a:r>
          </a:p>
          <a:p>
            <a:pPr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s-ES_tradnl" sz="1200">
                <a:solidFill>
                  <a:srgbClr val="000000"/>
                </a:solidFill>
                <a:latin typeface="Arial" charset="0"/>
                <a:ea typeface="MS PGothic" charset="-128"/>
                <a:cs typeface="Arial" charset="0"/>
              </a:rPr>
              <a:t>59% at 10y</a:t>
            </a:r>
          </a:p>
        </p:txBody>
      </p:sp>
      <p:sp>
        <p:nvSpPr>
          <p:cNvPr id="26" name="Text Box 460"/>
          <p:cNvSpPr txBox="1">
            <a:spLocks noChangeArrowheads="1"/>
          </p:cNvSpPr>
          <p:nvPr/>
        </p:nvSpPr>
        <p:spPr bwMode="auto">
          <a:xfrm>
            <a:off x="6141245" y="3434955"/>
            <a:ext cx="1588294" cy="40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448" tIns="36724" rIns="73448" bIns="36724">
            <a:spAutoFit/>
          </a:bodyPr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s-ES_tradnl" sz="1200">
                <a:solidFill>
                  <a:srgbClr val="000000"/>
                </a:solidFill>
                <a:latin typeface="Arial" charset="0"/>
                <a:ea typeface="MS PGothic" charset="-128"/>
                <a:cs typeface="Arial" charset="0"/>
              </a:rPr>
              <a:t>Median: 44 months </a:t>
            </a:r>
          </a:p>
          <a:p>
            <a:pPr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s-ES_tradnl" sz="1200">
                <a:solidFill>
                  <a:srgbClr val="000000"/>
                </a:solidFill>
                <a:latin typeface="Arial" charset="0"/>
                <a:ea typeface="MS PGothic" charset="-128"/>
                <a:cs typeface="Arial" charset="0"/>
              </a:rPr>
              <a:t>14% at 10y</a:t>
            </a:r>
          </a:p>
        </p:txBody>
      </p:sp>
      <p:cxnSp>
        <p:nvCxnSpPr>
          <p:cNvPr id="27" name="1019 Conector recto"/>
          <p:cNvCxnSpPr/>
          <p:nvPr/>
        </p:nvCxnSpPr>
        <p:spPr>
          <a:xfrm>
            <a:off x="7436644" y="2193132"/>
            <a:ext cx="0" cy="2591991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4961336" y="4781551"/>
            <a:ext cx="3231356" cy="1191"/>
          </a:xfrm>
          <a:prstGeom prst="line">
            <a:avLst/>
          </a:prstGeom>
          <a:noFill/>
          <a:ln w="7938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5122070" y="4781552"/>
            <a:ext cx="1191" cy="51197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5510214" y="4781552"/>
            <a:ext cx="1191" cy="51197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5898357" y="4781552"/>
            <a:ext cx="1191" cy="51197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6286501" y="4781552"/>
            <a:ext cx="1191" cy="51197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6674644" y="4781552"/>
            <a:ext cx="0" cy="51197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>
            <a:off x="7061599" y="4781552"/>
            <a:ext cx="1190" cy="51197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>
            <a:off x="7448551" y="4781552"/>
            <a:ext cx="1191" cy="51197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7765256" y="4849418"/>
            <a:ext cx="19236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ES_tradnl" sz="900">
                <a:solidFill>
                  <a:srgbClr val="000000"/>
                </a:solidFill>
                <a:latin typeface="Arial" charset="0"/>
                <a:ea typeface="MS PGothic" charset="-128"/>
              </a:rPr>
              <a:t>140</a:t>
            </a:r>
          </a:p>
        </p:txBody>
      </p:sp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7377113" y="4849418"/>
            <a:ext cx="19236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ES_tradnl" sz="900">
                <a:solidFill>
                  <a:srgbClr val="000000"/>
                </a:solidFill>
                <a:latin typeface="Arial" charset="0"/>
                <a:ea typeface="MS PGothic" charset="-128"/>
              </a:rPr>
              <a:t>120</a:t>
            </a: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6988969" y="4849418"/>
            <a:ext cx="19236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ES_tradnl" sz="900">
                <a:solidFill>
                  <a:srgbClr val="000000"/>
                </a:solidFill>
                <a:latin typeface="Arial" charset="0"/>
                <a:ea typeface="MS PGothic" charset="-128"/>
              </a:rPr>
              <a:t>100</a:t>
            </a:r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6625829" y="4849418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ES_tradnl" sz="900">
                <a:solidFill>
                  <a:srgbClr val="000000"/>
                </a:solidFill>
                <a:latin typeface="Arial" charset="0"/>
                <a:ea typeface="MS PGothic" charset="-128"/>
              </a:rPr>
              <a:t>80</a:t>
            </a:r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6238876" y="4849418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ES_tradnl" sz="900">
                <a:solidFill>
                  <a:srgbClr val="000000"/>
                </a:solidFill>
                <a:latin typeface="Arial" charset="0"/>
                <a:ea typeface="MS PGothic" charset="-128"/>
              </a:rPr>
              <a:t>60</a:t>
            </a:r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5850732" y="4849418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ES_tradnl" sz="900">
                <a:solidFill>
                  <a:srgbClr val="000000"/>
                </a:solidFill>
                <a:latin typeface="Arial" charset="0"/>
                <a:ea typeface="MS PGothic" charset="-128"/>
              </a:rPr>
              <a:t>40</a:t>
            </a:r>
          </a:p>
        </p:txBody>
      </p:sp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5462588" y="4849418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ES_tradnl" sz="900">
                <a:solidFill>
                  <a:srgbClr val="000000"/>
                </a:solidFill>
                <a:latin typeface="Arial" charset="0"/>
                <a:ea typeface="MS PGothic" charset="-128"/>
              </a:rPr>
              <a:t>20</a:t>
            </a:r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5098257" y="4849418"/>
            <a:ext cx="641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ES_tradnl" sz="900">
                <a:solidFill>
                  <a:srgbClr val="000000"/>
                </a:solidFill>
                <a:latin typeface="Arial" charset="0"/>
                <a:ea typeface="MS PGothic" charset="-128"/>
              </a:rPr>
              <a:t>0</a:t>
            </a:r>
          </a:p>
        </p:txBody>
      </p:sp>
      <p:sp>
        <p:nvSpPr>
          <p:cNvPr id="44" name="Line 24"/>
          <p:cNvSpPr>
            <a:spLocks noChangeShapeType="1"/>
          </p:cNvSpPr>
          <p:nvPr/>
        </p:nvSpPr>
        <p:spPr bwMode="auto">
          <a:xfrm>
            <a:off x="7836695" y="4781552"/>
            <a:ext cx="1191" cy="51197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>
            <a:off x="4961335" y="2193133"/>
            <a:ext cx="0" cy="2588419"/>
          </a:xfrm>
          <a:prstGeom prst="line">
            <a:avLst/>
          </a:prstGeom>
          <a:noFill/>
          <a:ln w="7938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46" name="Line 26"/>
          <p:cNvSpPr>
            <a:spLocks noChangeShapeType="1"/>
          </p:cNvSpPr>
          <p:nvPr/>
        </p:nvSpPr>
        <p:spPr bwMode="auto">
          <a:xfrm flipH="1">
            <a:off x="4905376" y="4651774"/>
            <a:ext cx="55960" cy="119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47" name="Line 27"/>
          <p:cNvSpPr>
            <a:spLocks noChangeShapeType="1"/>
          </p:cNvSpPr>
          <p:nvPr/>
        </p:nvSpPr>
        <p:spPr bwMode="auto">
          <a:xfrm flipH="1">
            <a:off x="4905376" y="4186239"/>
            <a:ext cx="55960" cy="1191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48" name="Line 28"/>
          <p:cNvSpPr>
            <a:spLocks noChangeShapeType="1"/>
          </p:cNvSpPr>
          <p:nvPr/>
        </p:nvSpPr>
        <p:spPr bwMode="auto">
          <a:xfrm flipH="1">
            <a:off x="4905376" y="3720704"/>
            <a:ext cx="5596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49" name="Line 29"/>
          <p:cNvSpPr>
            <a:spLocks noChangeShapeType="1"/>
          </p:cNvSpPr>
          <p:nvPr/>
        </p:nvSpPr>
        <p:spPr bwMode="auto">
          <a:xfrm flipH="1">
            <a:off x="4905376" y="3253980"/>
            <a:ext cx="55960" cy="119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50" name="Line 30"/>
          <p:cNvSpPr>
            <a:spLocks noChangeShapeType="1"/>
          </p:cNvSpPr>
          <p:nvPr/>
        </p:nvSpPr>
        <p:spPr bwMode="auto">
          <a:xfrm flipH="1">
            <a:off x="4905376" y="2788445"/>
            <a:ext cx="55960" cy="1191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51" name="Rectangle 32"/>
          <p:cNvSpPr>
            <a:spLocks noChangeArrowheads="1"/>
          </p:cNvSpPr>
          <p:nvPr/>
        </p:nvSpPr>
        <p:spPr bwMode="auto">
          <a:xfrm>
            <a:off x="4629150" y="2263380"/>
            <a:ext cx="19236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ES_tradnl" sz="900">
                <a:solidFill>
                  <a:srgbClr val="000000"/>
                </a:solidFill>
                <a:latin typeface="Arial" charset="0"/>
                <a:ea typeface="MS PGothic" charset="-128"/>
              </a:rPr>
              <a:t>100</a:t>
            </a:r>
          </a:p>
        </p:txBody>
      </p:sp>
      <p:sp>
        <p:nvSpPr>
          <p:cNvPr id="52" name="Rectangle 33"/>
          <p:cNvSpPr>
            <a:spLocks noChangeArrowheads="1"/>
          </p:cNvSpPr>
          <p:nvPr/>
        </p:nvSpPr>
        <p:spPr bwMode="auto">
          <a:xfrm>
            <a:off x="4676776" y="2728914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ES_tradnl" sz="900">
                <a:solidFill>
                  <a:srgbClr val="000000"/>
                </a:solidFill>
                <a:latin typeface="Arial" charset="0"/>
                <a:ea typeface="MS PGothic" charset="-128"/>
              </a:rPr>
              <a:t>80</a:t>
            </a:r>
          </a:p>
        </p:txBody>
      </p:sp>
      <p:sp>
        <p:nvSpPr>
          <p:cNvPr id="53" name="Rectangle 34"/>
          <p:cNvSpPr>
            <a:spLocks noChangeArrowheads="1"/>
          </p:cNvSpPr>
          <p:nvPr/>
        </p:nvSpPr>
        <p:spPr bwMode="auto">
          <a:xfrm>
            <a:off x="4676776" y="3194450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ES_tradnl" sz="900">
                <a:solidFill>
                  <a:srgbClr val="000000"/>
                </a:solidFill>
                <a:latin typeface="Arial" charset="0"/>
                <a:ea typeface="MS PGothic" charset="-128"/>
              </a:rPr>
              <a:t>60</a:t>
            </a:r>
          </a:p>
        </p:txBody>
      </p:sp>
      <p:sp>
        <p:nvSpPr>
          <p:cNvPr id="54" name="Rectangle 35"/>
          <p:cNvSpPr>
            <a:spLocks noChangeArrowheads="1"/>
          </p:cNvSpPr>
          <p:nvPr/>
        </p:nvSpPr>
        <p:spPr bwMode="auto">
          <a:xfrm>
            <a:off x="4676776" y="3659983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ES_tradnl" sz="900">
                <a:solidFill>
                  <a:srgbClr val="000000"/>
                </a:solidFill>
                <a:latin typeface="Arial" charset="0"/>
                <a:ea typeface="MS PGothic" charset="-128"/>
              </a:rPr>
              <a:t>40</a:t>
            </a:r>
          </a:p>
        </p:txBody>
      </p:sp>
      <p:sp>
        <p:nvSpPr>
          <p:cNvPr id="55" name="Rectangle 36"/>
          <p:cNvSpPr>
            <a:spLocks noChangeArrowheads="1"/>
          </p:cNvSpPr>
          <p:nvPr/>
        </p:nvSpPr>
        <p:spPr bwMode="auto">
          <a:xfrm>
            <a:off x="4676776" y="4126708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ES_tradnl" sz="900">
                <a:solidFill>
                  <a:srgbClr val="000000"/>
                </a:solidFill>
                <a:latin typeface="Arial" charset="0"/>
                <a:ea typeface="MS PGothic" charset="-128"/>
              </a:rPr>
              <a:t>20</a:t>
            </a:r>
          </a:p>
        </p:txBody>
      </p:sp>
      <p:sp>
        <p:nvSpPr>
          <p:cNvPr id="56" name="Rectangle 37"/>
          <p:cNvSpPr>
            <a:spLocks noChangeArrowheads="1"/>
          </p:cNvSpPr>
          <p:nvPr/>
        </p:nvSpPr>
        <p:spPr bwMode="auto">
          <a:xfrm>
            <a:off x="4724401" y="4592243"/>
            <a:ext cx="641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ES_tradnl" sz="900">
                <a:solidFill>
                  <a:srgbClr val="000000"/>
                </a:solidFill>
                <a:latin typeface="Arial" charset="0"/>
                <a:ea typeface="MS PGothic" charset="-128"/>
              </a:rPr>
              <a:t>0</a:t>
            </a:r>
          </a:p>
        </p:txBody>
      </p:sp>
      <p:sp>
        <p:nvSpPr>
          <p:cNvPr id="57" name="Line 38"/>
          <p:cNvSpPr>
            <a:spLocks noChangeShapeType="1"/>
          </p:cNvSpPr>
          <p:nvPr/>
        </p:nvSpPr>
        <p:spPr bwMode="auto">
          <a:xfrm flipH="1">
            <a:off x="4905376" y="2322911"/>
            <a:ext cx="55960" cy="119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58" name="Freeform 39"/>
          <p:cNvSpPr>
            <a:spLocks/>
          </p:cNvSpPr>
          <p:nvPr/>
        </p:nvSpPr>
        <p:spPr bwMode="auto">
          <a:xfrm>
            <a:off x="5122069" y="2333626"/>
            <a:ext cx="2772966" cy="2138363"/>
          </a:xfrm>
          <a:custGeom>
            <a:avLst/>
            <a:gdLst>
              <a:gd name="T0" fmla="*/ 2147483646 w 6941"/>
              <a:gd name="T1" fmla="*/ 2147483646 h 5795"/>
              <a:gd name="T2" fmla="*/ 2147483646 w 6941"/>
              <a:gd name="T3" fmla="*/ 2147483646 h 5795"/>
              <a:gd name="T4" fmla="*/ 2147483646 w 6941"/>
              <a:gd name="T5" fmla="*/ 2147483646 h 5795"/>
              <a:gd name="T6" fmla="*/ 2147483646 w 6941"/>
              <a:gd name="T7" fmla="*/ 2147483646 h 5795"/>
              <a:gd name="T8" fmla="*/ 2147483646 w 6941"/>
              <a:gd name="T9" fmla="*/ 2147483646 h 5795"/>
              <a:gd name="T10" fmla="*/ 2147483646 w 6941"/>
              <a:gd name="T11" fmla="*/ 2147483646 h 5795"/>
              <a:gd name="T12" fmla="*/ 2147483646 w 6941"/>
              <a:gd name="T13" fmla="*/ 2147483646 h 5795"/>
              <a:gd name="T14" fmla="*/ 2147483646 w 6941"/>
              <a:gd name="T15" fmla="*/ 2147483646 h 5795"/>
              <a:gd name="T16" fmla="*/ 2147483646 w 6941"/>
              <a:gd name="T17" fmla="*/ 2147483646 h 5795"/>
              <a:gd name="T18" fmla="*/ 2147483646 w 6941"/>
              <a:gd name="T19" fmla="*/ 2147483646 h 5795"/>
              <a:gd name="T20" fmla="*/ 2147483646 w 6941"/>
              <a:gd name="T21" fmla="*/ 2147483646 h 5795"/>
              <a:gd name="T22" fmla="*/ 2147483646 w 6941"/>
              <a:gd name="T23" fmla="*/ 2147483646 h 5795"/>
              <a:gd name="T24" fmla="*/ 2147483646 w 6941"/>
              <a:gd name="T25" fmla="*/ 2147483646 h 5795"/>
              <a:gd name="T26" fmla="*/ 2147483646 w 6941"/>
              <a:gd name="T27" fmla="*/ 2147483646 h 5795"/>
              <a:gd name="T28" fmla="*/ 2147483646 w 6941"/>
              <a:gd name="T29" fmla="*/ 2147483646 h 5795"/>
              <a:gd name="T30" fmla="*/ 2147483646 w 6941"/>
              <a:gd name="T31" fmla="*/ 2147483646 h 5795"/>
              <a:gd name="T32" fmla="*/ 2147483646 w 6941"/>
              <a:gd name="T33" fmla="*/ 2147483646 h 5795"/>
              <a:gd name="T34" fmla="*/ 2147483646 w 6941"/>
              <a:gd name="T35" fmla="*/ 2147483646 h 5795"/>
              <a:gd name="T36" fmla="*/ 2147483646 w 6941"/>
              <a:gd name="T37" fmla="*/ 2147483646 h 5795"/>
              <a:gd name="T38" fmla="*/ 2147483646 w 6941"/>
              <a:gd name="T39" fmla="*/ 2147483646 h 5795"/>
              <a:gd name="T40" fmla="*/ 2147483646 w 6941"/>
              <a:gd name="T41" fmla="*/ 2147483646 h 5795"/>
              <a:gd name="T42" fmla="*/ 2147483646 w 6941"/>
              <a:gd name="T43" fmla="*/ 2147483646 h 5795"/>
              <a:gd name="T44" fmla="*/ 2147483646 w 6941"/>
              <a:gd name="T45" fmla="*/ 2147483646 h 5795"/>
              <a:gd name="T46" fmla="*/ 2147483646 w 6941"/>
              <a:gd name="T47" fmla="*/ 2147483646 h 5795"/>
              <a:gd name="T48" fmla="*/ 2147483646 w 6941"/>
              <a:gd name="T49" fmla="*/ 2147483646 h 5795"/>
              <a:gd name="T50" fmla="*/ 2147483646 w 6941"/>
              <a:gd name="T51" fmla="*/ 2147483646 h 5795"/>
              <a:gd name="T52" fmla="*/ 2147483646 w 6941"/>
              <a:gd name="T53" fmla="*/ 2147483646 h 5795"/>
              <a:gd name="T54" fmla="*/ 2147483646 w 6941"/>
              <a:gd name="T55" fmla="*/ 2147483646 h 5795"/>
              <a:gd name="T56" fmla="*/ 2147483646 w 6941"/>
              <a:gd name="T57" fmla="*/ 2147483646 h 5795"/>
              <a:gd name="T58" fmla="*/ 2147483646 w 6941"/>
              <a:gd name="T59" fmla="*/ 2147483646 h 5795"/>
              <a:gd name="T60" fmla="*/ 2147483646 w 6941"/>
              <a:gd name="T61" fmla="*/ 2147483646 h 5795"/>
              <a:gd name="T62" fmla="*/ 2147483646 w 6941"/>
              <a:gd name="T63" fmla="*/ 2147483646 h 5795"/>
              <a:gd name="T64" fmla="*/ 2147483646 w 6941"/>
              <a:gd name="T65" fmla="*/ 2147483646 h 5795"/>
              <a:gd name="T66" fmla="*/ 2147483646 w 6941"/>
              <a:gd name="T67" fmla="*/ 2147483646 h 5795"/>
              <a:gd name="T68" fmla="*/ 2147483646 w 6941"/>
              <a:gd name="T69" fmla="*/ 2147483646 h 5795"/>
              <a:gd name="T70" fmla="*/ 2147483646 w 6941"/>
              <a:gd name="T71" fmla="*/ 2147483646 h 5795"/>
              <a:gd name="T72" fmla="*/ 2147483646 w 6941"/>
              <a:gd name="T73" fmla="*/ 2147483646 h 5795"/>
              <a:gd name="T74" fmla="*/ 2147483646 w 6941"/>
              <a:gd name="T75" fmla="*/ 2147483646 h 5795"/>
              <a:gd name="T76" fmla="*/ 2147483646 w 6941"/>
              <a:gd name="T77" fmla="*/ 2147483646 h 5795"/>
              <a:gd name="T78" fmla="*/ 2147483646 w 6941"/>
              <a:gd name="T79" fmla="*/ 2147483646 h 5795"/>
              <a:gd name="T80" fmla="*/ 2147483646 w 6941"/>
              <a:gd name="T81" fmla="*/ 2147483646 h 5795"/>
              <a:gd name="T82" fmla="*/ 2147483646 w 6941"/>
              <a:gd name="T83" fmla="*/ 2147483646 h 5795"/>
              <a:gd name="T84" fmla="*/ 2147483646 w 6941"/>
              <a:gd name="T85" fmla="*/ 2147483646 h 5795"/>
              <a:gd name="T86" fmla="*/ 2147483646 w 6941"/>
              <a:gd name="T87" fmla="*/ 2147483646 h 5795"/>
              <a:gd name="T88" fmla="*/ 2147483646 w 6941"/>
              <a:gd name="T89" fmla="*/ 2147483646 h 5795"/>
              <a:gd name="T90" fmla="*/ 2147483646 w 6941"/>
              <a:gd name="T91" fmla="*/ 2147483646 h 5795"/>
              <a:gd name="T92" fmla="*/ 2147483646 w 6941"/>
              <a:gd name="T93" fmla="*/ 2147483646 h 5795"/>
              <a:gd name="T94" fmla="*/ 2147483646 w 6941"/>
              <a:gd name="T95" fmla="*/ 2147483646 h 5795"/>
              <a:gd name="T96" fmla="*/ 2147483646 w 6941"/>
              <a:gd name="T97" fmla="*/ 2147483646 h 57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941"/>
              <a:gd name="T148" fmla="*/ 0 h 5795"/>
              <a:gd name="T149" fmla="*/ 6941 w 6941"/>
              <a:gd name="T150" fmla="*/ 5795 h 579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941" h="5795">
                <a:moveTo>
                  <a:pt x="0" y="0"/>
                </a:moveTo>
                <a:lnTo>
                  <a:pt x="48" y="0"/>
                </a:lnTo>
                <a:lnTo>
                  <a:pt x="48" y="50"/>
                </a:lnTo>
                <a:lnTo>
                  <a:pt x="97" y="50"/>
                </a:lnTo>
                <a:lnTo>
                  <a:pt x="97" y="60"/>
                </a:lnTo>
                <a:lnTo>
                  <a:pt x="145" y="60"/>
                </a:lnTo>
                <a:lnTo>
                  <a:pt x="145" y="80"/>
                </a:lnTo>
                <a:lnTo>
                  <a:pt x="194" y="80"/>
                </a:lnTo>
                <a:lnTo>
                  <a:pt x="194" y="152"/>
                </a:lnTo>
                <a:lnTo>
                  <a:pt x="242" y="152"/>
                </a:lnTo>
                <a:lnTo>
                  <a:pt x="242" y="255"/>
                </a:lnTo>
                <a:lnTo>
                  <a:pt x="291" y="255"/>
                </a:lnTo>
                <a:lnTo>
                  <a:pt x="291" y="307"/>
                </a:lnTo>
                <a:lnTo>
                  <a:pt x="339" y="307"/>
                </a:lnTo>
                <a:lnTo>
                  <a:pt x="339" y="391"/>
                </a:lnTo>
                <a:lnTo>
                  <a:pt x="388" y="391"/>
                </a:lnTo>
                <a:lnTo>
                  <a:pt x="388" y="433"/>
                </a:lnTo>
                <a:lnTo>
                  <a:pt x="436" y="433"/>
                </a:lnTo>
                <a:lnTo>
                  <a:pt x="436" y="444"/>
                </a:lnTo>
                <a:lnTo>
                  <a:pt x="485" y="444"/>
                </a:lnTo>
                <a:lnTo>
                  <a:pt x="485" y="497"/>
                </a:lnTo>
                <a:lnTo>
                  <a:pt x="533" y="497"/>
                </a:lnTo>
                <a:lnTo>
                  <a:pt x="533" y="552"/>
                </a:lnTo>
                <a:lnTo>
                  <a:pt x="582" y="552"/>
                </a:lnTo>
                <a:lnTo>
                  <a:pt x="582" y="606"/>
                </a:lnTo>
                <a:lnTo>
                  <a:pt x="631" y="606"/>
                </a:lnTo>
                <a:lnTo>
                  <a:pt x="631" y="617"/>
                </a:lnTo>
                <a:lnTo>
                  <a:pt x="679" y="617"/>
                </a:lnTo>
                <a:lnTo>
                  <a:pt x="679" y="672"/>
                </a:lnTo>
                <a:lnTo>
                  <a:pt x="728" y="672"/>
                </a:lnTo>
                <a:lnTo>
                  <a:pt x="728" y="728"/>
                </a:lnTo>
                <a:lnTo>
                  <a:pt x="776" y="728"/>
                </a:lnTo>
                <a:lnTo>
                  <a:pt x="776" y="807"/>
                </a:lnTo>
                <a:lnTo>
                  <a:pt x="825" y="807"/>
                </a:lnTo>
                <a:lnTo>
                  <a:pt x="825" y="852"/>
                </a:lnTo>
                <a:lnTo>
                  <a:pt x="873" y="852"/>
                </a:lnTo>
                <a:lnTo>
                  <a:pt x="873" y="909"/>
                </a:lnTo>
                <a:lnTo>
                  <a:pt x="922" y="909"/>
                </a:lnTo>
                <a:lnTo>
                  <a:pt x="922" y="967"/>
                </a:lnTo>
                <a:lnTo>
                  <a:pt x="970" y="967"/>
                </a:lnTo>
                <a:lnTo>
                  <a:pt x="970" y="1013"/>
                </a:lnTo>
                <a:lnTo>
                  <a:pt x="1019" y="1013"/>
                </a:lnTo>
                <a:lnTo>
                  <a:pt x="1019" y="1173"/>
                </a:lnTo>
                <a:lnTo>
                  <a:pt x="1067" y="1173"/>
                </a:lnTo>
                <a:lnTo>
                  <a:pt x="1067" y="1300"/>
                </a:lnTo>
                <a:lnTo>
                  <a:pt x="1116" y="1300"/>
                </a:lnTo>
                <a:lnTo>
                  <a:pt x="1116" y="1451"/>
                </a:lnTo>
                <a:lnTo>
                  <a:pt x="1165" y="1451"/>
                </a:lnTo>
                <a:lnTo>
                  <a:pt x="1165" y="1567"/>
                </a:lnTo>
                <a:lnTo>
                  <a:pt x="1213" y="1567"/>
                </a:lnTo>
                <a:lnTo>
                  <a:pt x="1213" y="1626"/>
                </a:lnTo>
                <a:lnTo>
                  <a:pt x="1262" y="1626"/>
                </a:lnTo>
                <a:lnTo>
                  <a:pt x="1262" y="1755"/>
                </a:lnTo>
                <a:lnTo>
                  <a:pt x="1310" y="1755"/>
                </a:lnTo>
                <a:lnTo>
                  <a:pt x="1310" y="1838"/>
                </a:lnTo>
                <a:lnTo>
                  <a:pt x="1359" y="1838"/>
                </a:lnTo>
                <a:lnTo>
                  <a:pt x="1359" y="1921"/>
                </a:lnTo>
                <a:lnTo>
                  <a:pt x="1407" y="1921"/>
                </a:lnTo>
                <a:lnTo>
                  <a:pt x="1407" y="1981"/>
                </a:lnTo>
                <a:lnTo>
                  <a:pt x="1456" y="1981"/>
                </a:lnTo>
                <a:lnTo>
                  <a:pt x="1456" y="2029"/>
                </a:lnTo>
                <a:lnTo>
                  <a:pt x="1504" y="2029"/>
                </a:lnTo>
                <a:lnTo>
                  <a:pt x="1504" y="2138"/>
                </a:lnTo>
                <a:lnTo>
                  <a:pt x="1553" y="2138"/>
                </a:lnTo>
                <a:lnTo>
                  <a:pt x="1553" y="2224"/>
                </a:lnTo>
                <a:lnTo>
                  <a:pt x="1601" y="2224"/>
                </a:lnTo>
                <a:lnTo>
                  <a:pt x="1601" y="2285"/>
                </a:lnTo>
                <a:lnTo>
                  <a:pt x="1650" y="2285"/>
                </a:lnTo>
                <a:lnTo>
                  <a:pt x="1650" y="2433"/>
                </a:lnTo>
                <a:lnTo>
                  <a:pt x="1698" y="2433"/>
                </a:lnTo>
                <a:lnTo>
                  <a:pt x="1699" y="2495"/>
                </a:lnTo>
                <a:lnTo>
                  <a:pt x="1747" y="2495"/>
                </a:lnTo>
                <a:lnTo>
                  <a:pt x="1747" y="2532"/>
                </a:lnTo>
                <a:lnTo>
                  <a:pt x="1796" y="2532"/>
                </a:lnTo>
                <a:lnTo>
                  <a:pt x="1796" y="2622"/>
                </a:lnTo>
                <a:lnTo>
                  <a:pt x="1844" y="2622"/>
                </a:lnTo>
                <a:lnTo>
                  <a:pt x="1844" y="2712"/>
                </a:lnTo>
                <a:lnTo>
                  <a:pt x="1893" y="2712"/>
                </a:lnTo>
                <a:lnTo>
                  <a:pt x="1893" y="2790"/>
                </a:lnTo>
                <a:lnTo>
                  <a:pt x="1941" y="2790"/>
                </a:lnTo>
                <a:lnTo>
                  <a:pt x="1941" y="2896"/>
                </a:lnTo>
                <a:lnTo>
                  <a:pt x="1990" y="2896"/>
                </a:lnTo>
                <a:lnTo>
                  <a:pt x="1990" y="2923"/>
                </a:lnTo>
                <a:lnTo>
                  <a:pt x="2038" y="2923"/>
                </a:lnTo>
                <a:lnTo>
                  <a:pt x="2038" y="2977"/>
                </a:lnTo>
                <a:lnTo>
                  <a:pt x="2087" y="2977"/>
                </a:lnTo>
                <a:lnTo>
                  <a:pt x="2087" y="3046"/>
                </a:lnTo>
                <a:lnTo>
                  <a:pt x="2135" y="3046"/>
                </a:lnTo>
                <a:lnTo>
                  <a:pt x="2135" y="3131"/>
                </a:lnTo>
                <a:lnTo>
                  <a:pt x="2184" y="3131"/>
                </a:lnTo>
                <a:lnTo>
                  <a:pt x="2184" y="3174"/>
                </a:lnTo>
                <a:lnTo>
                  <a:pt x="2232" y="3174"/>
                </a:lnTo>
                <a:lnTo>
                  <a:pt x="2232" y="3218"/>
                </a:lnTo>
                <a:lnTo>
                  <a:pt x="2281" y="3218"/>
                </a:lnTo>
                <a:lnTo>
                  <a:pt x="2281" y="3321"/>
                </a:lnTo>
                <a:lnTo>
                  <a:pt x="2330" y="3321"/>
                </a:lnTo>
                <a:lnTo>
                  <a:pt x="2330" y="3459"/>
                </a:lnTo>
                <a:lnTo>
                  <a:pt x="2378" y="3459"/>
                </a:lnTo>
                <a:lnTo>
                  <a:pt x="2378" y="3521"/>
                </a:lnTo>
                <a:lnTo>
                  <a:pt x="2427" y="3521"/>
                </a:lnTo>
                <a:lnTo>
                  <a:pt x="2427" y="3584"/>
                </a:lnTo>
                <a:lnTo>
                  <a:pt x="2475" y="3584"/>
                </a:lnTo>
                <a:lnTo>
                  <a:pt x="2475" y="3678"/>
                </a:lnTo>
                <a:lnTo>
                  <a:pt x="2524" y="3678"/>
                </a:lnTo>
                <a:lnTo>
                  <a:pt x="2524" y="3742"/>
                </a:lnTo>
                <a:lnTo>
                  <a:pt x="2572" y="3742"/>
                </a:lnTo>
                <a:lnTo>
                  <a:pt x="2572" y="3758"/>
                </a:lnTo>
                <a:lnTo>
                  <a:pt x="2621" y="3758"/>
                </a:lnTo>
                <a:lnTo>
                  <a:pt x="2621" y="3790"/>
                </a:lnTo>
                <a:lnTo>
                  <a:pt x="2669" y="3790"/>
                </a:lnTo>
                <a:lnTo>
                  <a:pt x="2669" y="3841"/>
                </a:lnTo>
                <a:lnTo>
                  <a:pt x="2718" y="3841"/>
                </a:lnTo>
                <a:lnTo>
                  <a:pt x="2718" y="3927"/>
                </a:lnTo>
                <a:lnTo>
                  <a:pt x="2766" y="3927"/>
                </a:lnTo>
                <a:lnTo>
                  <a:pt x="2766" y="3961"/>
                </a:lnTo>
                <a:lnTo>
                  <a:pt x="2815" y="3961"/>
                </a:lnTo>
                <a:lnTo>
                  <a:pt x="2815" y="4032"/>
                </a:lnTo>
                <a:lnTo>
                  <a:pt x="2864" y="4032"/>
                </a:lnTo>
                <a:lnTo>
                  <a:pt x="2864" y="4104"/>
                </a:lnTo>
                <a:lnTo>
                  <a:pt x="2912" y="4104"/>
                </a:lnTo>
                <a:lnTo>
                  <a:pt x="2912" y="4122"/>
                </a:lnTo>
                <a:lnTo>
                  <a:pt x="2961" y="4122"/>
                </a:lnTo>
                <a:lnTo>
                  <a:pt x="2961" y="4141"/>
                </a:lnTo>
                <a:lnTo>
                  <a:pt x="3009" y="4141"/>
                </a:lnTo>
                <a:lnTo>
                  <a:pt x="3009" y="4179"/>
                </a:lnTo>
                <a:lnTo>
                  <a:pt x="3058" y="4179"/>
                </a:lnTo>
                <a:lnTo>
                  <a:pt x="3058" y="4237"/>
                </a:lnTo>
                <a:lnTo>
                  <a:pt x="3106" y="4237"/>
                </a:lnTo>
                <a:lnTo>
                  <a:pt x="3106" y="4316"/>
                </a:lnTo>
                <a:lnTo>
                  <a:pt x="3203" y="4316"/>
                </a:lnTo>
                <a:lnTo>
                  <a:pt x="3203" y="4337"/>
                </a:lnTo>
                <a:lnTo>
                  <a:pt x="3252" y="4337"/>
                </a:lnTo>
                <a:lnTo>
                  <a:pt x="3252" y="4422"/>
                </a:lnTo>
                <a:lnTo>
                  <a:pt x="3300" y="4422"/>
                </a:lnTo>
                <a:lnTo>
                  <a:pt x="3300" y="4443"/>
                </a:lnTo>
                <a:lnTo>
                  <a:pt x="3398" y="4443"/>
                </a:lnTo>
                <a:lnTo>
                  <a:pt x="3398" y="4487"/>
                </a:lnTo>
                <a:lnTo>
                  <a:pt x="3446" y="4487"/>
                </a:lnTo>
                <a:lnTo>
                  <a:pt x="3446" y="4530"/>
                </a:lnTo>
                <a:lnTo>
                  <a:pt x="3495" y="4530"/>
                </a:lnTo>
                <a:lnTo>
                  <a:pt x="3495" y="4617"/>
                </a:lnTo>
                <a:lnTo>
                  <a:pt x="3543" y="4617"/>
                </a:lnTo>
                <a:lnTo>
                  <a:pt x="3543" y="4638"/>
                </a:lnTo>
                <a:lnTo>
                  <a:pt x="3592" y="4638"/>
                </a:lnTo>
                <a:lnTo>
                  <a:pt x="3592" y="4660"/>
                </a:lnTo>
                <a:lnTo>
                  <a:pt x="3640" y="4660"/>
                </a:lnTo>
                <a:lnTo>
                  <a:pt x="3640" y="4682"/>
                </a:lnTo>
                <a:lnTo>
                  <a:pt x="3689" y="4682"/>
                </a:lnTo>
                <a:lnTo>
                  <a:pt x="3689" y="4725"/>
                </a:lnTo>
                <a:lnTo>
                  <a:pt x="3883" y="4725"/>
                </a:lnTo>
                <a:lnTo>
                  <a:pt x="3883" y="4792"/>
                </a:lnTo>
                <a:lnTo>
                  <a:pt x="4029" y="4792"/>
                </a:lnTo>
                <a:lnTo>
                  <a:pt x="4029" y="4814"/>
                </a:lnTo>
                <a:lnTo>
                  <a:pt x="4077" y="4814"/>
                </a:lnTo>
                <a:lnTo>
                  <a:pt x="4077" y="4836"/>
                </a:lnTo>
                <a:lnTo>
                  <a:pt x="4126" y="4836"/>
                </a:lnTo>
                <a:lnTo>
                  <a:pt x="4126" y="4859"/>
                </a:lnTo>
                <a:lnTo>
                  <a:pt x="4174" y="4859"/>
                </a:lnTo>
                <a:lnTo>
                  <a:pt x="4174" y="4882"/>
                </a:lnTo>
                <a:lnTo>
                  <a:pt x="4223" y="4882"/>
                </a:lnTo>
                <a:lnTo>
                  <a:pt x="4223" y="4904"/>
                </a:lnTo>
                <a:lnTo>
                  <a:pt x="4271" y="4904"/>
                </a:lnTo>
                <a:lnTo>
                  <a:pt x="4271" y="4927"/>
                </a:lnTo>
                <a:lnTo>
                  <a:pt x="4320" y="4927"/>
                </a:lnTo>
                <a:lnTo>
                  <a:pt x="4320" y="4973"/>
                </a:lnTo>
                <a:lnTo>
                  <a:pt x="4368" y="4973"/>
                </a:lnTo>
                <a:lnTo>
                  <a:pt x="4368" y="4996"/>
                </a:lnTo>
                <a:lnTo>
                  <a:pt x="4417" y="4996"/>
                </a:lnTo>
                <a:lnTo>
                  <a:pt x="4417" y="5020"/>
                </a:lnTo>
                <a:lnTo>
                  <a:pt x="4465" y="5020"/>
                </a:lnTo>
                <a:lnTo>
                  <a:pt x="4465" y="5043"/>
                </a:lnTo>
                <a:lnTo>
                  <a:pt x="4563" y="5043"/>
                </a:lnTo>
                <a:lnTo>
                  <a:pt x="4563" y="5068"/>
                </a:lnTo>
                <a:lnTo>
                  <a:pt x="4708" y="5068"/>
                </a:lnTo>
                <a:lnTo>
                  <a:pt x="4708" y="5120"/>
                </a:lnTo>
                <a:lnTo>
                  <a:pt x="4757" y="5120"/>
                </a:lnTo>
                <a:lnTo>
                  <a:pt x="4757" y="5147"/>
                </a:lnTo>
                <a:lnTo>
                  <a:pt x="4805" y="5147"/>
                </a:lnTo>
                <a:lnTo>
                  <a:pt x="4805" y="5174"/>
                </a:lnTo>
                <a:lnTo>
                  <a:pt x="4999" y="5174"/>
                </a:lnTo>
                <a:lnTo>
                  <a:pt x="4999" y="5231"/>
                </a:lnTo>
                <a:lnTo>
                  <a:pt x="5097" y="5231"/>
                </a:lnTo>
                <a:lnTo>
                  <a:pt x="5097" y="5259"/>
                </a:lnTo>
                <a:lnTo>
                  <a:pt x="5291" y="5259"/>
                </a:lnTo>
                <a:lnTo>
                  <a:pt x="5291" y="5356"/>
                </a:lnTo>
                <a:lnTo>
                  <a:pt x="5728" y="5356"/>
                </a:lnTo>
                <a:lnTo>
                  <a:pt x="5728" y="5394"/>
                </a:lnTo>
                <a:lnTo>
                  <a:pt x="5922" y="5394"/>
                </a:lnTo>
                <a:lnTo>
                  <a:pt x="5922" y="5439"/>
                </a:lnTo>
                <a:lnTo>
                  <a:pt x="5970" y="5439"/>
                </a:lnTo>
                <a:lnTo>
                  <a:pt x="5970" y="5489"/>
                </a:lnTo>
                <a:lnTo>
                  <a:pt x="6213" y="5489"/>
                </a:lnTo>
                <a:lnTo>
                  <a:pt x="6213" y="5550"/>
                </a:lnTo>
                <a:lnTo>
                  <a:pt x="6747" y="5550"/>
                </a:lnTo>
                <a:lnTo>
                  <a:pt x="6747" y="5795"/>
                </a:lnTo>
                <a:lnTo>
                  <a:pt x="6941" y="5795"/>
                </a:ln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59" name="Freeform 40"/>
          <p:cNvSpPr>
            <a:spLocks/>
          </p:cNvSpPr>
          <p:nvPr/>
        </p:nvSpPr>
        <p:spPr bwMode="auto">
          <a:xfrm>
            <a:off x="5122069" y="2322911"/>
            <a:ext cx="2811066" cy="959644"/>
          </a:xfrm>
          <a:custGeom>
            <a:avLst/>
            <a:gdLst>
              <a:gd name="T0" fmla="*/ 0 w 7038"/>
              <a:gd name="T1" fmla="*/ 0 h 2603"/>
              <a:gd name="T2" fmla="*/ 2147483646 w 7038"/>
              <a:gd name="T3" fmla="*/ 0 h 2603"/>
              <a:gd name="T4" fmla="*/ 2147483646 w 7038"/>
              <a:gd name="T5" fmla="*/ 2147483646 h 2603"/>
              <a:gd name="T6" fmla="*/ 2147483646 w 7038"/>
              <a:gd name="T7" fmla="*/ 2147483646 h 2603"/>
              <a:gd name="T8" fmla="*/ 2147483646 w 7038"/>
              <a:gd name="T9" fmla="*/ 2147483646 h 2603"/>
              <a:gd name="T10" fmla="*/ 2147483646 w 7038"/>
              <a:gd name="T11" fmla="*/ 2147483646 h 2603"/>
              <a:gd name="T12" fmla="*/ 2147483646 w 7038"/>
              <a:gd name="T13" fmla="*/ 2147483646 h 2603"/>
              <a:gd name="T14" fmla="*/ 2147483646 w 7038"/>
              <a:gd name="T15" fmla="*/ 2147483646 h 2603"/>
              <a:gd name="T16" fmla="*/ 2147483646 w 7038"/>
              <a:gd name="T17" fmla="*/ 2147483646 h 2603"/>
              <a:gd name="T18" fmla="*/ 2147483646 w 7038"/>
              <a:gd name="T19" fmla="*/ 2147483646 h 2603"/>
              <a:gd name="T20" fmla="*/ 2147483646 w 7038"/>
              <a:gd name="T21" fmla="*/ 2147483646 h 2603"/>
              <a:gd name="T22" fmla="*/ 2147483646 w 7038"/>
              <a:gd name="T23" fmla="*/ 2147483646 h 2603"/>
              <a:gd name="T24" fmla="*/ 2147483646 w 7038"/>
              <a:gd name="T25" fmla="*/ 2147483646 h 2603"/>
              <a:gd name="T26" fmla="*/ 2147483646 w 7038"/>
              <a:gd name="T27" fmla="*/ 2147483646 h 2603"/>
              <a:gd name="T28" fmla="*/ 2147483646 w 7038"/>
              <a:gd name="T29" fmla="*/ 2147483646 h 2603"/>
              <a:gd name="T30" fmla="*/ 2147483646 w 7038"/>
              <a:gd name="T31" fmla="*/ 2147483646 h 2603"/>
              <a:gd name="T32" fmla="*/ 2147483646 w 7038"/>
              <a:gd name="T33" fmla="*/ 2147483646 h 2603"/>
              <a:gd name="T34" fmla="*/ 2147483646 w 7038"/>
              <a:gd name="T35" fmla="*/ 2147483646 h 2603"/>
              <a:gd name="T36" fmla="*/ 2147483646 w 7038"/>
              <a:gd name="T37" fmla="*/ 2147483646 h 2603"/>
              <a:gd name="T38" fmla="*/ 2147483646 w 7038"/>
              <a:gd name="T39" fmla="*/ 2147483646 h 2603"/>
              <a:gd name="T40" fmla="*/ 2147483646 w 7038"/>
              <a:gd name="T41" fmla="*/ 2147483646 h 2603"/>
              <a:gd name="T42" fmla="*/ 2147483646 w 7038"/>
              <a:gd name="T43" fmla="*/ 2147483646 h 2603"/>
              <a:gd name="T44" fmla="*/ 2147483646 w 7038"/>
              <a:gd name="T45" fmla="*/ 2147483646 h 2603"/>
              <a:gd name="T46" fmla="*/ 2147483646 w 7038"/>
              <a:gd name="T47" fmla="*/ 2147483646 h 2603"/>
              <a:gd name="T48" fmla="*/ 2147483646 w 7038"/>
              <a:gd name="T49" fmla="*/ 2147483646 h 2603"/>
              <a:gd name="T50" fmla="*/ 2147483646 w 7038"/>
              <a:gd name="T51" fmla="*/ 2147483646 h 2603"/>
              <a:gd name="T52" fmla="*/ 2147483646 w 7038"/>
              <a:gd name="T53" fmla="*/ 2147483646 h 2603"/>
              <a:gd name="T54" fmla="*/ 2147483646 w 7038"/>
              <a:gd name="T55" fmla="*/ 2147483646 h 2603"/>
              <a:gd name="T56" fmla="*/ 2147483646 w 7038"/>
              <a:gd name="T57" fmla="*/ 2147483646 h 2603"/>
              <a:gd name="T58" fmla="*/ 2147483646 w 7038"/>
              <a:gd name="T59" fmla="*/ 2147483646 h 2603"/>
              <a:gd name="T60" fmla="*/ 2147483646 w 7038"/>
              <a:gd name="T61" fmla="*/ 2147483646 h 2603"/>
              <a:gd name="T62" fmla="*/ 2147483646 w 7038"/>
              <a:gd name="T63" fmla="*/ 2147483646 h 2603"/>
              <a:gd name="T64" fmla="*/ 2147483646 w 7038"/>
              <a:gd name="T65" fmla="*/ 2147483646 h 2603"/>
              <a:gd name="T66" fmla="*/ 2147483646 w 7038"/>
              <a:gd name="T67" fmla="*/ 2147483646 h 2603"/>
              <a:gd name="T68" fmla="*/ 2147483646 w 7038"/>
              <a:gd name="T69" fmla="*/ 2147483646 h 260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038"/>
              <a:gd name="T106" fmla="*/ 0 h 2603"/>
              <a:gd name="T107" fmla="*/ 7038 w 7038"/>
              <a:gd name="T108" fmla="*/ 2603 h 260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038" h="2603">
                <a:moveTo>
                  <a:pt x="0" y="0"/>
                </a:moveTo>
                <a:lnTo>
                  <a:pt x="97" y="0"/>
                </a:lnTo>
                <a:lnTo>
                  <a:pt x="97" y="107"/>
                </a:lnTo>
                <a:lnTo>
                  <a:pt x="1019" y="107"/>
                </a:lnTo>
                <a:lnTo>
                  <a:pt x="1019" y="222"/>
                </a:lnTo>
                <a:lnTo>
                  <a:pt x="1165" y="222"/>
                </a:lnTo>
                <a:lnTo>
                  <a:pt x="1165" y="457"/>
                </a:lnTo>
                <a:lnTo>
                  <a:pt x="1213" y="457"/>
                </a:lnTo>
                <a:lnTo>
                  <a:pt x="1213" y="574"/>
                </a:lnTo>
                <a:lnTo>
                  <a:pt x="1310" y="574"/>
                </a:lnTo>
                <a:lnTo>
                  <a:pt x="1310" y="691"/>
                </a:lnTo>
                <a:lnTo>
                  <a:pt x="1359" y="691"/>
                </a:lnTo>
                <a:lnTo>
                  <a:pt x="1359" y="808"/>
                </a:lnTo>
                <a:lnTo>
                  <a:pt x="1601" y="808"/>
                </a:lnTo>
                <a:lnTo>
                  <a:pt x="1601" y="925"/>
                </a:lnTo>
                <a:lnTo>
                  <a:pt x="1844" y="925"/>
                </a:lnTo>
                <a:lnTo>
                  <a:pt x="1844" y="1045"/>
                </a:lnTo>
                <a:lnTo>
                  <a:pt x="2087" y="1045"/>
                </a:lnTo>
                <a:lnTo>
                  <a:pt x="2087" y="1180"/>
                </a:lnTo>
                <a:lnTo>
                  <a:pt x="2184" y="1180"/>
                </a:lnTo>
                <a:lnTo>
                  <a:pt x="2184" y="1319"/>
                </a:lnTo>
                <a:lnTo>
                  <a:pt x="2281" y="1319"/>
                </a:lnTo>
                <a:lnTo>
                  <a:pt x="2281" y="1475"/>
                </a:lnTo>
                <a:lnTo>
                  <a:pt x="2475" y="1475"/>
                </a:lnTo>
                <a:lnTo>
                  <a:pt x="2475" y="1654"/>
                </a:lnTo>
                <a:lnTo>
                  <a:pt x="2572" y="1654"/>
                </a:lnTo>
                <a:lnTo>
                  <a:pt x="2572" y="1834"/>
                </a:lnTo>
                <a:lnTo>
                  <a:pt x="2621" y="1834"/>
                </a:lnTo>
                <a:lnTo>
                  <a:pt x="2621" y="2192"/>
                </a:lnTo>
                <a:lnTo>
                  <a:pt x="2669" y="2192"/>
                </a:lnTo>
                <a:lnTo>
                  <a:pt x="2669" y="2371"/>
                </a:lnTo>
                <a:lnTo>
                  <a:pt x="3980" y="2371"/>
                </a:lnTo>
                <a:lnTo>
                  <a:pt x="3980" y="2603"/>
                </a:lnTo>
                <a:lnTo>
                  <a:pt x="7038" y="2603"/>
                </a:lnTo>
              </a:path>
            </a:pathLst>
          </a:custGeom>
          <a:noFill/>
          <a:ln w="19050" cap="flat">
            <a:solidFill>
              <a:srgbClr val="7030A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60" name="Freeform 41"/>
          <p:cNvSpPr>
            <a:spLocks noEditPoints="1"/>
          </p:cNvSpPr>
          <p:nvPr/>
        </p:nvSpPr>
        <p:spPr bwMode="auto">
          <a:xfrm>
            <a:off x="5097066" y="2308625"/>
            <a:ext cx="52388" cy="48815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61" name="Freeform 42"/>
          <p:cNvSpPr>
            <a:spLocks noEditPoints="1"/>
          </p:cNvSpPr>
          <p:nvPr/>
        </p:nvSpPr>
        <p:spPr bwMode="auto">
          <a:xfrm>
            <a:off x="5097066" y="2308625"/>
            <a:ext cx="52388" cy="48815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62" name="Freeform 43"/>
          <p:cNvSpPr>
            <a:spLocks noEditPoints="1"/>
          </p:cNvSpPr>
          <p:nvPr/>
        </p:nvSpPr>
        <p:spPr bwMode="auto">
          <a:xfrm>
            <a:off x="5097066" y="2308625"/>
            <a:ext cx="52388" cy="48815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63" name="Freeform 44"/>
          <p:cNvSpPr>
            <a:spLocks noEditPoints="1"/>
          </p:cNvSpPr>
          <p:nvPr/>
        </p:nvSpPr>
        <p:spPr bwMode="auto">
          <a:xfrm>
            <a:off x="5097066" y="2308625"/>
            <a:ext cx="52388" cy="48815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64" name="Freeform 45"/>
          <p:cNvSpPr>
            <a:spLocks noEditPoints="1"/>
          </p:cNvSpPr>
          <p:nvPr/>
        </p:nvSpPr>
        <p:spPr bwMode="auto">
          <a:xfrm>
            <a:off x="5097066" y="2308625"/>
            <a:ext cx="52388" cy="48815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65" name="Freeform 46"/>
          <p:cNvSpPr>
            <a:spLocks noEditPoints="1"/>
          </p:cNvSpPr>
          <p:nvPr/>
        </p:nvSpPr>
        <p:spPr bwMode="auto">
          <a:xfrm>
            <a:off x="5097066" y="2308625"/>
            <a:ext cx="52388" cy="48815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66" name="Freeform 47"/>
          <p:cNvSpPr>
            <a:spLocks noEditPoints="1"/>
          </p:cNvSpPr>
          <p:nvPr/>
        </p:nvSpPr>
        <p:spPr bwMode="auto">
          <a:xfrm>
            <a:off x="5114927" y="2327674"/>
            <a:ext cx="54769" cy="50006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2147483646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67" name="Freeform 48"/>
          <p:cNvSpPr>
            <a:spLocks noEditPoints="1"/>
          </p:cNvSpPr>
          <p:nvPr/>
        </p:nvSpPr>
        <p:spPr bwMode="auto">
          <a:xfrm>
            <a:off x="5114927" y="2327674"/>
            <a:ext cx="54769" cy="50006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2147483646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68" name="Freeform 49"/>
          <p:cNvSpPr>
            <a:spLocks noEditPoints="1"/>
          </p:cNvSpPr>
          <p:nvPr/>
        </p:nvSpPr>
        <p:spPr bwMode="auto">
          <a:xfrm>
            <a:off x="5114927" y="2327674"/>
            <a:ext cx="54769" cy="50006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2147483646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69" name="Freeform 50"/>
          <p:cNvSpPr>
            <a:spLocks noEditPoints="1"/>
          </p:cNvSpPr>
          <p:nvPr/>
        </p:nvSpPr>
        <p:spPr bwMode="auto">
          <a:xfrm>
            <a:off x="5114927" y="2327674"/>
            <a:ext cx="54769" cy="50006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2147483646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70" name="Freeform 51"/>
          <p:cNvSpPr>
            <a:spLocks noEditPoints="1"/>
          </p:cNvSpPr>
          <p:nvPr/>
        </p:nvSpPr>
        <p:spPr bwMode="auto">
          <a:xfrm>
            <a:off x="5114927" y="2327674"/>
            <a:ext cx="54769" cy="50006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2147483646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71" name="Freeform 52"/>
          <p:cNvSpPr>
            <a:spLocks noEditPoints="1"/>
          </p:cNvSpPr>
          <p:nvPr/>
        </p:nvSpPr>
        <p:spPr bwMode="auto">
          <a:xfrm>
            <a:off x="5114927" y="2327674"/>
            <a:ext cx="54769" cy="50006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2147483646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72" name="Freeform 53"/>
          <p:cNvSpPr>
            <a:spLocks noEditPoints="1"/>
          </p:cNvSpPr>
          <p:nvPr/>
        </p:nvSpPr>
        <p:spPr bwMode="auto">
          <a:xfrm>
            <a:off x="5133977" y="2331245"/>
            <a:ext cx="54769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73" name="Freeform 54"/>
          <p:cNvSpPr>
            <a:spLocks noEditPoints="1"/>
          </p:cNvSpPr>
          <p:nvPr/>
        </p:nvSpPr>
        <p:spPr bwMode="auto">
          <a:xfrm>
            <a:off x="5133977" y="2331245"/>
            <a:ext cx="54769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74" name="Freeform 55"/>
          <p:cNvSpPr>
            <a:spLocks noEditPoints="1"/>
          </p:cNvSpPr>
          <p:nvPr/>
        </p:nvSpPr>
        <p:spPr bwMode="auto">
          <a:xfrm>
            <a:off x="5133977" y="2331245"/>
            <a:ext cx="54769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75" name="Freeform 56"/>
          <p:cNvSpPr>
            <a:spLocks noEditPoints="1"/>
          </p:cNvSpPr>
          <p:nvPr/>
        </p:nvSpPr>
        <p:spPr bwMode="auto">
          <a:xfrm>
            <a:off x="5133977" y="2331245"/>
            <a:ext cx="54769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76" name="Freeform 57"/>
          <p:cNvSpPr>
            <a:spLocks noEditPoints="1"/>
          </p:cNvSpPr>
          <p:nvPr/>
        </p:nvSpPr>
        <p:spPr bwMode="auto">
          <a:xfrm>
            <a:off x="5133977" y="2331245"/>
            <a:ext cx="54769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77" name="Freeform 58"/>
          <p:cNvSpPr>
            <a:spLocks noEditPoints="1"/>
          </p:cNvSpPr>
          <p:nvPr/>
        </p:nvSpPr>
        <p:spPr bwMode="auto">
          <a:xfrm>
            <a:off x="5133977" y="2331245"/>
            <a:ext cx="54769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78" name="Freeform 59"/>
          <p:cNvSpPr>
            <a:spLocks noEditPoints="1"/>
          </p:cNvSpPr>
          <p:nvPr/>
        </p:nvSpPr>
        <p:spPr bwMode="auto">
          <a:xfrm>
            <a:off x="5133977" y="2331245"/>
            <a:ext cx="54769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79" name="Freeform 60"/>
          <p:cNvSpPr>
            <a:spLocks noEditPoints="1"/>
          </p:cNvSpPr>
          <p:nvPr/>
        </p:nvSpPr>
        <p:spPr bwMode="auto">
          <a:xfrm>
            <a:off x="5133977" y="2331245"/>
            <a:ext cx="54769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80" name="Freeform 61"/>
          <p:cNvSpPr>
            <a:spLocks noEditPoints="1"/>
          </p:cNvSpPr>
          <p:nvPr/>
        </p:nvSpPr>
        <p:spPr bwMode="auto">
          <a:xfrm>
            <a:off x="5133977" y="2331245"/>
            <a:ext cx="54769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81" name="Freeform 62"/>
          <p:cNvSpPr>
            <a:spLocks noEditPoints="1"/>
          </p:cNvSpPr>
          <p:nvPr/>
        </p:nvSpPr>
        <p:spPr bwMode="auto">
          <a:xfrm>
            <a:off x="5154216" y="2338389"/>
            <a:ext cx="52388" cy="5000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82" name="Freeform 63"/>
          <p:cNvSpPr>
            <a:spLocks noEditPoints="1"/>
          </p:cNvSpPr>
          <p:nvPr/>
        </p:nvSpPr>
        <p:spPr bwMode="auto">
          <a:xfrm>
            <a:off x="5173267" y="2365775"/>
            <a:ext cx="53578" cy="48815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83" name="Freeform 64"/>
          <p:cNvSpPr>
            <a:spLocks noEditPoints="1"/>
          </p:cNvSpPr>
          <p:nvPr/>
        </p:nvSpPr>
        <p:spPr bwMode="auto">
          <a:xfrm>
            <a:off x="5173267" y="2365775"/>
            <a:ext cx="53578" cy="48815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84" name="Freeform 65"/>
          <p:cNvSpPr>
            <a:spLocks noEditPoints="1"/>
          </p:cNvSpPr>
          <p:nvPr/>
        </p:nvSpPr>
        <p:spPr bwMode="auto">
          <a:xfrm>
            <a:off x="5173267" y="2365775"/>
            <a:ext cx="53578" cy="48815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85" name="Freeform 66"/>
          <p:cNvSpPr>
            <a:spLocks noEditPoints="1"/>
          </p:cNvSpPr>
          <p:nvPr/>
        </p:nvSpPr>
        <p:spPr bwMode="auto">
          <a:xfrm>
            <a:off x="5193506" y="2402683"/>
            <a:ext cx="52388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86" name="Freeform 67"/>
          <p:cNvSpPr>
            <a:spLocks noEditPoints="1"/>
          </p:cNvSpPr>
          <p:nvPr/>
        </p:nvSpPr>
        <p:spPr bwMode="auto">
          <a:xfrm>
            <a:off x="5193506" y="2402683"/>
            <a:ext cx="52388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87" name="Freeform 68"/>
          <p:cNvSpPr>
            <a:spLocks noEditPoints="1"/>
          </p:cNvSpPr>
          <p:nvPr/>
        </p:nvSpPr>
        <p:spPr bwMode="auto">
          <a:xfrm>
            <a:off x="5193506" y="2402683"/>
            <a:ext cx="52388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88" name="Freeform 69"/>
          <p:cNvSpPr>
            <a:spLocks noEditPoints="1"/>
          </p:cNvSpPr>
          <p:nvPr/>
        </p:nvSpPr>
        <p:spPr bwMode="auto">
          <a:xfrm>
            <a:off x="5193506" y="2402683"/>
            <a:ext cx="52388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89" name="Freeform 70"/>
          <p:cNvSpPr>
            <a:spLocks noEditPoints="1"/>
          </p:cNvSpPr>
          <p:nvPr/>
        </p:nvSpPr>
        <p:spPr bwMode="auto">
          <a:xfrm>
            <a:off x="5193506" y="2402683"/>
            <a:ext cx="52388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90" name="Freeform 71"/>
          <p:cNvSpPr>
            <a:spLocks noEditPoints="1"/>
          </p:cNvSpPr>
          <p:nvPr/>
        </p:nvSpPr>
        <p:spPr bwMode="auto">
          <a:xfrm>
            <a:off x="5212556" y="2422923"/>
            <a:ext cx="52388" cy="4762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91" name="Freeform 72"/>
          <p:cNvSpPr>
            <a:spLocks noEditPoints="1"/>
          </p:cNvSpPr>
          <p:nvPr/>
        </p:nvSpPr>
        <p:spPr bwMode="auto">
          <a:xfrm>
            <a:off x="5212556" y="2422923"/>
            <a:ext cx="52388" cy="4762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92" name="Freeform 73"/>
          <p:cNvSpPr>
            <a:spLocks noEditPoints="1"/>
          </p:cNvSpPr>
          <p:nvPr/>
        </p:nvSpPr>
        <p:spPr bwMode="auto">
          <a:xfrm>
            <a:off x="5212556" y="2422923"/>
            <a:ext cx="52388" cy="4762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93" name="Freeform 74"/>
          <p:cNvSpPr>
            <a:spLocks noEditPoints="1"/>
          </p:cNvSpPr>
          <p:nvPr/>
        </p:nvSpPr>
        <p:spPr bwMode="auto">
          <a:xfrm>
            <a:off x="5212556" y="2422923"/>
            <a:ext cx="52388" cy="4762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94" name="Freeform 75"/>
          <p:cNvSpPr>
            <a:spLocks noEditPoints="1"/>
          </p:cNvSpPr>
          <p:nvPr/>
        </p:nvSpPr>
        <p:spPr bwMode="auto">
          <a:xfrm>
            <a:off x="5212556" y="2422923"/>
            <a:ext cx="52388" cy="4762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95" name="Freeform 76"/>
          <p:cNvSpPr>
            <a:spLocks noEditPoints="1"/>
          </p:cNvSpPr>
          <p:nvPr/>
        </p:nvSpPr>
        <p:spPr bwMode="auto">
          <a:xfrm>
            <a:off x="5212556" y="2422923"/>
            <a:ext cx="52388" cy="4762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96" name="Freeform 77"/>
          <p:cNvSpPr>
            <a:spLocks noEditPoints="1"/>
          </p:cNvSpPr>
          <p:nvPr/>
        </p:nvSpPr>
        <p:spPr bwMode="auto">
          <a:xfrm>
            <a:off x="5231607" y="2452689"/>
            <a:ext cx="53579" cy="5000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97" name="Freeform 78"/>
          <p:cNvSpPr>
            <a:spLocks noEditPoints="1"/>
          </p:cNvSpPr>
          <p:nvPr/>
        </p:nvSpPr>
        <p:spPr bwMode="auto">
          <a:xfrm>
            <a:off x="5231607" y="2452689"/>
            <a:ext cx="53579" cy="5000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98" name="Freeform 79"/>
          <p:cNvSpPr>
            <a:spLocks noEditPoints="1"/>
          </p:cNvSpPr>
          <p:nvPr/>
        </p:nvSpPr>
        <p:spPr bwMode="auto">
          <a:xfrm>
            <a:off x="5231607" y="2452689"/>
            <a:ext cx="53579" cy="5000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99" name="Freeform 80"/>
          <p:cNvSpPr>
            <a:spLocks noEditPoints="1"/>
          </p:cNvSpPr>
          <p:nvPr/>
        </p:nvSpPr>
        <p:spPr bwMode="auto">
          <a:xfrm>
            <a:off x="5231607" y="2452689"/>
            <a:ext cx="53579" cy="5000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00" name="Freeform 81"/>
          <p:cNvSpPr>
            <a:spLocks noEditPoints="1"/>
          </p:cNvSpPr>
          <p:nvPr/>
        </p:nvSpPr>
        <p:spPr bwMode="auto">
          <a:xfrm>
            <a:off x="5231607" y="2452689"/>
            <a:ext cx="53579" cy="5000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01" name="Freeform 82"/>
          <p:cNvSpPr>
            <a:spLocks noEditPoints="1"/>
          </p:cNvSpPr>
          <p:nvPr/>
        </p:nvSpPr>
        <p:spPr bwMode="auto">
          <a:xfrm>
            <a:off x="5250658" y="2468167"/>
            <a:ext cx="54769" cy="50006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2147483646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02" name="Freeform 83"/>
          <p:cNvSpPr>
            <a:spLocks noEditPoints="1"/>
          </p:cNvSpPr>
          <p:nvPr/>
        </p:nvSpPr>
        <p:spPr bwMode="auto">
          <a:xfrm>
            <a:off x="5250658" y="2468167"/>
            <a:ext cx="54769" cy="50006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2147483646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03" name="Freeform 84"/>
          <p:cNvSpPr>
            <a:spLocks noEditPoints="1"/>
          </p:cNvSpPr>
          <p:nvPr/>
        </p:nvSpPr>
        <p:spPr bwMode="auto">
          <a:xfrm>
            <a:off x="5250658" y="2468167"/>
            <a:ext cx="54769" cy="50006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2147483646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04" name="Freeform 85"/>
          <p:cNvSpPr>
            <a:spLocks noEditPoints="1"/>
          </p:cNvSpPr>
          <p:nvPr/>
        </p:nvSpPr>
        <p:spPr bwMode="auto">
          <a:xfrm>
            <a:off x="5250658" y="2468167"/>
            <a:ext cx="54769" cy="50006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2147483646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05" name="Freeform 86"/>
          <p:cNvSpPr>
            <a:spLocks noEditPoints="1"/>
          </p:cNvSpPr>
          <p:nvPr/>
        </p:nvSpPr>
        <p:spPr bwMode="auto">
          <a:xfrm>
            <a:off x="5250658" y="2468167"/>
            <a:ext cx="54769" cy="50006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2147483646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06" name="Freeform 87"/>
          <p:cNvSpPr>
            <a:spLocks noEditPoints="1"/>
          </p:cNvSpPr>
          <p:nvPr/>
        </p:nvSpPr>
        <p:spPr bwMode="auto">
          <a:xfrm>
            <a:off x="5270897" y="2472931"/>
            <a:ext cx="5238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07" name="Freeform 88"/>
          <p:cNvSpPr>
            <a:spLocks noEditPoints="1"/>
          </p:cNvSpPr>
          <p:nvPr/>
        </p:nvSpPr>
        <p:spPr bwMode="auto">
          <a:xfrm>
            <a:off x="5270897" y="2472931"/>
            <a:ext cx="5238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08" name="Freeform 89"/>
          <p:cNvSpPr>
            <a:spLocks noEditPoints="1"/>
          </p:cNvSpPr>
          <p:nvPr/>
        </p:nvSpPr>
        <p:spPr bwMode="auto">
          <a:xfrm>
            <a:off x="5270897" y="2472931"/>
            <a:ext cx="5238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09" name="Freeform 90"/>
          <p:cNvSpPr>
            <a:spLocks noEditPoints="1"/>
          </p:cNvSpPr>
          <p:nvPr/>
        </p:nvSpPr>
        <p:spPr bwMode="auto">
          <a:xfrm>
            <a:off x="5289948" y="2491980"/>
            <a:ext cx="53578" cy="5000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10" name="Freeform 91"/>
          <p:cNvSpPr>
            <a:spLocks noEditPoints="1"/>
          </p:cNvSpPr>
          <p:nvPr/>
        </p:nvSpPr>
        <p:spPr bwMode="auto">
          <a:xfrm>
            <a:off x="5289948" y="2491980"/>
            <a:ext cx="53578" cy="5000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11" name="Freeform 92"/>
          <p:cNvSpPr>
            <a:spLocks noEditPoints="1"/>
          </p:cNvSpPr>
          <p:nvPr/>
        </p:nvSpPr>
        <p:spPr bwMode="auto">
          <a:xfrm>
            <a:off x="5289948" y="2491980"/>
            <a:ext cx="53578" cy="5000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12" name="Freeform 93"/>
          <p:cNvSpPr>
            <a:spLocks noEditPoints="1"/>
          </p:cNvSpPr>
          <p:nvPr/>
        </p:nvSpPr>
        <p:spPr bwMode="auto">
          <a:xfrm>
            <a:off x="5289948" y="2491980"/>
            <a:ext cx="53578" cy="5000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13" name="Freeform 94"/>
          <p:cNvSpPr>
            <a:spLocks noEditPoints="1"/>
          </p:cNvSpPr>
          <p:nvPr/>
        </p:nvSpPr>
        <p:spPr bwMode="auto">
          <a:xfrm>
            <a:off x="5289948" y="2491980"/>
            <a:ext cx="53578" cy="5000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14" name="Freeform 95"/>
          <p:cNvSpPr>
            <a:spLocks noEditPoints="1"/>
          </p:cNvSpPr>
          <p:nvPr/>
        </p:nvSpPr>
        <p:spPr bwMode="auto">
          <a:xfrm>
            <a:off x="5289948" y="2491980"/>
            <a:ext cx="53578" cy="5000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15" name="Freeform 96"/>
          <p:cNvSpPr>
            <a:spLocks noEditPoints="1"/>
          </p:cNvSpPr>
          <p:nvPr/>
        </p:nvSpPr>
        <p:spPr bwMode="auto">
          <a:xfrm>
            <a:off x="5308998" y="2512219"/>
            <a:ext cx="53578" cy="4881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16" name="Freeform 97"/>
          <p:cNvSpPr>
            <a:spLocks noEditPoints="1"/>
          </p:cNvSpPr>
          <p:nvPr/>
        </p:nvSpPr>
        <p:spPr bwMode="auto">
          <a:xfrm>
            <a:off x="5329237" y="2532462"/>
            <a:ext cx="52388" cy="48815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2147483646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17" name="Freeform 98"/>
          <p:cNvSpPr>
            <a:spLocks noEditPoints="1"/>
          </p:cNvSpPr>
          <p:nvPr/>
        </p:nvSpPr>
        <p:spPr bwMode="auto">
          <a:xfrm>
            <a:off x="5329237" y="2532462"/>
            <a:ext cx="52388" cy="48815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2147483646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18" name="Freeform 99"/>
          <p:cNvSpPr>
            <a:spLocks noEditPoints="1"/>
          </p:cNvSpPr>
          <p:nvPr/>
        </p:nvSpPr>
        <p:spPr bwMode="auto">
          <a:xfrm>
            <a:off x="5329237" y="2532462"/>
            <a:ext cx="52388" cy="48815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2147483646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19" name="Freeform 100"/>
          <p:cNvSpPr>
            <a:spLocks noEditPoints="1"/>
          </p:cNvSpPr>
          <p:nvPr/>
        </p:nvSpPr>
        <p:spPr bwMode="auto">
          <a:xfrm>
            <a:off x="5329237" y="2532462"/>
            <a:ext cx="52388" cy="48815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2147483646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20" name="Freeform 101"/>
          <p:cNvSpPr>
            <a:spLocks noEditPoints="1"/>
          </p:cNvSpPr>
          <p:nvPr/>
        </p:nvSpPr>
        <p:spPr bwMode="auto">
          <a:xfrm>
            <a:off x="5329237" y="2532462"/>
            <a:ext cx="52388" cy="48815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2147483646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21" name="Freeform 102"/>
          <p:cNvSpPr>
            <a:spLocks noEditPoints="1"/>
          </p:cNvSpPr>
          <p:nvPr/>
        </p:nvSpPr>
        <p:spPr bwMode="auto">
          <a:xfrm>
            <a:off x="5348288" y="2536033"/>
            <a:ext cx="53579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22" name="Freeform 103"/>
          <p:cNvSpPr>
            <a:spLocks noEditPoints="1"/>
          </p:cNvSpPr>
          <p:nvPr/>
        </p:nvSpPr>
        <p:spPr bwMode="auto">
          <a:xfrm>
            <a:off x="5348288" y="2536033"/>
            <a:ext cx="53579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23" name="Freeform 104"/>
          <p:cNvSpPr>
            <a:spLocks noEditPoints="1"/>
          </p:cNvSpPr>
          <p:nvPr/>
        </p:nvSpPr>
        <p:spPr bwMode="auto">
          <a:xfrm>
            <a:off x="5348288" y="2536033"/>
            <a:ext cx="53579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24" name="Freeform 105"/>
          <p:cNvSpPr>
            <a:spLocks noEditPoints="1"/>
          </p:cNvSpPr>
          <p:nvPr/>
        </p:nvSpPr>
        <p:spPr bwMode="auto">
          <a:xfrm>
            <a:off x="5348288" y="2536033"/>
            <a:ext cx="53579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25" name="Freeform 106"/>
          <p:cNvSpPr>
            <a:spLocks noEditPoints="1"/>
          </p:cNvSpPr>
          <p:nvPr/>
        </p:nvSpPr>
        <p:spPr bwMode="auto">
          <a:xfrm>
            <a:off x="5367338" y="2556274"/>
            <a:ext cx="53579" cy="5000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26" name="Freeform 107"/>
          <p:cNvSpPr>
            <a:spLocks noEditPoints="1"/>
          </p:cNvSpPr>
          <p:nvPr/>
        </p:nvSpPr>
        <p:spPr bwMode="auto">
          <a:xfrm>
            <a:off x="5367338" y="2556274"/>
            <a:ext cx="53579" cy="5000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27" name="Freeform 108"/>
          <p:cNvSpPr>
            <a:spLocks noEditPoints="1"/>
          </p:cNvSpPr>
          <p:nvPr/>
        </p:nvSpPr>
        <p:spPr bwMode="auto">
          <a:xfrm>
            <a:off x="5367338" y="2556274"/>
            <a:ext cx="53579" cy="5000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28" name="Freeform 109"/>
          <p:cNvSpPr>
            <a:spLocks noEditPoints="1"/>
          </p:cNvSpPr>
          <p:nvPr/>
        </p:nvSpPr>
        <p:spPr bwMode="auto">
          <a:xfrm>
            <a:off x="5386388" y="2577706"/>
            <a:ext cx="53579" cy="48815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29" name="Freeform 110"/>
          <p:cNvSpPr>
            <a:spLocks noEditPoints="1"/>
          </p:cNvSpPr>
          <p:nvPr/>
        </p:nvSpPr>
        <p:spPr bwMode="auto">
          <a:xfrm>
            <a:off x="5386388" y="2577706"/>
            <a:ext cx="53579" cy="48815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30" name="Freeform 111"/>
          <p:cNvSpPr>
            <a:spLocks noEditPoints="1"/>
          </p:cNvSpPr>
          <p:nvPr/>
        </p:nvSpPr>
        <p:spPr bwMode="auto">
          <a:xfrm>
            <a:off x="5386388" y="2577706"/>
            <a:ext cx="53579" cy="48815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31" name="Freeform 112"/>
          <p:cNvSpPr>
            <a:spLocks noEditPoints="1"/>
          </p:cNvSpPr>
          <p:nvPr/>
        </p:nvSpPr>
        <p:spPr bwMode="auto">
          <a:xfrm>
            <a:off x="5386388" y="2577706"/>
            <a:ext cx="53579" cy="48815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32" name="Freeform 113"/>
          <p:cNvSpPr>
            <a:spLocks noEditPoints="1"/>
          </p:cNvSpPr>
          <p:nvPr/>
        </p:nvSpPr>
        <p:spPr bwMode="auto">
          <a:xfrm>
            <a:off x="5386388" y="2577706"/>
            <a:ext cx="53579" cy="48815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33" name="Freeform 114"/>
          <p:cNvSpPr>
            <a:spLocks noEditPoints="1"/>
          </p:cNvSpPr>
          <p:nvPr/>
        </p:nvSpPr>
        <p:spPr bwMode="auto">
          <a:xfrm>
            <a:off x="5386388" y="2577706"/>
            <a:ext cx="53579" cy="48815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34" name="Freeform 115"/>
          <p:cNvSpPr>
            <a:spLocks noEditPoints="1"/>
          </p:cNvSpPr>
          <p:nvPr/>
        </p:nvSpPr>
        <p:spPr bwMode="auto">
          <a:xfrm>
            <a:off x="5386388" y="2577706"/>
            <a:ext cx="53579" cy="48815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35" name="Freeform 116"/>
          <p:cNvSpPr>
            <a:spLocks noEditPoints="1"/>
          </p:cNvSpPr>
          <p:nvPr/>
        </p:nvSpPr>
        <p:spPr bwMode="auto">
          <a:xfrm>
            <a:off x="5406628" y="2607469"/>
            <a:ext cx="52388" cy="4881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36" name="Freeform 117"/>
          <p:cNvSpPr>
            <a:spLocks noEditPoints="1"/>
          </p:cNvSpPr>
          <p:nvPr/>
        </p:nvSpPr>
        <p:spPr bwMode="auto">
          <a:xfrm>
            <a:off x="5425678" y="2624138"/>
            <a:ext cx="52388" cy="4881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37" name="Freeform 118"/>
          <p:cNvSpPr>
            <a:spLocks noEditPoints="1"/>
          </p:cNvSpPr>
          <p:nvPr/>
        </p:nvSpPr>
        <p:spPr bwMode="auto">
          <a:xfrm>
            <a:off x="5425678" y="2624138"/>
            <a:ext cx="52388" cy="4881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38" name="Freeform 119"/>
          <p:cNvSpPr>
            <a:spLocks noEditPoints="1"/>
          </p:cNvSpPr>
          <p:nvPr/>
        </p:nvSpPr>
        <p:spPr bwMode="auto">
          <a:xfrm>
            <a:off x="5425678" y="2624138"/>
            <a:ext cx="52388" cy="4881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39" name="Freeform 120"/>
          <p:cNvSpPr>
            <a:spLocks noEditPoints="1"/>
          </p:cNvSpPr>
          <p:nvPr/>
        </p:nvSpPr>
        <p:spPr bwMode="auto">
          <a:xfrm>
            <a:off x="5445919" y="2644380"/>
            <a:ext cx="52388" cy="5000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40" name="Freeform 121"/>
          <p:cNvSpPr>
            <a:spLocks noEditPoints="1"/>
          </p:cNvSpPr>
          <p:nvPr/>
        </p:nvSpPr>
        <p:spPr bwMode="auto">
          <a:xfrm>
            <a:off x="5445919" y="2644380"/>
            <a:ext cx="52388" cy="5000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41" name="Freeform 122"/>
          <p:cNvSpPr>
            <a:spLocks noEditPoints="1"/>
          </p:cNvSpPr>
          <p:nvPr/>
        </p:nvSpPr>
        <p:spPr bwMode="auto">
          <a:xfrm>
            <a:off x="5445919" y="2644380"/>
            <a:ext cx="52388" cy="5000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42" name="Freeform 123"/>
          <p:cNvSpPr>
            <a:spLocks noEditPoints="1"/>
          </p:cNvSpPr>
          <p:nvPr/>
        </p:nvSpPr>
        <p:spPr bwMode="auto">
          <a:xfrm>
            <a:off x="5464969" y="2665812"/>
            <a:ext cx="5238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43" name="Freeform 124"/>
          <p:cNvSpPr>
            <a:spLocks noEditPoints="1"/>
          </p:cNvSpPr>
          <p:nvPr/>
        </p:nvSpPr>
        <p:spPr bwMode="auto">
          <a:xfrm>
            <a:off x="5503070" y="2742011"/>
            <a:ext cx="53579" cy="5000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44" name="Freeform 125"/>
          <p:cNvSpPr>
            <a:spLocks noEditPoints="1"/>
          </p:cNvSpPr>
          <p:nvPr/>
        </p:nvSpPr>
        <p:spPr bwMode="auto">
          <a:xfrm>
            <a:off x="5503070" y="2742011"/>
            <a:ext cx="53579" cy="5000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45" name="Freeform 126"/>
          <p:cNvSpPr>
            <a:spLocks noEditPoints="1"/>
          </p:cNvSpPr>
          <p:nvPr/>
        </p:nvSpPr>
        <p:spPr bwMode="auto">
          <a:xfrm>
            <a:off x="5522120" y="2788444"/>
            <a:ext cx="53579" cy="4881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46" name="Freeform 127"/>
          <p:cNvSpPr>
            <a:spLocks noEditPoints="1"/>
          </p:cNvSpPr>
          <p:nvPr/>
        </p:nvSpPr>
        <p:spPr bwMode="auto">
          <a:xfrm>
            <a:off x="5542360" y="2844406"/>
            <a:ext cx="52388" cy="48815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47" name="Freeform 128"/>
          <p:cNvSpPr>
            <a:spLocks noEditPoints="1"/>
          </p:cNvSpPr>
          <p:nvPr/>
        </p:nvSpPr>
        <p:spPr bwMode="auto">
          <a:xfrm>
            <a:off x="5542360" y="2844406"/>
            <a:ext cx="52388" cy="48815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48" name="Freeform 129"/>
          <p:cNvSpPr>
            <a:spLocks noEditPoints="1"/>
          </p:cNvSpPr>
          <p:nvPr/>
        </p:nvSpPr>
        <p:spPr bwMode="auto">
          <a:xfrm>
            <a:off x="5542360" y="2844406"/>
            <a:ext cx="52388" cy="48815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49" name="Freeform 130"/>
          <p:cNvSpPr>
            <a:spLocks noEditPoints="1"/>
          </p:cNvSpPr>
          <p:nvPr/>
        </p:nvSpPr>
        <p:spPr bwMode="auto">
          <a:xfrm>
            <a:off x="5561410" y="2887268"/>
            <a:ext cx="5238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50" name="Freeform 131"/>
          <p:cNvSpPr>
            <a:spLocks noEditPoints="1"/>
          </p:cNvSpPr>
          <p:nvPr/>
        </p:nvSpPr>
        <p:spPr bwMode="auto">
          <a:xfrm>
            <a:off x="5561410" y="2887268"/>
            <a:ext cx="5238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51" name="Freeform 132"/>
          <p:cNvSpPr>
            <a:spLocks noEditPoints="1"/>
          </p:cNvSpPr>
          <p:nvPr/>
        </p:nvSpPr>
        <p:spPr bwMode="auto">
          <a:xfrm>
            <a:off x="5580461" y="2908700"/>
            <a:ext cx="53578" cy="48815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52" name="Freeform 133"/>
          <p:cNvSpPr>
            <a:spLocks noEditPoints="1"/>
          </p:cNvSpPr>
          <p:nvPr/>
        </p:nvSpPr>
        <p:spPr bwMode="auto">
          <a:xfrm>
            <a:off x="5580461" y="2908700"/>
            <a:ext cx="53578" cy="48815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53" name="Freeform 134"/>
          <p:cNvSpPr>
            <a:spLocks noEditPoints="1"/>
          </p:cNvSpPr>
          <p:nvPr/>
        </p:nvSpPr>
        <p:spPr bwMode="auto">
          <a:xfrm>
            <a:off x="5599511" y="2956324"/>
            <a:ext cx="53578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54" name="Freeform 135"/>
          <p:cNvSpPr>
            <a:spLocks noEditPoints="1"/>
          </p:cNvSpPr>
          <p:nvPr/>
        </p:nvSpPr>
        <p:spPr bwMode="auto">
          <a:xfrm>
            <a:off x="5599511" y="2956324"/>
            <a:ext cx="53578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55" name="Freeform 136"/>
          <p:cNvSpPr>
            <a:spLocks noEditPoints="1"/>
          </p:cNvSpPr>
          <p:nvPr/>
        </p:nvSpPr>
        <p:spPr bwMode="auto">
          <a:xfrm>
            <a:off x="5599511" y="2956324"/>
            <a:ext cx="53578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56" name="Freeform 137"/>
          <p:cNvSpPr>
            <a:spLocks noEditPoints="1"/>
          </p:cNvSpPr>
          <p:nvPr/>
        </p:nvSpPr>
        <p:spPr bwMode="auto">
          <a:xfrm>
            <a:off x="5619751" y="2986089"/>
            <a:ext cx="53579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57" name="Freeform 138"/>
          <p:cNvSpPr>
            <a:spLocks noEditPoints="1"/>
          </p:cNvSpPr>
          <p:nvPr/>
        </p:nvSpPr>
        <p:spPr bwMode="auto">
          <a:xfrm>
            <a:off x="5638801" y="3018237"/>
            <a:ext cx="53579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58" name="Freeform 139"/>
          <p:cNvSpPr>
            <a:spLocks noEditPoints="1"/>
          </p:cNvSpPr>
          <p:nvPr/>
        </p:nvSpPr>
        <p:spPr bwMode="auto">
          <a:xfrm>
            <a:off x="5638801" y="3018237"/>
            <a:ext cx="53579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59" name="Freeform 140"/>
          <p:cNvSpPr>
            <a:spLocks noEditPoints="1"/>
          </p:cNvSpPr>
          <p:nvPr/>
        </p:nvSpPr>
        <p:spPr bwMode="auto">
          <a:xfrm>
            <a:off x="5638801" y="3018237"/>
            <a:ext cx="53579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60" name="Freeform 141"/>
          <p:cNvSpPr>
            <a:spLocks noEditPoints="1"/>
          </p:cNvSpPr>
          <p:nvPr/>
        </p:nvSpPr>
        <p:spPr bwMode="auto">
          <a:xfrm>
            <a:off x="5659041" y="3039668"/>
            <a:ext cx="5238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61" name="Freeform 142"/>
          <p:cNvSpPr>
            <a:spLocks noEditPoints="1"/>
          </p:cNvSpPr>
          <p:nvPr/>
        </p:nvSpPr>
        <p:spPr bwMode="auto">
          <a:xfrm>
            <a:off x="5678091" y="3057526"/>
            <a:ext cx="52388" cy="5000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62" name="Freeform 143"/>
          <p:cNvSpPr>
            <a:spLocks noEditPoints="1"/>
          </p:cNvSpPr>
          <p:nvPr/>
        </p:nvSpPr>
        <p:spPr bwMode="auto">
          <a:xfrm>
            <a:off x="5697142" y="3096817"/>
            <a:ext cx="53578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63" name="Freeform 144"/>
          <p:cNvSpPr>
            <a:spLocks noEditPoints="1"/>
          </p:cNvSpPr>
          <p:nvPr/>
        </p:nvSpPr>
        <p:spPr bwMode="auto">
          <a:xfrm>
            <a:off x="5697142" y="3096817"/>
            <a:ext cx="53578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64" name="Freeform 145"/>
          <p:cNvSpPr>
            <a:spLocks noEditPoints="1"/>
          </p:cNvSpPr>
          <p:nvPr/>
        </p:nvSpPr>
        <p:spPr bwMode="auto">
          <a:xfrm>
            <a:off x="5697142" y="3096817"/>
            <a:ext cx="53578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65" name="Freeform 146"/>
          <p:cNvSpPr>
            <a:spLocks noEditPoints="1"/>
          </p:cNvSpPr>
          <p:nvPr/>
        </p:nvSpPr>
        <p:spPr bwMode="auto">
          <a:xfrm>
            <a:off x="5697142" y="3096817"/>
            <a:ext cx="53578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66" name="Freeform 147"/>
          <p:cNvSpPr>
            <a:spLocks noEditPoints="1"/>
          </p:cNvSpPr>
          <p:nvPr/>
        </p:nvSpPr>
        <p:spPr bwMode="auto">
          <a:xfrm>
            <a:off x="5697142" y="3096817"/>
            <a:ext cx="53578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67" name="Freeform 148"/>
          <p:cNvSpPr>
            <a:spLocks noEditPoints="1"/>
          </p:cNvSpPr>
          <p:nvPr/>
        </p:nvSpPr>
        <p:spPr bwMode="auto">
          <a:xfrm>
            <a:off x="5697142" y="3096817"/>
            <a:ext cx="53578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68" name="Freeform 149"/>
          <p:cNvSpPr>
            <a:spLocks noEditPoints="1"/>
          </p:cNvSpPr>
          <p:nvPr/>
        </p:nvSpPr>
        <p:spPr bwMode="auto">
          <a:xfrm>
            <a:off x="5716192" y="3128963"/>
            <a:ext cx="53578" cy="4881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69" name="Freeform 150"/>
          <p:cNvSpPr>
            <a:spLocks noEditPoints="1"/>
          </p:cNvSpPr>
          <p:nvPr/>
        </p:nvSpPr>
        <p:spPr bwMode="auto">
          <a:xfrm>
            <a:off x="5754293" y="3206356"/>
            <a:ext cx="54769" cy="48815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2147483646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70" name="Freeform 151"/>
          <p:cNvSpPr>
            <a:spLocks noEditPoints="1"/>
          </p:cNvSpPr>
          <p:nvPr/>
        </p:nvSpPr>
        <p:spPr bwMode="auto">
          <a:xfrm>
            <a:off x="5754293" y="3206356"/>
            <a:ext cx="54769" cy="48815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2147483646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71" name="Freeform 152"/>
          <p:cNvSpPr>
            <a:spLocks noEditPoints="1"/>
          </p:cNvSpPr>
          <p:nvPr/>
        </p:nvSpPr>
        <p:spPr bwMode="auto">
          <a:xfrm>
            <a:off x="5774531" y="3230168"/>
            <a:ext cx="52388" cy="48815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72" name="Freeform 153"/>
          <p:cNvSpPr>
            <a:spLocks noEditPoints="1"/>
          </p:cNvSpPr>
          <p:nvPr/>
        </p:nvSpPr>
        <p:spPr bwMode="auto">
          <a:xfrm>
            <a:off x="5774531" y="3230168"/>
            <a:ext cx="52388" cy="48815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73" name="Freeform 154"/>
          <p:cNvSpPr>
            <a:spLocks noEditPoints="1"/>
          </p:cNvSpPr>
          <p:nvPr/>
        </p:nvSpPr>
        <p:spPr bwMode="auto">
          <a:xfrm>
            <a:off x="5793582" y="3243263"/>
            <a:ext cx="53579" cy="4881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74" name="Freeform 155"/>
          <p:cNvSpPr>
            <a:spLocks noEditPoints="1"/>
          </p:cNvSpPr>
          <p:nvPr/>
        </p:nvSpPr>
        <p:spPr bwMode="auto">
          <a:xfrm>
            <a:off x="5793582" y="3243263"/>
            <a:ext cx="53579" cy="4881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75" name="Freeform 156"/>
          <p:cNvSpPr>
            <a:spLocks noEditPoints="1"/>
          </p:cNvSpPr>
          <p:nvPr/>
        </p:nvSpPr>
        <p:spPr bwMode="auto">
          <a:xfrm>
            <a:off x="5793582" y="3243263"/>
            <a:ext cx="53579" cy="4881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76" name="Freeform 157"/>
          <p:cNvSpPr>
            <a:spLocks noEditPoints="1"/>
          </p:cNvSpPr>
          <p:nvPr/>
        </p:nvSpPr>
        <p:spPr bwMode="auto">
          <a:xfrm>
            <a:off x="5793582" y="3243263"/>
            <a:ext cx="53579" cy="4881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77" name="Freeform 158"/>
          <p:cNvSpPr>
            <a:spLocks noEditPoints="1"/>
          </p:cNvSpPr>
          <p:nvPr/>
        </p:nvSpPr>
        <p:spPr bwMode="auto">
          <a:xfrm>
            <a:off x="5793582" y="3243263"/>
            <a:ext cx="53579" cy="4881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78" name="Freeform 159"/>
          <p:cNvSpPr>
            <a:spLocks noEditPoints="1"/>
          </p:cNvSpPr>
          <p:nvPr/>
        </p:nvSpPr>
        <p:spPr bwMode="auto">
          <a:xfrm>
            <a:off x="5793582" y="3243263"/>
            <a:ext cx="53579" cy="4881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79" name="Freeform 160"/>
          <p:cNvSpPr>
            <a:spLocks noEditPoints="1"/>
          </p:cNvSpPr>
          <p:nvPr/>
        </p:nvSpPr>
        <p:spPr bwMode="auto">
          <a:xfrm>
            <a:off x="5793582" y="3243263"/>
            <a:ext cx="53579" cy="4881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80" name="Freeform 161"/>
          <p:cNvSpPr>
            <a:spLocks noEditPoints="1"/>
          </p:cNvSpPr>
          <p:nvPr/>
        </p:nvSpPr>
        <p:spPr bwMode="auto">
          <a:xfrm>
            <a:off x="5813822" y="3275411"/>
            <a:ext cx="52388" cy="5000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81" name="Freeform 162"/>
          <p:cNvSpPr>
            <a:spLocks noEditPoints="1"/>
          </p:cNvSpPr>
          <p:nvPr/>
        </p:nvSpPr>
        <p:spPr bwMode="auto">
          <a:xfrm>
            <a:off x="5813822" y="3275411"/>
            <a:ext cx="52388" cy="5000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82" name="Freeform 163"/>
          <p:cNvSpPr>
            <a:spLocks noEditPoints="1"/>
          </p:cNvSpPr>
          <p:nvPr/>
        </p:nvSpPr>
        <p:spPr bwMode="auto">
          <a:xfrm>
            <a:off x="5832873" y="3309938"/>
            <a:ext cx="53578" cy="4881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83" name="Freeform 164"/>
          <p:cNvSpPr>
            <a:spLocks noEditPoints="1"/>
          </p:cNvSpPr>
          <p:nvPr/>
        </p:nvSpPr>
        <p:spPr bwMode="auto">
          <a:xfrm>
            <a:off x="5832873" y="3309938"/>
            <a:ext cx="53578" cy="4881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84" name="Freeform 165"/>
          <p:cNvSpPr>
            <a:spLocks noEditPoints="1"/>
          </p:cNvSpPr>
          <p:nvPr/>
        </p:nvSpPr>
        <p:spPr bwMode="auto">
          <a:xfrm>
            <a:off x="5832873" y="3309938"/>
            <a:ext cx="53578" cy="4881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85" name="Freeform 166"/>
          <p:cNvSpPr>
            <a:spLocks noEditPoints="1"/>
          </p:cNvSpPr>
          <p:nvPr/>
        </p:nvSpPr>
        <p:spPr bwMode="auto">
          <a:xfrm>
            <a:off x="5832873" y="3309938"/>
            <a:ext cx="53578" cy="4881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86" name="Freeform 167"/>
          <p:cNvSpPr>
            <a:spLocks noEditPoints="1"/>
          </p:cNvSpPr>
          <p:nvPr/>
        </p:nvSpPr>
        <p:spPr bwMode="auto">
          <a:xfrm>
            <a:off x="5851923" y="3338513"/>
            <a:ext cx="53578" cy="4881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87" name="Freeform 168"/>
          <p:cNvSpPr>
            <a:spLocks noEditPoints="1"/>
          </p:cNvSpPr>
          <p:nvPr/>
        </p:nvSpPr>
        <p:spPr bwMode="auto">
          <a:xfrm>
            <a:off x="5851923" y="3338513"/>
            <a:ext cx="53578" cy="4881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88" name="Freeform 169"/>
          <p:cNvSpPr>
            <a:spLocks noEditPoints="1"/>
          </p:cNvSpPr>
          <p:nvPr/>
        </p:nvSpPr>
        <p:spPr bwMode="auto">
          <a:xfrm>
            <a:off x="5851923" y="3338513"/>
            <a:ext cx="53578" cy="4881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89" name="Freeform 170"/>
          <p:cNvSpPr>
            <a:spLocks noEditPoints="1"/>
          </p:cNvSpPr>
          <p:nvPr/>
        </p:nvSpPr>
        <p:spPr bwMode="auto">
          <a:xfrm>
            <a:off x="5851923" y="3338513"/>
            <a:ext cx="53578" cy="4881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90" name="Freeform 171"/>
          <p:cNvSpPr>
            <a:spLocks noEditPoints="1"/>
          </p:cNvSpPr>
          <p:nvPr/>
        </p:nvSpPr>
        <p:spPr bwMode="auto">
          <a:xfrm>
            <a:off x="5870974" y="3376614"/>
            <a:ext cx="54769" cy="5000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91" name="Freeform 172"/>
          <p:cNvSpPr>
            <a:spLocks noEditPoints="1"/>
          </p:cNvSpPr>
          <p:nvPr/>
        </p:nvSpPr>
        <p:spPr bwMode="auto">
          <a:xfrm>
            <a:off x="5870974" y="3376614"/>
            <a:ext cx="54769" cy="5000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92" name="Freeform 173"/>
          <p:cNvSpPr>
            <a:spLocks noEditPoints="1"/>
          </p:cNvSpPr>
          <p:nvPr/>
        </p:nvSpPr>
        <p:spPr bwMode="auto">
          <a:xfrm>
            <a:off x="5870974" y="3376614"/>
            <a:ext cx="54769" cy="5000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93" name="Freeform 174"/>
          <p:cNvSpPr>
            <a:spLocks noEditPoints="1"/>
          </p:cNvSpPr>
          <p:nvPr/>
        </p:nvSpPr>
        <p:spPr bwMode="auto">
          <a:xfrm>
            <a:off x="5870974" y="3376614"/>
            <a:ext cx="54769" cy="5000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94" name="Freeform 175"/>
          <p:cNvSpPr>
            <a:spLocks noEditPoints="1"/>
          </p:cNvSpPr>
          <p:nvPr/>
        </p:nvSpPr>
        <p:spPr bwMode="auto">
          <a:xfrm>
            <a:off x="5870974" y="3376614"/>
            <a:ext cx="54769" cy="5000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95" name="Freeform 176"/>
          <p:cNvSpPr>
            <a:spLocks noEditPoints="1"/>
          </p:cNvSpPr>
          <p:nvPr/>
        </p:nvSpPr>
        <p:spPr bwMode="auto">
          <a:xfrm>
            <a:off x="5891212" y="3387331"/>
            <a:ext cx="5238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96" name="Freeform 177"/>
          <p:cNvSpPr>
            <a:spLocks noEditPoints="1"/>
          </p:cNvSpPr>
          <p:nvPr/>
        </p:nvSpPr>
        <p:spPr bwMode="auto">
          <a:xfrm>
            <a:off x="5910263" y="3407569"/>
            <a:ext cx="53579" cy="4881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97" name="Freeform 178"/>
          <p:cNvSpPr>
            <a:spLocks noEditPoints="1"/>
          </p:cNvSpPr>
          <p:nvPr/>
        </p:nvSpPr>
        <p:spPr bwMode="auto">
          <a:xfrm>
            <a:off x="5910263" y="3407569"/>
            <a:ext cx="53579" cy="4881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98" name="Freeform 179"/>
          <p:cNvSpPr>
            <a:spLocks noEditPoints="1"/>
          </p:cNvSpPr>
          <p:nvPr/>
        </p:nvSpPr>
        <p:spPr bwMode="auto">
          <a:xfrm>
            <a:off x="5910263" y="3407569"/>
            <a:ext cx="53579" cy="4881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99" name="Freeform 180"/>
          <p:cNvSpPr>
            <a:spLocks noEditPoints="1"/>
          </p:cNvSpPr>
          <p:nvPr/>
        </p:nvSpPr>
        <p:spPr bwMode="auto">
          <a:xfrm>
            <a:off x="5910263" y="3407569"/>
            <a:ext cx="53579" cy="4881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00" name="Freeform 181"/>
          <p:cNvSpPr>
            <a:spLocks noEditPoints="1"/>
          </p:cNvSpPr>
          <p:nvPr/>
        </p:nvSpPr>
        <p:spPr bwMode="auto">
          <a:xfrm>
            <a:off x="5929313" y="3432575"/>
            <a:ext cx="53579" cy="48815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2147483646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01" name="Freeform 182"/>
          <p:cNvSpPr>
            <a:spLocks noEditPoints="1"/>
          </p:cNvSpPr>
          <p:nvPr/>
        </p:nvSpPr>
        <p:spPr bwMode="auto">
          <a:xfrm>
            <a:off x="5929313" y="3432575"/>
            <a:ext cx="53579" cy="48815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2147483646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02" name="Freeform 183"/>
          <p:cNvSpPr>
            <a:spLocks noEditPoints="1"/>
          </p:cNvSpPr>
          <p:nvPr/>
        </p:nvSpPr>
        <p:spPr bwMode="auto">
          <a:xfrm>
            <a:off x="5929313" y="3432575"/>
            <a:ext cx="53579" cy="48815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2147483646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03" name="Freeform 184"/>
          <p:cNvSpPr>
            <a:spLocks noEditPoints="1"/>
          </p:cNvSpPr>
          <p:nvPr/>
        </p:nvSpPr>
        <p:spPr bwMode="auto">
          <a:xfrm>
            <a:off x="5929313" y="3432575"/>
            <a:ext cx="53579" cy="48815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2147483646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04" name="Freeform 185"/>
          <p:cNvSpPr>
            <a:spLocks noEditPoints="1"/>
          </p:cNvSpPr>
          <p:nvPr/>
        </p:nvSpPr>
        <p:spPr bwMode="auto">
          <a:xfrm>
            <a:off x="5929313" y="3432575"/>
            <a:ext cx="53579" cy="48815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2147483646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05" name="Freeform 186"/>
          <p:cNvSpPr>
            <a:spLocks noEditPoints="1"/>
          </p:cNvSpPr>
          <p:nvPr/>
        </p:nvSpPr>
        <p:spPr bwMode="auto">
          <a:xfrm>
            <a:off x="5929313" y="3432575"/>
            <a:ext cx="53579" cy="48815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2147483646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06" name="Freeform 187"/>
          <p:cNvSpPr>
            <a:spLocks noEditPoints="1"/>
          </p:cNvSpPr>
          <p:nvPr/>
        </p:nvSpPr>
        <p:spPr bwMode="auto">
          <a:xfrm>
            <a:off x="5949553" y="3463530"/>
            <a:ext cx="52388" cy="5000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07" name="Freeform 188"/>
          <p:cNvSpPr>
            <a:spLocks noEditPoints="1"/>
          </p:cNvSpPr>
          <p:nvPr/>
        </p:nvSpPr>
        <p:spPr bwMode="auto">
          <a:xfrm>
            <a:off x="5949553" y="3463530"/>
            <a:ext cx="52388" cy="5000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08" name="Freeform 189"/>
          <p:cNvSpPr>
            <a:spLocks noEditPoints="1"/>
          </p:cNvSpPr>
          <p:nvPr/>
        </p:nvSpPr>
        <p:spPr bwMode="auto">
          <a:xfrm>
            <a:off x="5949553" y="3463530"/>
            <a:ext cx="52388" cy="5000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09" name="Freeform 190"/>
          <p:cNvSpPr>
            <a:spLocks noEditPoints="1"/>
          </p:cNvSpPr>
          <p:nvPr/>
        </p:nvSpPr>
        <p:spPr bwMode="auto">
          <a:xfrm>
            <a:off x="5949553" y="3463530"/>
            <a:ext cx="52388" cy="5000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10" name="Freeform 191"/>
          <p:cNvSpPr>
            <a:spLocks noEditPoints="1"/>
          </p:cNvSpPr>
          <p:nvPr/>
        </p:nvSpPr>
        <p:spPr bwMode="auto">
          <a:xfrm>
            <a:off x="5949553" y="3463530"/>
            <a:ext cx="52388" cy="5000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11" name="Freeform 192"/>
          <p:cNvSpPr>
            <a:spLocks noEditPoints="1"/>
          </p:cNvSpPr>
          <p:nvPr/>
        </p:nvSpPr>
        <p:spPr bwMode="auto">
          <a:xfrm>
            <a:off x="5968605" y="3480200"/>
            <a:ext cx="53578" cy="48815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12" name="Freeform 193"/>
          <p:cNvSpPr>
            <a:spLocks noEditPoints="1"/>
          </p:cNvSpPr>
          <p:nvPr/>
        </p:nvSpPr>
        <p:spPr bwMode="auto">
          <a:xfrm>
            <a:off x="5968605" y="3480200"/>
            <a:ext cx="53578" cy="48815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13" name="Freeform 194"/>
          <p:cNvSpPr>
            <a:spLocks noEditPoints="1"/>
          </p:cNvSpPr>
          <p:nvPr/>
        </p:nvSpPr>
        <p:spPr bwMode="auto">
          <a:xfrm>
            <a:off x="5987655" y="3495676"/>
            <a:ext cx="53578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14" name="Freeform 195"/>
          <p:cNvSpPr>
            <a:spLocks noEditPoints="1"/>
          </p:cNvSpPr>
          <p:nvPr/>
        </p:nvSpPr>
        <p:spPr bwMode="auto">
          <a:xfrm>
            <a:off x="5987655" y="3495676"/>
            <a:ext cx="53578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15" name="Freeform 196"/>
          <p:cNvSpPr>
            <a:spLocks noEditPoints="1"/>
          </p:cNvSpPr>
          <p:nvPr/>
        </p:nvSpPr>
        <p:spPr bwMode="auto">
          <a:xfrm>
            <a:off x="6006705" y="3533775"/>
            <a:ext cx="53578" cy="4881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16" name="Freeform 197"/>
          <p:cNvSpPr>
            <a:spLocks noEditPoints="1"/>
          </p:cNvSpPr>
          <p:nvPr/>
        </p:nvSpPr>
        <p:spPr bwMode="auto">
          <a:xfrm>
            <a:off x="6006705" y="3533775"/>
            <a:ext cx="53578" cy="4881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17" name="Freeform 198"/>
          <p:cNvSpPr>
            <a:spLocks noEditPoints="1"/>
          </p:cNvSpPr>
          <p:nvPr/>
        </p:nvSpPr>
        <p:spPr bwMode="auto">
          <a:xfrm>
            <a:off x="6006705" y="3533775"/>
            <a:ext cx="53578" cy="4881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18" name="Freeform 199"/>
          <p:cNvSpPr>
            <a:spLocks noEditPoints="1"/>
          </p:cNvSpPr>
          <p:nvPr/>
        </p:nvSpPr>
        <p:spPr bwMode="auto">
          <a:xfrm>
            <a:off x="6006705" y="3533775"/>
            <a:ext cx="53578" cy="4881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19" name="Freeform 200"/>
          <p:cNvSpPr>
            <a:spLocks noEditPoints="1"/>
          </p:cNvSpPr>
          <p:nvPr/>
        </p:nvSpPr>
        <p:spPr bwMode="auto">
          <a:xfrm>
            <a:off x="6006705" y="3533775"/>
            <a:ext cx="53578" cy="4881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20" name="Freeform 201"/>
          <p:cNvSpPr>
            <a:spLocks noEditPoints="1"/>
          </p:cNvSpPr>
          <p:nvPr/>
        </p:nvSpPr>
        <p:spPr bwMode="auto">
          <a:xfrm>
            <a:off x="6006705" y="3533775"/>
            <a:ext cx="53578" cy="4881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21" name="Freeform 202"/>
          <p:cNvSpPr>
            <a:spLocks noEditPoints="1"/>
          </p:cNvSpPr>
          <p:nvPr/>
        </p:nvSpPr>
        <p:spPr bwMode="auto">
          <a:xfrm>
            <a:off x="6006705" y="3533775"/>
            <a:ext cx="53578" cy="4881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22" name="Freeform 203"/>
          <p:cNvSpPr>
            <a:spLocks noEditPoints="1"/>
          </p:cNvSpPr>
          <p:nvPr/>
        </p:nvSpPr>
        <p:spPr bwMode="auto">
          <a:xfrm>
            <a:off x="6026944" y="3584975"/>
            <a:ext cx="5238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23" name="Freeform 204"/>
          <p:cNvSpPr>
            <a:spLocks noEditPoints="1"/>
          </p:cNvSpPr>
          <p:nvPr/>
        </p:nvSpPr>
        <p:spPr bwMode="auto">
          <a:xfrm>
            <a:off x="6026944" y="3584975"/>
            <a:ext cx="5238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24" name="Freeform 206"/>
          <p:cNvSpPr>
            <a:spLocks noEditPoints="1"/>
          </p:cNvSpPr>
          <p:nvPr/>
        </p:nvSpPr>
        <p:spPr bwMode="auto">
          <a:xfrm>
            <a:off x="6026944" y="3584975"/>
            <a:ext cx="5238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25" name="Freeform 207"/>
          <p:cNvSpPr>
            <a:spLocks noEditPoints="1"/>
          </p:cNvSpPr>
          <p:nvPr/>
        </p:nvSpPr>
        <p:spPr bwMode="auto">
          <a:xfrm>
            <a:off x="6026944" y="3584975"/>
            <a:ext cx="5238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26" name="Freeform 208"/>
          <p:cNvSpPr>
            <a:spLocks noEditPoints="1"/>
          </p:cNvSpPr>
          <p:nvPr/>
        </p:nvSpPr>
        <p:spPr bwMode="auto">
          <a:xfrm>
            <a:off x="6066235" y="3631406"/>
            <a:ext cx="52388" cy="4881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27" name="Freeform 209"/>
          <p:cNvSpPr>
            <a:spLocks noEditPoints="1"/>
          </p:cNvSpPr>
          <p:nvPr/>
        </p:nvSpPr>
        <p:spPr bwMode="auto">
          <a:xfrm>
            <a:off x="6066235" y="3631406"/>
            <a:ext cx="52388" cy="4881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28" name="Freeform 210"/>
          <p:cNvSpPr>
            <a:spLocks noEditPoints="1"/>
          </p:cNvSpPr>
          <p:nvPr/>
        </p:nvSpPr>
        <p:spPr bwMode="auto">
          <a:xfrm>
            <a:off x="6104336" y="3688558"/>
            <a:ext cx="53578" cy="5000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29" name="Freeform 211"/>
          <p:cNvSpPr>
            <a:spLocks noEditPoints="1"/>
          </p:cNvSpPr>
          <p:nvPr/>
        </p:nvSpPr>
        <p:spPr bwMode="auto">
          <a:xfrm>
            <a:off x="6104336" y="3688558"/>
            <a:ext cx="53578" cy="5000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30" name="Freeform 212"/>
          <p:cNvSpPr>
            <a:spLocks noEditPoints="1"/>
          </p:cNvSpPr>
          <p:nvPr/>
        </p:nvSpPr>
        <p:spPr bwMode="auto">
          <a:xfrm>
            <a:off x="6123386" y="3695700"/>
            <a:ext cx="53578" cy="4881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31" name="Freeform 213"/>
          <p:cNvSpPr>
            <a:spLocks noEditPoints="1"/>
          </p:cNvSpPr>
          <p:nvPr/>
        </p:nvSpPr>
        <p:spPr bwMode="auto">
          <a:xfrm>
            <a:off x="6123386" y="3695700"/>
            <a:ext cx="53578" cy="4881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32" name="Freeform 214"/>
          <p:cNvSpPr>
            <a:spLocks noEditPoints="1"/>
          </p:cNvSpPr>
          <p:nvPr/>
        </p:nvSpPr>
        <p:spPr bwMode="auto">
          <a:xfrm>
            <a:off x="6123386" y="3695700"/>
            <a:ext cx="53578" cy="4881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33" name="Freeform 215"/>
          <p:cNvSpPr>
            <a:spLocks noEditPoints="1"/>
          </p:cNvSpPr>
          <p:nvPr/>
        </p:nvSpPr>
        <p:spPr bwMode="auto">
          <a:xfrm>
            <a:off x="6123386" y="3695700"/>
            <a:ext cx="53578" cy="4881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34" name="Freeform 216"/>
          <p:cNvSpPr>
            <a:spLocks noEditPoints="1"/>
          </p:cNvSpPr>
          <p:nvPr/>
        </p:nvSpPr>
        <p:spPr bwMode="auto">
          <a:xfrm>
            <a:off x="6142436" y="3707606"/>
            <a:ext cx="53578" cy="4881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35" name="Freeform 217"/>
          <p:cNvSpPr>
            <a:spLocks noEditPoints="1"/>
          </p:cNvSpPr>
          <p:nvPr/>
        </p:nvSpPr>
        <p:spPr bwMode="auto">
          <a:xfrm>
            <a:off x="6142436" y="3707606"/>
            <a:ext cx="53578" cy="4881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36" name="Freeform 218"/>
          <p:cNvSpPr>
            <a:spLocks noEditPoints="1"/>
          </p:cNvSpPr>
          <p:nvPr/>
        </p:nvSpPr>
        <p:spPr bwMode="auto">
          <a:xfrm>
            <a:off x="6142436" y="3707606"/>
            <a:ext cx="53578" cy="4881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37" name="Freeform 219"/>
          <p:cNvSpPr>
            <a:spLocks noEditPoints="1"/>
          </p:cNvSpPr>
          <p:nvPr/>
        </p:nvSpPr>
        <p:spPr bwMode="auto">
          <a:xfrm>
            <a:off x="6162675" y="3725468"/>
            <a:ext cx="5238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38" name="Freeform 220"/>
          <p:cNvSpPr>
            <a:spLocks noEditPoints="1"/>
          </p:cNvSpPr>
          <p:nvPr/>
        </p:nvSpPr>
        <p:spPr bwMode="auto">
          <a:xfrm>
            <a:off x="6162675" y="3725468"/>
            <a:ext cx="5238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39" name="Freeform 221"/>
          <p:cNvSpPr>
            <a:spLocks noEditPoints="1"/>
          </p:cNvSpPr>
          <p:nvPr/>
        </p:nvSpPr>
        <p:spPr bwMode="auto">
          <a:xfrm>
            <a:off x="6162675" y="3725468"/>
            <a:ext cx="5238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40" name="Freeform 222"/>
          <p:cNvSpPr>
            <a:spLocks noEditPoints="1"/>
          </p:cNvSpPr>
          <p:nvPr/>
        </p:nvSpPr>
        <p:spPr bwMode="auto">
          <a:xfrm>
            <a:off x="6162675" y="3725468"/>
            <a:ext cx="5238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41" name="Freeform 223"/>
          <p:cNvSpPr>
            <a:spLocks noEditPoints="1"/>
          </p:cNvSpPr>
          <p:nvPr/>
        </p:nvSpPr>
        <p:spPr bwMode="auto">
          <a:xfrm>
            <a:off x="6181726" y="3757613"/>
            <a:ext cx="53579" cy="4881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42" name="Freeform 224"/>
          <p:cNvSpPr>
            <a:spLocks noEditPoints="1"/>
          </p:cNvSpPr>
          <p:nvPr/>
        </p:nvSpPr>
        <p:spPr bwMode="auto">
          <a:xfrm>
            <a:off x="6201966" y="3769520"/>
            <a:ext cx="52388" cy="5000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43" name="Freeform 225"/>
          <p:cNvSpPr>
            <a:spLocks noEditPoints="1"/>
          </p:cNvSpPr>
          <p:nvPr/>
        </p:nvSpPr>
        <p:spPr bwMode="auto">
          <a:xfrm>
            <a:off x="6201966" y="3769520"/>
            <a:ext cx="52388" cy="5000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44" name="Freeform 226"/>
          <p:cNvSpPr>
            <a:spLocks noEditPoints="1"/>
          </p:cNvSpPr>
          <p:nvPr/>
        </p:nvSpPr>
        <p:spPr bwMode="auto">
          <a:xfrm>
            <a:off x="6201966" y="3769520"/>
            <a:ext cx="52388" cy="5000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45" name="Freeform 227"/>
          <p:cNvSpPr>
            <a:spLocks noEditPoints="1"/>
          </p:cNvSpPr>
          <p:nvPr/>
        </p:nvSpPr>
        <p:spPr bwMode="auto">
          <a:xfrm>
            <a:off x="6219827" y="3796906"/>
            <a:ext cx="54769" cy="48815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46" name="Freeform 228"/>
          <p:cNvSpPr>
            <a:spLocks noEditPoints="1"/>
          </p:cNvSpPr>
          <p:nvPr/>
        </p:nvSpPr>
        <p:spPr bwMode="auto">
          <a:xfrm>
            <a:off x="6240067" y="3821908"/>
            <a:ext cx="53578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47" name="Freeform 229"/>
          <p:cNvSpPr>
            <a:spLocks noEditPoints="1"/>
          </p:cNvSpPr>
          <p:nvPr/>
        </p:nvSpPr>
        <p:spPr bwMode="auto">
          <a:xfrm>
            <a:off x="6240067" y="3821908"/>
            <a:ext cx="53578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48" name="Freeform 230"/>
          <p:cNvSpPr>
            <a:spLocks noEditPoints="1"/>
          </p:cNvSpPr>
          <p:nvPr/>
        </p:nvSpPr>
        <p:spPr bwMode="auto">
          <a:xfrm>
            <a:off x="6240067" y="3821908"/>
            <a:ext cx="53578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49" name="Freeform 231"/>
          <p:cNvSpPr>
            <a:spLocks noEditPoints="1"/>
          </p:cNvSpPr>
          <p:nvPr/>
        </p:nvSpPr>
        <p:spPr bwMode="auto">
          <a:xfrm>
            <a:off x="6259117" y="3830243"/>
            <a:ext cx="53578" cy="48815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50" name="Freeform 232"/>
          <p:cNvSpPr>
            <a:spLocks noEditPoints="1"/>
          </p:cNvSpPr>
          <p:nvPr/>
        </p:nvSpPr>
        <p:spPr bwMode="auto">
          <a:xfrm>
            <a:off x="6259117" y="3830243"/>
            <a:ext cx="53578" cy="48815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51" name="Freeform 233"/>
          <p:cNvSpPr>
            <a:spLocks noEditPoints="1"/>
          </p:cNvSpPr>
          <p:nvPr/>
        </p:nvSpPr>
        <p:spPr bwMode="auto">
          <a:xfrm>
            <a:off x="6259117" y="3830243"/>
            <a:ext cx="53578" cy="48815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52" name="Freeform 234"/>
          <p:cNvSpPr>
            <a:spLocks noEditPoints="1"/>
          </p:cNvSpPr>
          <p:nvPr/>
        </p:nvSpPr>
        <p:spPr bwMode="auto">
          <a:xfrm>
            <a:off x="6279356" y="3836195"/>
            <a:ext cx="52388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53" name="Freeform 235"/>
          <p:cNvSpPr>
            <a:spLocks noEditPoints="1"/>
          </p:cNvSpPr>
          <p:nvPr/>
        </p:nvSpPr>
        <p:spPr bwMode="auto">
          <a:xfrm>
            <a:off x="6298406" y="3850481"/>
            <a:ext cx="52388" cy="4881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54" name="Freeform 236"/>
          <p:cNvSpPr>
            <a:spLocks noEditPoints="1"/>
          </p:cNvSpPr>
          <p:nvPr/>
        </p:nvSpPr>
        <p:spPr bwMode="auto">
          <a:xfrm>
            <a:off x="6298406" y="3850481"/>
            <a:ext cx="52388" cy="4881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55" name="Freeform 237"/>
          <p:cNvSpPr>
            <a:spLocks noEditPoints="1"/>
          </p:cNvSpPr>
          <p:nvPr/>
        </p:nvSpPr>
        <p:spPr bwMode="auto">
          <a:xfrm>
            <a:off x="6317457" y="3871913"/>
            <a:ext cx="53579" cy="4881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56" name="Freeform 238"/>
          <p:cNvSpPr>
            <a:spLocks noEditPoints="1"/>
          </p:cNvSpPr>
          <p:nvPr/>
        </p:nvSpPr>
        <p:spPr bwMode="auto">
          <a:xfrm>
            <a:off x="6317457" y="3871913"/>
            <a:ext cx="53579" cy="4881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57" name="Freeform 239"/>
          <p:cNvSpPr>
            <a:spLocks noEditPoints="1"/>
          </p:cNvSpPr>
          <p:nvPr/>
        </p:nvSpPr>
        <p:spPr bwMode="auto">
          <a:xfrm>
            <a:off x="6317457" y="3871913"/>
            <a:ext cx="53579" cy="4881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58" name="Freeform 240"/>
          <p:cNvSpPr>
            <a:spLocks noEditPoints="1"/>
          </p:cNvSpPr>
          <p:nvPr/>
        </p:nvSpPr>
        <p:spPr bwMode="auto">
          <a:xfrm>
            <a:off x="6336507" y="3901681"/>
            <a:ext cx="53579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59" name="Freeform 241"/>
          <p:cNvSpPr>
            <a:spLocks noEditPoints="1"/>
          </p:cNvSpPr>
          <p:nvPr/>
        </p:nvSpPr>
        <p:spPr bwMode="auto">
          <a:xfrm>
            <a:off x="6355558" y="3901681"/>
            <a:ext cx="54769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60" name="Freeform 242"/>
          <p:cNvSpPr>
            <a:spLocks noEditPoints="1"/>
          </p:cNvSpPr>
          <p:nvPr/>
        </p:nvSpPr>
        <p:spPr bwMode="auto">
          <a:xfrm>
            <a:off x="6355558" y="3901681"/>
            <a:ext cx="54769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61" name="Freeform 243"/>
          <p:cNvSpPr>
            <a:spLocks noEditPoints="1"/>
          </p:cNvSpPr>
          <p:nvPr/>
        </p:nvSpPr>
        <p:spPr bwMode="auto">
          <a:xfrm>
            <a:off x="6375797" y="3908825"/>
            <a:ext cx="52388" cy="48815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62" name="Freeform 244"/>
          <p:cNvSpPr>
            <a:spLocks noEditPoints="1"/>
          </p:cNvSpPr>
          <p:nvPr/>
        </p:nvSpPr>
        <p:spPr bwMode="auto">
          <a:xfrm>
            <a:off x="6375797" y="3908825"/>
            <a:ext cx="52388" cy="48815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63" name="Freeform 245"/>
          <p:cNvSpPr>
            <a:spLocks noEditPoints="1"/>
          </p:cNvSpPr>
          <p:nvPr/>
        </p:nvSpPr>
        <p:spPr bwMode="auto">
          <a:xfrm>
            <a:off x="6375797" y="3908825"/>
            <a:ext cx="52388" cy="48815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64" name="Freeform 246"/>
          <p:cNvSpPr>
            <a:spLocks noEditPoints="1"/>
          </p:cNvSpPr>
          <p:nvPr/>
        </p:nvSpPr>
        <p:spPr bwMode="auto">
          <a:xfrm>
            <a:off x="6394848" y="3939781"/>
            <a:ext cx="53578" cy="48815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65" name="Freeform 247"/>
          <p:cNvSpPr>
            <a:spLocks noEditPoints="1"/>
          </p:cNvSpPr>
          <p:nvPr/>
        </p:nvSpPr>
        <p:spPr bwMode="auto">
          <a:xfrm>
            <a:off x="6394848" y="3939781"/>
            <a:ext cx="53578" cy="48815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66" name="Freeform 248"/>
          <p:cNvSpPr>
            <a:spLocks noEditPoints="1"/>
          </p:cNvSpPr>
          <p:nvPr/>
        </p:nvSpPr>
        <p:spPr bwMode="auto">
          <a:xfrm>
            <a:off x="6569869" y="4051699"/>
            <a:ext cx="52388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67" name="Freeform 249"/>
          <p:cNvSpPr>
            <a:spLocks noEditPoints="1"/>
          </p:cNvSpPr>
          <p:nvPr/>
        </p:nvSpPr>
        <p:spPr bwMode="auto">
          <a:xfrm>
            <a:off x="6588920" y="4051699"/>
            <a:ext cx="53579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68" name="Freeform 250"/>
          <p:cNvSpPr>
            <a:spLocks noEditPoints="1"/>
          </p:cNvSpPr>
          <p:nvPr/>
        </p:nvSpPr>
        <p:spPr bwMode="auto">
          <a:xfrm>
            <a:off x="6724651" y="4093369"/>
            <a:ext cx="53579" cy="4881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69" name="Freeform 251"/>
          <p:cNvSpPr>
            <a:spLocks noEditPoints="1"/>
          </p:cNvSpPr>
          <p:nvPr/>
        </p:nvSpPr>
        <p:spPr bwMode="auto">
          <a:xfrm>
            <a:off x="6782991" y="4118375"/>
            <a:ext cx="5238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70" name="Freeform 252"/>
          <p:cNvSpPr>
            <a:spLocks noEditPoints="1"/>
          </p:cNvSpPr>
          <p:nvPr/>
        </p:nvSpPr>
        <p:spPr bwMode="auto">
          <a:xfrm>
            <a:off x="6840143" y="4151712"/>
            <a:ext cx="54769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71" name="Freeform 253"/>
          <p:cNvSpPr>
            <a:spLocks noEditPoints="1"/>
          </p:cNvSpPr>
          <p:nvPr/>
        </p:nvSpPr>
        <p:spPr bwMode="auto">
          <a:xfrm>
            <a:off x="6879432" y="4169569"/>
            <a:ext cx="53579" cy="4881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72" name="Freeform 254"/>
          <p:cNvSpPr>
            <a:spLocks noEditPoints="1"/>
          </p:cNvSpPr>
          <p:nvPr/>
        </p:nvSpPr>
        <p:spPr bwMode="auto">
          <a:xfrm>
            <a:off x="6899672" y="4169569"/>
            <a:ext cx="52388" cy="48816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2147483646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73" name="Freeform 255"/>
          <p:cNvSpPr>
            <a:spLocks noEditPoints="1"/>
          </p:cNvSpPr>
          <p:nvPr/>
        </p:nvSpPr>
        <p:spPr bwMode="auto">
          <a:xfrm>
            <a:off x="6918722" y="4179094"/>
            <a:ext cx="52388" cy="4881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74" name="Freeform 256"/>
          <p:cNvSpPr>
            <a:spLocks noEditPoints="1"/>
          </p:cNvSpPr>
          <p:nvPr/>
        </p:nvSpPr>
        <p:spPr bwMode="auto">
          <a:xfrm>
            <a:off x="6918722" y="4179094"/>
            <a:ext cx="52388" cy="4881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75" name="Freeform 257"/>
          <p:cNvSpPr>
            <a:spLocks noEditPoints="1"/>
          </p:cNvSpPr>
          <p:nvPr/>
        </p:nvSpPr>
        <p:spPr bwMode="auto">
          <a:xfrm>
            <a:off x="6937773" y="4179094"/>
            <a:ext cx="53578" cy="4881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76" name="Freeform 258"/>
          <p:cNvSpPr>
            <a:spLocks noEditPoints="1"/>
          </p:cNvSpPr>
          <p:nvPr/>
        </p:nvSpPr>
        <p:spPr bwMode="auto">
          <a:xfrm>
            <a:off x="6937773" y="4179094"/>
            <a:ext cx="53578" cy="4881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77" name="Freeform 259"/>
          <p:cNvSpPr>
            <a:spLocks noEditPoints="1"/>
          </p:cNvSpPr>
          <p:nvPr/>
        </p:nvSpPr>
        <p:spPr bwMode="auto">
          <a:xfrm>
            <a:off x="6996112" y="4207669"/>
            <a:ext cx="52388" cy="4881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78" name="Freeform 260"/>
          <p:cNvSpPr>
            <a:spLocks noEditPoints="1"/>
          </p:cNvSpPr>
          <p:nvPr/>
        </p:nvSpPr>
        <p:spPr bwMode="auto">
          <a:xfrm>
            <a:off x="7035403" y="4217195"/>
            <a:ext cx="52388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79" name="Freeform 261"/>
          <p:cNvSpPr>
            <a:spLocks noEditPoints="1"/>
          </p:cNvSpPr>
          <p:nvPr/>
        </p:nvSpPr>
        <p:spPr bwMode="auto">
          <a:xfrm>
            <a:off x="7035403" y="4217195"/>
            <a:ext cx="52388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80" name="Freeform 262"/>
          <p:cNvSpPr>
            <a:spLocks noEditPoints="1"/>
          </p:cNvSpPr>
          <p:nvPr/>
        </p:nvSpPr>
        <p:spPr bwMode="auto">
          <a:xfrm>
            <a:off x="7131844" y="4249343"/>
            <a:ext cx="5238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81" name="Freeform 263"/>
          <p:cNvSpPr>
            <a:spLocks noEditPoints="1"/>
          </p:cNvSpPr>
          <p:nvPr/>
        </p:nvSpPr>
        <p:spPr bwMode="auto">
          <a:xfrm>
            <a:off x="7131844" y="4249343"/>
            <a:ext cx="5238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82" name="Freeform 264"/>
          <p:cNvSpPr>
            <a:spLocks noEditPoints="1"/>
          </p:cNvSpPr>
          <p:nvPr/>
        </p:nvSpPr>
        <p:spPr bwMode="auto">
          <a:xfrm>
            <a:off x="7150895" y="4249343"/>
            <a:ext cx="53579" cy="48815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83" name="Freeform 265"/>
          <p:cNvSpPr>
            <a:spLocks noEditPoints="1"/>
          </p:cNvSpPr>
          <p:nvPr/>
        </p:nvSpPr>
        <p:spPr bwMode="auto">
          <a:xfrm>
            <a:off x="7190186" y="4249343"/>
            <a:ext cx="53578" cy="48815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84" name="Freeform 266"/>
          <p:cNvSpPr>
            <a:spLocks noEditPoints="1"/>
          </p:cNvSpPr>
          <p:nvPr/>
        </p:nvSpPr>
        <p:spPr bwMode="auto">
          <a:xfrm>
            <a:off x="7286626" y="4285062"/>
            <a:ext cx="53579" cy="48815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85" name="Freeform 267"/>
          <p:cNvSpPr>
            <a:spLocks noEditPoints="1"/>
          </p:cNvSpPr>
          <p:nvPr/>
        </p:nvSpPr>
        <p:spPr bwMode="auto">
          <a:xfrm>
            <a:off x="7324727" y="4285062"/>
            <a:ext cx="54769" cy="48815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86" name="Freeform 268"/>
          <p:cNvSpPr>
            <a:spLocks noEditPoints="1"/>
          </p:cNvSpPr>
          <p:nvPr/>
        </p:nvSpPr>
        <p:spPr bwMode="auto">
          <a:xfrm>
            <a:off x="7324727" y="4285062"/>
            <a:ext cx="54769" cy="48815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87" name="Freeform 269"/>
          <p:cNvSpPr>
            <a:spLocks noEditPoints="1"/>
          </p:cNvSpPr>
          <p:nvPr/>
        </p:nvSpPr>
        <p:spPr bwMode="auto">
          <a:xfrm>
            <a:off x="7344967" y="4285062"/>
            <a:ext cx="5357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88" name="Freeform 270"/>
          <p:cNvSpPr>
            <a:spLocks noEditPoints="1"/>
          </p:cNvSpPr>
          <p:nvPr/>
        </p:nvSpPr>
        <p:spPr bwMode="auto">
          <a:xfrm>
            <a:off x="7344967" y="4285062"/>
            <a:ext cx="5357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89" name="Freeform 271"/>
          <p:cNvSpPr>
            <a:spLocks noEditPoints="1"/>
          </p:cNvSpPr>
          <p:nvPr/>
        </p:nvSpPr>
        <p:spPr bwMode="auto">
          <a:xfrm>
            <a:off x="7403307" y="4299350"/>
            <a:ext cx="53579" cy="48815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90" name="Freeform 272"/>
          <p:cNvSpPr>
            <a:spLocks noEditPoints="1"/>
          </p:cNvSpPr>
          <p:nvPr/>
        </p:nvSpPr>
        <p:spPr bwMode="auto">
          <a:xfrm>
            <a:off x="7441407" y="4299350"/>
            <a:ext cx="53579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91" name="Freeform 273"/>
          <p:cNvSpPr>
            <a:spLocks noEditPoints="1"/>
          </p:cNvSpPr>
          <p:nvPr/>
        </p:nvSpPr>
        <p:spPr bwMode="auto">
          <a:xfrm>
            <a:off x="7441407" y="4299350"/>
            <a:ext cx="53579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92" name="Freeform 274"/>
          <p:cNvSpPr>
            <a:spLocks noEditPoints="1"/>
          </p:cNvSpPr>
          <p:nvPr/>
        </p:nvSpPr>
        <p:spPr bwMode="auto">
          <a:xfrm>
            <a:off x="7460458" y="4314826"/>
            <a:ext cx="54769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93" name="Freeform 275"/>
          <p:cNvSpPr>
            <a:spLocks noEditPoints="1"/>
          </p:cNvSpPr>
          <p:nvPr/>
        </p:nvSpPr>
        <p:spPr bwMode="auto">
          <a:xfrm>
            <a:off x="7460458" y="4314826"/>
            <a:ext cx="54769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94" name="Freeform 276"/>
          <p:cNvSpPr>
            <a:spLocks noEditPoints="1"/>
          </p:cNvSpPr>
          <p:nvPr/>
        </p:nvSpPr>
        <p:spPr bwMode="auto">
          <a:xfrm>
            <a:off x="7480697" y="4333875"/>
            <a:ext cx="52388" cy="4881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95" name="Freeform 277"/>
          <p:cNvSpPr>
            <a:spLocks noEditPoints="1"/>
          </p:cNvSpPr>
          <p:nvPr/>
        </p:nvSpPr>
        <p:spPr bwMode="auto">
          <a:xfrm>
            <a:off x="7480697" y="4333875"/>
            <a:ext cx="52388" cy="4881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96" name="Freeform 278"/>
          <p:cNvSpPr>
            <a:spLocks noEditPoints="1"/>
          </p:cNvSpPr>
          <p:nvPr/>
        </p:nvSpPr>
        <p:spPr bwMode="auto">
          <a:xfrm>
            <a:off x="7539038" y="4333875"/>
            <a:ext cx="53579" cy="48816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97" name="Freeform 279"/>
          <p:cNvSpPr>
            <a:spLocks noEditPoints="1"/>
          </p:cNvSpPr>
          <p:nvPr/>
        </p:nvSpPr>
        <p:spPr bwMode="auto">
          <a:xfrm>
            <a:off x="7577140" y="4356500"/>
            <a:ext cx="54769" cy="48815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2147483646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98" name="Freeform 280"/>
          <p:cNvSpPr>
            <a:spLocks noEditPoints="1"/>
          </p:cNvSpPr>
          <p:nvPr/>
        </p:nvSpPr>
        <p:spPr bwMode="auto">
          <a:xfrm>
            <a:off x="7597378" y="4356500"/>
            <a:ext cx="52388" cy="48815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299" name="Freeform 281"/>
          <p:cNvSpPr>
            <a:spLocks noEditPoints="1"/>
          </p:cNvSpPr>
          <p:nvPr/>
        </p:nvSpPr>
        <p:spPr bwMode="auto">
          <a:xfrm>
            <a:off x="7597378" y="4356500"/>
            <a:ext cx="52388" cy="48815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00" name="Freeform 282"/>
          <p:cNvSpPr>
            <a:spLocks noEditPoints="1"/>
          </p:cNvSpPr>
          <p:nvPr/>
        </p:nvSpPr>
        <p:spPr bwMode="auto">
          <a:xfrm>
            <a:off x="7635480" y="4356500"/>
            <a:ext cx="53578" cy="48815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01" name="Freeform 283"/>
          <p:cNvSpPr>
            <a:spLocks noEditPoints="1"/>
          </p:cNvSpPr>
          <p:nvPr/>
        </p:nvSpPr>
        <p:spPr bwMode="auto">
          <a:xfrm>
            <a:off x="7635480" y="4356500"/>
            <a:ext cx="53578" cy="48815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02" name="Freeform 284"/>
          <p:cNvSpPr>
            <a:spLocks noEditPoints="1"/>
          </p:cNvSpPr>
          <p:nvPr/>
        </p:nvSpPr>
        <p:spPr bwMode="auto">
          <a:xfrm>
            <a:off x="7733110" y="4356500"/>
            <a:ext cx="52388" cy="48815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03" name="Freeform 285"/>
          <p:cNvSpPr>
            <a:spLocks noEditPoints="1"/>
          </p:cNvSpPr>
          <p:nvPr/>
        </p:nvSpPr>
        <p:spPr bwMode="auto">
          <a:xfrm>
            <a:off x="7791451" y="4446987"/>
            <a:ext cx="53579" cy="48815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2147483646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04" name="Freeform 286"/>
          <p:cNvSpPr>
            <a:spLocks noEditPoints="1"/>
          </p:cNvSpPr>
          <p:nvPr/>
        </p:nvSpPr>
        <p:spPr bwMode="auto">
          <a:xfrm>
            <a:off x="7809312" y="4446987"/>
            <a:ext cx="54769" cy="48815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05" name="Freeform 287"/>
          <p:cNvSpPr>
            <a:spLocks noEditPoints="1"/>
          </p:cNvSpPr>
          <p:nvPr/>
        </p:nvSpPr>
        <p:spPr bwMode="auto">
          <a:xfrm>
            <a:off x="7829551" y="4446987"/>
            <a:ext cx="53579" cy="48815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2147483646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06" name="Freeform 288"/>
          <p:cNvSpPr>
            <a:spLocks noEditPoints="1"/>
          </p:cNvSpPr>
          <p:nvPr/>
        </p:nvSpPr>
        <p:spPr bwMode="auto">
          <a:xfrm>
            <a:off x="7868841" y="4446987"/>
            <a:ext cx="52388" cy="48815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4"/>
                </a:lnTo>
              </a:path>
            </a:pathLst>
          </a:custGeom>
          <a:solidFill>
            <a:srgbClr val="EF3338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07" name="Freeform 289"/>
          <p:cNvSpPr>
            <a:spLocks noEditPoints="1"/>
          </p:cNvSpPr>
          <p:nvPr/>
        </p:nvSpPr>
        <p:spPr bwMode="auto">
          <a:xfrm>
            <a:off x="5250658" y="2337200"/>
            <a:ext cx="54769" cy="48815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00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08" name="Freeform 290"/>
          <p:cNvSpPr>
            <a:spLocks noEditPoints="1"/>
          </p:cNvSpPr>
          <p:nvPr/>
        </p:nvSpPr>
        <p:spPr bwMode="auto">
          <a:xfrm>
            <a:off x="5250658" y="2337200"/>
            <a:ext cx="54769" cy="48815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09" name="Freeform 291"/>
          <p:cNvSpPr>
            <a:spLocks noEditPoints="1"/>
          </p:cNvSpPr>
          <p:nvPr/>
        </p:nvSpPr>
        <p:spPr bwMode="auto">
          <a:xfrm>
            <a:off x="5348288" y="2337200"/>
            <a:ext cx="53579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10" name="Freeform 292"/>
          <p:cNvSpPr>
            <a:spLocks noEditPoints="1"/>
          </p:cNvSpPr>
          <p:nvPr/>
        </p:nvSpPr>
        <p:spPr bwMode="auto">
          <a:xfrm>
            <a:off x="5464969" y="2337200"/>
            <a:ext cx="5238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11" name="Freeform 293"/>
          <p:cNvSpPr>
            <a:spLocks noEditPoints="1"/>
          </p:cNvSpPr>
          <p:nvPr/>
        </p:nvSpPr>
        <p:spPr bwMode="auto">
          <a:xfrm>
            <a:off x="5542360" y="2380062"/>
            <a:ext cx="52388" cy="48815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12" name="Freeform 294"/>
          <p:cNvSpPr>
            <a:spLocks noEditPoints="1"/>
          </p:cNvSpPr>
          <p:nvPr/>
        </p:nvSpPr>
        <p:spPr bwMode="auto">
          <a:xfrm>
            <a:off x="5754293" y="2639618"/>
            <a:ext cx="54769" cy="48815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13" name="Freeform 295"/>
          <p:cNvSpPr>
            <a:spLocks noEditPoints="1"/>
          </p:cNvSpPr>
          <p:nvPr/>
        </p:nvSpPr>
        <p:spPr bwMode="auto">
          <a:xfrm>
            <a:off x="5851923" y="2683669"/>
            <a:ext cx="53578" cy="4881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14" name="Freeform 296"/>
          <p:cNvSpPr>
            <a:spLocks noEditPoints="1"/>
          </p:cNvSpPr>
          <p:nvPr/>
        </p:nvSpPr>
        <p:spPr bwMode="auto">
          <a:xfrm>
            <a:off x="5870974" y="2683669"/>
            <a:ext cx="54769" cy="4881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4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00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15" name="Freeform 297"/>
          <p:cNvSpPr>
            <a:spLocks noEditPoints="1"/>
          </p:cNvSpPr>
          <p:nvPr/>
        </p:nvSpPr>
        <p:spPr bwMode="auto">
          <a:xfrm>
            <a:off x="5870974" y="2683669"/>
            <a:ext cx="54769" cy="4881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4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16" name="Freeform 298"/>
          <p:cNvSpPr>
            <a:spLocks noEditPoints="1"/>
          </p:cNvSpPr>
          <p:nvPr/>
        </p:nvSpPr>
        <p:spPr bwMode="auto">
          <a:xfrm>
            <a:off x="5891212" y="2683669"/>
            <a:ext cx="52388" cy="4881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00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17" name="Freeform 299"/>
          <p:cNvSpPr>
            <a:spLocks noEditPoints="1"/>
          </p:cNvSpPr>
          <p:nvPr/>
        </p:nvSpPr>
        <p:spPr bwMode="auto">
          <a:xfrm>
            <a:off x="5891212" y="2683669"/>
            <a:ext cx="52388" cy="4881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18" name="Freeform 300"/>
          <p:cNvSpPr>
            <a:spLocks noEditPoints="1"/>
          </p:cNvSpPr>
          <p:nvPr/>
        </p:nvSpPr>
        <p:spPr bwMode="auto">
          <a:xfrm>
            <a:off x="5949553" y="2733675"/>
            <a:ext cx="52388" cy="48816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19" name="Freeform 301"/>
          <p:cNvSpPr>
            <a:spLocks noEditPoints="1"/>
          </p:cNvSpPr>
          <p:nvPr/>
        </p:nvSpPr>
        <p:spPr bwMode="auto">
          <a:xfrm>
            <a:off x="5968605" y="2783683"/>
            <a:ext cx="53578" cy="50006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2147483646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00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20" name="Freeform 302"/>
          <p:cNvSpPr>
            <a:spLocks noEditPoints="1"/>
          </p:cNvSpPr>
          <p:nvPr/>
        </p:nvSpPr>
        <p:spPr bwMode="auto">
          <a:xfrm>
            <a:off x="5968605" y="2783683"/>
            <a:ext cx="53578" cy="50006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2147483646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21" name="Freeform 303"/>
          <p:cNvSpPr>
            <a:spLocks noEditPoints="1"/>
          </p:cNvSpPr>
          <p:nvPr/>
        </p:nvSpPr>
        <p:spPr bwMode="auto">
          <a:xfrm>
            <a:off x="5987655" y="2783683"/>
            <a:ext cx="53578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4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00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22" name="Freeform 304"/>
          <p:cNvSpPr>
            <a:spLocks noEditPoints="1"/>
          </p:cNvSpPr>
          <p:nvPr/>
        </p:nvSpPr>
        <p:spPr bwMode="auto">
          <a:xfrm>
            <a:off x="5987655" y="2783683"/>
            <a:ext cx="53578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6" y="0"/>
                </a:moveTo>
                <a:lnTo>
                  <a:pt x="66" y="134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23" name="Freeform 305"/>
          <p:cNvSpPr>
            <a:spLocks noEditPoints="1"/>
          </p:cNvSpPr>
          <p:nvPr/>
        </p:nvSpPr>
        <p:spPr bwMode="auto">
          <a:xfrm>
            <a:off x="6026944" y="2842024"/>
            <a:ext cx="52388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00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24" name="Freeform 306"/>
          <p:cNvSpPr>
            <a:spLocks noEditPoints="1"/>
          </p:cNvSpPr>
          <p:nvPr/>
        </p:nvSpPr>
        <p:spPr bwMode="auto">
          <a:xfrm>
            <a:off x="6026944" y="2842024"/>
            <a:ext cx="52388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25" name="Freeform 307"/>
          <p:cNvSpPr>
            <a:spLocks noEditPoints="1"/>
          </p:cNvSpPr>
          <p:nvPr/>
        </p:nvSpPr>
        <p:spPr bwMode="auto">
          <a:xfrm>
            <a:off x="6045995" y="2842024"/>
            <a:ext cx="53579" cy="50006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2147483646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67"/>
                </a:moveTo>
                <a:lnTo>
                  <a:pt x="134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26" name="Freeform 308"/>
          <p:cNvSpPr>
            <a:spLocks noEditPoints="1"/>
          </p:cNvSpPr>
          <p:nvPr/>
        </p:nvSpPr>
        <p:spPr bwMode="auto">
          <a:xfrm>
            <a:off x="6066235" y="2842024"/>
            <a:ext cx="52388" cy="50006"/>
          </a:xfrm>
          <a:custGeom>
            <a:avLst/>
            <a:gdLst>
              <a:gd name="T0" fmla="*/ 0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0 h 134"/>
              <a:gd name="T6" fmla="*/ 2147483646 w 133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4"/>
              <a:gd name="T14" fmla="*/ 133 w 133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4">
                <a:moveTo>
                  <a:pt x="0" y="67"/>
                </a:moveTo>
                <a:lnTo>
                  <a:pt x="133" y="67"/>
                </a:lnTo>
                <a:moveTo>
                  <a:pt x="67" y="0"/>
                </a:moveTo>
                <a:lnTo>
                  <a:pt x="67" y="134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27" name="Freeform 309"/>
          <p:cNvSpPr>
            <a:spLocks noEditPoints="1"/>
          </p:cNvSpPr>
          <p:nvPr/>
        </p:nvSpPr>
        <p:spPr bwMode="auto">
          <a:xfrm>
            <a:off x="6162675" y="3173018"/>
            <a:ext cx="5238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28" name="Freeform 310"/>
          <p:cNvSpPr>
            <a:spLocks noEditPoints="1"/>
          </p:cNvSpPr>
          <p:nvPr/>
        </p:nvSpPr>
        <p:spPr bwMode="auto">
          <a:xfrm>
            <a:off x="6298406" y="3173018"/>
            <a:ext cx="5238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00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29" name="Freeform 311"/>
          <p:cNvSpPr>
            <a:spLocks noEditPoints="1"/>
          </p:cNvSpPr>
          <p:nvPr/>
        </p:nvSpPr>
        <p:spPr bwMode="auto">
          <a:xfrm>
            <a:off x="6298406" y="3173018"/>
            <a:ext cx="5238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30" name="Freeform 312"/>
          <p:cNvSpPr>
            <a:spLocks noEditPoints="1"/>
          </p:cNvSpPr>
          <p:nvPr/>
        </p:nvSpPr>
        <p:spPr bwMode="auto">
          <a:xfrm>
            <a:off x="6472238" y="3173018"/>
            <a:ext cx="53579" cy="48815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31" name="Freeform 313"/>
          <p:cNvSpPr>
            <a:spLocks noEditPoints="1"/>
          </p:cNvSpPr>
          <p:nvPr/>
        </p:nvSpPr>
        <p:spPr bwMode="auto">
          <a:xfrm>
            <a:off x="6491288" y="3173018"/>
            <a:ext cx="53579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32" name="Freeform 314"/>
          <p:cNvSpPr>
            <a:spLocks noEditPoints="1"/>
          </p:cNvSpPr>
          <p:nvPr/>
        </p:nvSpPr>
        <p:spPr bwMode="auto">
          <a:xfrm>
            <a:off x="7015163" y="3258743"/>
            <a:ext cx="53579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00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33" name="Freeform 315"/>
          <p:cNvSpPr>
            <a:spLocks noEditPoints="1"/>
          </p:cNvSpPr>
          <p:nvPr/>
        </p:nvSpPr>
        <p:spPr bwMode="auto">
          <a:xfrm>
            <a:off x="7015163" y="3258743"/>
            <a:ext cx="53579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34" name="Freeform 316"/>
          <p:cNvSpPr>
            <a:spLocks noEditPoints="1"/>
          </p:cNvSpPr>
          <p:nvPr/>
        </p:nvSpPr>
        <p:spPr bwMode="auto">
          <a:xfrm>
            <a:off x="7092555" y="3258743"/>
            <a:ext cx="5357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00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35" name="Freeform 317"/>
          <p:cNvSpPr>
            <a:spLocks noEditPoints="1"/>
          </p:cNvSpPr>
          <p:nvPr/>
        </p:nvSpPr>
        <p:spPr bwMode="auto">
          <a:xfrm>
            <a:off x="7092555" y="3258743"/>
            <a:ext cx="5357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36" name="Freeform 318"/>
          <p:cNvSpPr>
            <a:spLocks noEditPoints="1"/>
          </p:cNvSpPr>
          <p:nvPr/>
        </p:nvSpPr>
        <p:spPr bwMode="auto">
          <a:xfrm>
            <a:off x="7306866" y="3258743"/>
            <a:ext cx="5238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37" name="Freeform 319"/>
          <p:cNvSpPr>
            <a:spLocks noEditPoints="1"/>
          </p:cNvSpPr>
          <p:nvPr/>
        </p:nvSpPr>
        <p:spPr bwMode="auto">
          <a:xfrm>
            <a:off x="7384256" y="3258743"/>
            <a:ext cx="5238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38" name="Freeform 320"/>
          <p:cNvSpPr>
            <a:spLocks noEditPoints="1"/>
          </p:cNvSpPr>
          <p:nvPr/>
        </p:nvSpPr>
        <p:spPr bwMode="auto">
          <a:xfrm>
            <a:off x="7422357" y="3258743"/>
            <a:ext cx="53579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00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39" name="Freeform 321"/>
          <p:cNvSpPr>
            <a:spLocks noEditPoints="1"/>
          </p:cNvSpPr>
          <p:nvPr/>
        </p:nvSpPr>
        <p:spPr bwMode="auto">
          <a:xfrm>
            <a:off x="7422357" y="3258743"/>
            <a:ext cx="53579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00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40" name="Freeform 322"/>
          <p:cNvSpPr>
            <a:spLocks noEditPoints="1"/>
          </p:cNvSpPr>
          <p:nvPr/>
        </p:nvSpPr>
        <p:spPr bwMode="auto">
          <a:xfrm>
            <a:off x="7422357" y="3258743"/>
            <a:ext cx="53579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41" name="Freeform 323"/>
          <p:cNvSpPr>
            <a:spLocks noEditPoints="1"/>
          </p:cNvSpPr>
          <p:nvPr/>
        </p:nvSpPr>
        <p:spPr bwMode="auto">
          <a:xfrm>
            <a:off x="7480697" y="3258743"/>
            <a:ext cx="5238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42" name="Freeform 324"/>
          <p:cNvSpPr>
            <a:spLocks noEditPoints="1"/>
          </p:cNvSpPr>
          <p:nvPr/>
        </p:nvSpPr>
        <p:spPr bwMode="auto">
          <a:xfrm>
            <a:off x="7499748" y="3258743"/>
            <a:ext cx="53578" cy="48815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43" name="Freeform 325"/>
          <p:cNvSpPr>
            <a:spLocks noEditPoints="1"/>
          </p:cNvSpPr>
          <p:nvPr/>
        </p:nvSpPr>
        <p:spPr bwMode="auto">
          <a:xfrm>
            <a:off x="7539038" y="3258743"/>
            <a:ext cx="53579" cy="48815"/>
          </a:xfrm>
          <a:custGeom>
            <a:avLst/>
            <a:gdLst>
              <a:gd name="T0" fmla="*/ 0 w 134"/>
              <a:gd name="T1" fmla="*/ 2147483646 h 133"/>
              <a:gd name="T2" fmla="*/ 2147483646 w 134"/>
              <a:gd name="T3" fmla="*/ 2147483646 h 133"/>
              <a:gd name="T4" fmla="*/ 2147483646 w 134"/>
              <a:gd name="T5" fmla="*/ 0 h 133"/>
              <a:gd name="T6" fmla="*/ 2147483646 w 134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3"/>
              <a:gd name="T14" fmla="*/ 134 w 134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3">
                <a:moveTo>
                  <a:pt x="0" y="66"/>
                </a:moveTo>
                <a:lnTo>
                  <a:pt x="134" y="66"/>
                </a:lnTo>
                <a:moveTo>
                  <a:pt x="67" y="0"/>
                </a:moveTo>
                <a:lnTo>
                  <a:pt x="67" y="133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44" name="Freeform 326"/>
          <p:cNvSpPr>
            <a:spLocks noEditPoints="1"/>
          </p:cNvSpPr>
          <p:nvPr/>
        </p:nvSpPr>
        <p:spPr bwMode="auto">
          <a:xfrm>
            <a:off x="7558088" y="3258743"/>
            <a:ext cx="53579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00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45" name="Freeform 327"/>
          <p:cNvSpPr>
            <a:spLocks noEditPoints="1"/>
          </p:cNvSpPr>
          <p:nvPr/>
        </p:nvSpPr>
        <p:spPr bwMode="auto">
          <a:xfrm>
            <a:off x="7558088" y="3258743"/>
            <a:ext cx="53579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46" name="Freeform 328"/>
          <p:cNvSpPr>
            <a:spLocks noEditPoints="1"/>
          </p:cNvSpPr>
          <p:nvPr/>
        </p:nvSpPr>
        <p:spPr bwMode="auto">
          <a:xfrm>
            <a:off x="7868841" y="3258743"/>
            <a:ext cx="5238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47" name="Freeform 329"/>
          <p:cNvSpPr>
            <a:spLocks noEditPoints="1"/>
          </p:cNvSpPr>
          <p:nvPr/>
        </p:nvSpPr>
        <p:spPr bwMode="auto">
          <a:xfrm>
            <a:off x="7908131" y="3258743"/>
            <a:ext cx="52388" cy="48815"/>
          </a:xfrm>
          <a:custGeom>
            <a:avLst/>
            <a:gdLst>
              <a:gd name="T0" fmla="*/ 0 w 133"/>
              <a:gd name="T1" fmla="*/ 2147483646 h 133"/>
              <a:gd name="T2" fmla="*/ 2147483646 w 133"/>
              <a:gd name="T3" fmla="*/ 2147483646 h 133"/>
              <a:gd name="T4" fmla="*/ 2147483646 w 133"/>
              <a:gd name="T5" fmla="*/ 0 h 133"/>
              <a:gd name="T6" fmla="*/ 2147483646 w 133"/>
              <a:gd name="T7" fmla="*/ 2147483646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133"/>
              <a:gd name="T14" fmla="*/ 133 w 133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133">
                <a:moveTo>
                  <a:pt x="0" y="66"/>
                </a:moveTo>
                <a:lnTo>
                  <a:pt x="133" y="66"/>
                </a:lnTo>
                <a:moveTo>
                  <a:pt x="66" y="0"/>
                </a:moveTo>
                <a:lnTo>
                  <a:pt x="66" y="133"/>
                </a:lnTo>
              </a:path>
            </a:pathLst>
          </a:custGeom>
          <a:solidFill>
            <a:srgbClr val="2EB848"/>
          </a:solidFill>
          <a:ln w="19050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348" name="Rectangle 20"/>
          <p:cNvSpPr>
            <a:spLocks noChangeArrowheads="1"/>
          </p:cNvSpPr>
          <p:nvPr/>
        </p:nvSpPr>
        <p:spPr bwMode="auto">
          <a:xfrm>
            <a:off x="5492353" y="5055395"/>
            <a:ext cx="20526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ES_tradnl" sz="900">
                <a:solidFill>
                  <a:srgbClr val="000000"/>
                </a:solidFill>
                <a:latin typeface="Arial" charset="0"/>
                <a:ea typeface="MS PGothic" charset="-128"/>
              </a:rPr>
              <a:t>Time from diagnosis (months)</a:t>
            </a:r>
          </a:p>
        </p:txBody>
      </p:sp>
      <p:sp>
        <p:nvSpPr>
          <p:cNvPr id="349" name="Rectangle 3"/>
          <p:cNvSpPr>
            <a:spLocks noChangeArrowheads="1"/>
          </p:cNvSpPr>
          <p:nvPr/>
        </p:nvSpPr>
        <p:spPr bwMode="auto">
          <a:xfrm>
            <a:off x="6147262" y="6590840"/>
            <a:ext cx="299312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s-ES_tradnl" sz="1100" dirty="0" err="1">
                <a:solidFill>
                  <a:srgbClr val="000000"/>
                </a:solidFill>
                <a:latin typeface="Calibri" charset="0"/>
                <a:ea typeface="MS PGothic" charset="-128"/>
              </a:rPr>
              <a:t>Paiva</a:t>
            </a:r>
            <a:r>
              <a:rPr lang="en-US" altLang="es-ES_tradnl" sz="1100" dirty="0">
                <a:solidFill>
                  <a:srgbClr val="000000"/>
                </a:solidFill>
                <a:latin typeface="Calibri" charset="0"/>
                <a:ea typeface="MS PGothic" charset="-128"/>
              </a:rPr>
              <a:t> B, et al. Leukemia. 2013;27(10):2056-2061.</a:t>
            </a:r>
          </a:p>
        </p:txBody>
      </p:sp>
    </p:spTree>
    <p:extLst>
      <p:ext uri="{BB962C8B-B14F-4D97-AF65-F5344CB8AC3E}">
        <p14:creationId xmlns:p14="http://schemas.microsoft.com/office/powerpoint/2010/main" val="1347271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1" y="670094"/>
            <a:ext cx="7053943" cy="59177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0"/>
            <a:ext cx="9144000" cy="5486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MRD signifies longer duration of remission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83891" y="1"/>
            <a:ext cx="860109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48641"/>
            <a:ext cx="9144000" cy="76200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2513" y="6593200"/>
            <a:ext cx="35414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err="1"/>
              <a:t>Munshi</a:t>
            </a:r>
            <a:r>
              <a:rPr lang="en-US" sz="1100" dirty="0"/>
              <a:t> et al. JAMA </a:t>
            </a:r>
            <a:r>
              <a:rPr lang="is-IS" sz="1100" dirty="0"/>
              <a:t>Oncol. 2017;3(1):28-35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40914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5486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IMWG criteria for MRD in multiple myeloma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83891" y="1"/>
            <a:ext cx="860109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48641"/>
            <a:ext cx="9144000" cy="76200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53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353365"/>
              </p:ext>
            </p:extLst>
          </p:nvPr>
        </p:nvGraphicFramePr>
        <p:xfrm>
          <a:off x="251519" y="1167388"/>
          <a:ext cx="8640961" cy="4246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550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 subcategory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0319" marR="103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 criteria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0319" marR="103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628">
                <a:tc rowSpan="4">
                  <a:txBody>
                    <a:bodyPr/>
                    <a:lstStyle/>
                    <a:p>
                      <a:pPr marL="71755" marR="7302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IMWG MRD negativity criteria </a:t>
                      </a:r>
                      <a:endParaRPr lang="es-ES" sz="1300" b="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755" marR="7302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(Requires CR as defined below)</a:t>
                      </a:r>
                      <a:endParaRPr lang="es-ES" sz="1300" b="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0319" marR="10319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Sustained</a:t>
                      </a:r>
                      <a:b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MRD-negative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0319" marR="1031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7200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MRD negative in the marrow (next-generation flow or next-generation sequencing) and by imaging as defined below, confirmed one year apart. Subsequent evaluations can be used to further specify the duration of negativity (e.g., MRD negative at 5 years)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0319" marR="1031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3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Imaging-positive</a:t>
                      </a:r>
                      <a:br>
                        <a:rPr lang="en-US" sz="13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3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MRD-negative</a:t>
                      </a:r>
                      <a:endParaRPr lang="es-ES" sz="13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0319" marR="10319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MRD negativity as defined by </a:t>
                      </a:r>
                      <a:r>
                        <a:rPr lang="en-US" sz="13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next-generation flow or next-generation sequencing </a:t>
                      </a:r>
                      <a:r>
                        <a:rPr lang="en-GB" sz="13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PLUS disappearance of every area of increased tracer uptake found at baseline or a preceding PET/CT OR decrease to less mediastinal blood pool SUV or decrease to less than that of surrounding normal tissue</a:t>
                      </a:r>
                      <a:endParaRPr lang="es-ES" sz="1300" b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319" marR="10319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80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</a:t>
                      </a:r>
                      <a:b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MRD-negative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0319" marR="1031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Absence of phenotypically aberrant clonal plasma cells by next-generation flow cytometry on bone marrow aspirates using the EuroFlow standard operation procedure for MRD detection in MM (or validated equivalent method) with a minimum sensitivity of 1 in 10</a:t>
                      </a:r>
                      <a:r>
                        <a:rPr lang="en-US" sz="13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nucleated cells or higher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0319" marR="1031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9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Sequencing MRD negative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0319" marR="10319" marT="0" marB="0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Absence of clonal plasma cells by next generation sequencing on bone marrow aspirates in which presence of a clone is defined as less than 2 identical sequencing reads obtained after DNA sequencing of bone marrow aspirates using the </a:t>
                      </a:r>
                      <a:r>
                        <a:rPr lang="en-US" sz="13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LymphoSIGHT</a:t>
                      </a:r>
                      <a:r>
                        <a:rPr lang="en-US" sz="13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platform (or validated equivalent method) with a minimum sensitivity of 1 in 10</a:t>
                      </a:r>
                      <a:r>
                        <a:rPr lang="en-US" sz="13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nucleated cells or higher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0319" marR="10319" marT="0" marB="0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6146064" y="6582801"/>
            <a:ext cx="29979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s-ES_tradnl" sz="1100" dirty="0">
                <a:solidFill>
                  <a:srgbClr val="000000"/>
                </a:solidFill>
                <a:latin typeface="Calibri" charset="0"/>
                <a:ea typeface="MS PGothic" charset="-128"/>
              </a:rPr>
              <a:t>Kumar SK, et al. </a:t>
            </a:r>
            <a:r>
              <a:rPr lang="it-IT" sz="1100" dirty="0">
                <a:solidFill>
                  <a:srgbClr val="000000"/>
                </a:solidFill>
                <a:latin typeface="Calibri" charset="0"/>
                <a:ea typeface="MS PGothic" charset="-128"/>
              </a:rPr>
              <a:t>Lancet Oncol 2016; 17: e328–46.</a:t>
            </a:r>
            <a:endParaRPr lang="en-US" altLang="es-ES_tradnl" sz="1100" dirty="0">
              <a:solidFill>
                <a:srgbClr val="000000"/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8589" y="5490440"/>
            <a:ext cx="82838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70C0"/>
                </a:solidFill>
                <a:latin typeface="Calibri" charset="0"/>
                <a:ea typeface="MS PGothic" charset="-128"/>
              </a:rPr>
              <a:t>CR defined as negative immunofixation on the serum and urine and disappearance of any soft tissue plasmacytomas and &lt;5% plasma cells in bone marrow aspirates</a:t>
            </a:r>
          </a:p>
        </p:txBody>
      </p:sp>
    </p:spTree>
    <p:extLst>
      <p:ext uri="{BB962C8B-B14F-4D97-AF65-F5344CB8AC3E}">
        <p14:creationId xmlns:p14="http://schemas.microsoft.com/office/powerpoint/2010/main" val="172859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5486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MRD important to multiple myeloma patients?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83891" y="1"/>
            <a:ext cx="860109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48641"/>
            <a:ext cx="9144000" cy="76200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7573" y="867825"/>
            <a:ext cx="852487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536575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36575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365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3657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3657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273050" lvl="0" indent="-273050" defTabSz="914400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6000"/>
              <a:buFont typeface="Wingdings 3" pitchFamily="18" charset="2"/>
              <a:buChar char=""/>
              <a:tabLst/>
            </a:pPr>
            <a:r>
              <a:rPr lang="en-US" sz="1800" b="1" dirty="0">
                <a:solidFill>
                  <a:prstClr val="black"/>
                </a:solidFill>
                <a:latin typeface="Calibri"/>
                <a:ea typeface="+mn-ea"/>
              </a:rPr>
              <a:t>CONCEPT: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 Eradication of tumor cells is necessary for a cure in most cancers</a:t>
            </a:r>
          </a:p>
          <a:p>
            <a:pPr marL="1016000" lvl="1" indent="-273050" defTabSz="914400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6000"/>
              <a:buFont typeface="Wingdings 3" pitchFamily="18" charset="2"/>
              <a:buChar char=""/>
              <a:tabLst/>
            </a:pPr>
            <a:r>
              <a:rPr lang="en-US" sz="1800" b="1" dirty="0">
                <a:solidFill>
                  <a:prstClr val="black"/>
                </a:solidFill>
                <a:latin typeface="Calibri"/>
                <a:ea typeface="+mn-ea"/>
              </a:rPr>
              <a:t>Therefore, detection of minimal residual cancer cells still present is important </a:t>
            </a:r>
          </a:p>
          <a:p>
            <a:pPr marL="273050" lvl="0" indent="-273050" defTabSz="914400" fontAlgn="base">
              <a:spcBef>
                <a:spcPts val="1800"/>
              </a:spcBef>
              <a:spcAft>
                <a:spcPct val="0"/>
              </a:spcAft>
              <a:buClr>
                <a:srgbClr val="3891A7"/>
              </a:buClr>
              <a:buSzPct val="76000"/>
              <a:buFont typeface="Wingdings 3" pitchFamily="18" charset="2"/>
              <a:buChar char=""/>
              <a:tabLst/>
            </a:pPr>
            <a:r>
              <a:rPr lang="en-US" sz="1800" b="1" dirty="0">
                <a:solidFill>
                  <a:prstClr val="black"/>
                </a:solidFill>
                <a:latin typeface="Calibri"/>
                <a:ea typeface="+mn-ea"/>
              </a:rPr>
              <a:t>EXCEPTION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. (MGUS-like profile). A small number of residual </a:t>
            </a:r>
            <a:r>
              <a:rPr lang="en-US" sz="1800" dirty="0" err="1">
                <a:solidFill>
                  <a:prstClr val="black"/>
                </a:solidFill>
                <a:latin typeface="Calibri"/>
                <a:ea typeface="+mn-ea"/>
              </a:rPr>
              <a:t>tumour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 cells may persist under control of immune system for a long time (MM &amp; low grade NHL)</a:t>
            </a:r>
            <a:endParaRPr lang="en-US" sz="1800" dirty="0">
              <a:solidFill>
                <a:srgbClr val="4F271C"/>
              </a:solidFill>
              <a:latin typeface="Calibri"/>
              <a:ea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8" y="3068761"/>
            <a:ext cx="7826223" cy="312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00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5486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MRD &amp; depth of MRD?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83891" y="1"/>
            <a:ext cx="860109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48641"/>
            <a:ext cx="9144000" cy="76200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9562" y="841700"/>
            <a:ext cx="8524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536575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36575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365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3657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3657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6000"/>
              <a:buNone/>
              <a:tabLst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Minimal Residual Disease (MRD) is the small amount of cancer cells that still remain in the body after treatment</a:t>
            </a:r>
            <a:endParaRPr lang="en-GB" altLang="es-ES_trad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8819" y="5753501"/>
            <a:ext cx="4796378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Each testing method has its own limitations!</a:t>
            </a:r>
          </a:p>
        </p:txBody>
      </p:sp>
      <p:grpSp>
        <p:nvGrpSpPr>
          <p:cNvPr id="9" name="Agrupar 3"/>
          <p:cNvGrpSpPr>
            <a:grpSpLocks/>
          </p:cNvGrpSpPr>
          <p:nvPr/>
        </p:nvGrpSpPr>
        <p:grpSpPr bwMode="auto">
          <a:xfrm>
            <a:off x="309563" y="1937288"/>
            <a:ext cx="5378316" cy="3487119"/>
            <a:chOff x="17463" y="1268413"/>
            <a:chExt cx="9086753" cy="4465763"/>
          </a:xfrm>
        </p:grpSpPr>
        <p:sp>
          <p:nvSpPr>
            <p:cNvPr id="12" name="Line 25"/>
            <p:cNvSpPr>
              <a:spLocks noChangeShapeType="1"/>
            </p:cNvSpPr>
            <p:nvPr/>
          </p:nvSpPr>
          <p:spPr bwMode="auto">
            <a:xfrm flipH="1">
              <a:off x="1255551" y="1495571"/>
              <a:ext cx="0" cy="381668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60957" tIns="30479" rIns="60957" bIns="30479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33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 flipH="1">
              <a:off x="1085060" y="3494988"/>
              <a:ext cx="146135" cy="0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60957" tIns="30479" rIns="60957" bIns="30479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33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Line 27"/>
            <p:cNvSpPr>
              <a:spLocks noChangeShapeType="1"/>
            </p:cNvSpPr>
            <p:nvPr/>
          </p:nvSpPr>
          <p:spPr bwMode="auto">
            <a:xfrm flipH="1">
              <a:off x="1085060" y="3119964"/>
              <a:ext cx="146135" cy="0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60957" tIns="30479" rIns="60957" bIns="30479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33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Line 28"/>
            <p:cNvSpPr>
              <a:spLocks noChangeShapeType="1"/>
            </p:cNvSpPr>
            <p:nvPr/>
          </p:nvSpPr>
          <p:spPr bwMode="auto">
            <a:xfrm flipH="1">
              <a:off x="1085060" y="2800657"/>
              <a:ext cx="146135" cy="0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60957" tIns="30479" rIns="60957" bIns="30479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33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 flipH="1">
              <a:off x="1085060" y="2427775"/>
              <a:ext cx="146135" cy="0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60957" tIns="30479" rIns="60957" bIns="30479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33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Line 30"/>
            <p:cNvSpPr>
              <a:spLocks noChangeShapeType="1"/>
            </p:cNvSpPr>
            <p:nvPr/>
          </p:nvSpPr>
          <p:spPr bwMode="auto">
            <a:xfrm flipH="1">
              <a:off x="1085060" y="2048465"/>
              <a:ext cx="146135" cy="0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60957" tIns="30479" rIns="60957" bIns="30479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33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Rectangle 32"/>
            <p:cNvSpPr>
              <a:spLocks noChangeArrowheads="1"/>
            </p:cNvSpPr>
            <p:nvPr/>
          </p:nvSpPr>
          <p:spPr bwMode="auto">
            <a:xfrm>
              <a:off x="845561" y="1626293"/>
              <a:ext cx="240471" cy="2033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defTabSz="60854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34">
                  <a:latin typeface="Arial" charset="0"/>
                  <a:ea typeface="ＭＳ Ｐゴシック" charset="0"/>
                  <a:cs typeface="ＭＳ Ｐゴシック" charset="0"/>
                </a:rPr>
                <a:t>10</a:t>
              </a:r>
              <a:r>
                <a:rPr lang="en-US" sz="734" baseline="30000">
                  <a:latin typeface="Arial" charset="0"/>
                  <a:ea typeface="ＭＳ Ｐゴシック" charset="0"/>
                  <a:cs typeface="ＭＳ Ｐゴシック" charset="0"/>
                </a:rPr>
                <a:t>9</a:t>
              </a:r>
              <a:endParaRPr lang="en-US" sz="2133" baseline="300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Line 38"/>
            <p:cNvSpPr>
              <a:spLocks noChangeShapeType="1"/>
            </p:cNvSpPr>
            <p:nvPr/>
          </p:nvSpPr>
          <p:spPr bwMode="auto">
            <a:xfrm flipH="1">
              <a:off x="1085060" y="1675583"/>
              <a:ext cx="146135" cy="0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60957" tIns="30479" rIns="60957" bIns="30479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33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Rectangle 32"/>
            <p:cNvSpPr>
              <a:spLocks noChangeArrowheads="1"/>
            </p:cNvSpPr>
            <p:nvPr/>
          </p:nvSpPr>
          <p:spPr bwMode="auto">
            <a:xfrm>
              <a:off x="845561" y="1969173"/>
              <a:ext cx="240471" cy="2033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defTabSz="60854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34" dirty="0">
                  <a:latin typeface="Arial" charset="0"/>
                  <a:ea typeface="ＭＳ Ｐゴシック" charset="0"/>
                  <a:cs typeface="ＭＳ Ｐゴシック" charset="0"/>
                </a:rPr>
                <a:t>10</a:t>
              </a:r>
              <a:r>
                <a:rPr lang="en-US" sz="734" baseline="30000" dirty="0">
                  <a:latin typeface="Arial" charset="0"/>
                  <a:ea typeface="ＭＳ Ｐゴシック" charset="0"/>
                  <a:cs typeface="ＭＳ Ｐゴシック" charset="0"/>
                </a:rPr>
                <a:t>8</a:t>
              </a:r>
              <a:endParaRPr lang="en-US" sz="2133" baseline="30000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Rectangle 32"/>
            <p:cNvSpPr>
              <a:spLocks noChangeArrowheads="1"/>
            </p:cNvSpPr>
            <p:nvPr/>
          </p:nvSpPr>
          <p:spPr bwMode="auto">
            <a:xfrm>
              <a:off x="845561" y="2354914"/>
              <a:ext cx="240471" cy="2033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defTabSz="60854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34">
                  <a:latin typeface="Arial" charset="0"/>
                  <a:ea typeface="ＭＳ Ｐゴシック" charset="0"/>
                  <a:cs typeface="ＭＳ Ｐゴシック" charset="0"/>
                </a:rPr>
                <a:t>10</a:t>
              </a:r>
              <a:r>
                <a:rPr lang="en-US" sz="734" baseline="30000">
                  <a:latin typeface="Arial" charset="0"/>
                  <a:ea typeface="ＭＳ Ｐゴシック" charset="0"/>
                  <a:cs typeface="ＭＳ Ｐゴシック" charset="0"/>
                </a:rPr>
                <a:t>7</a:t>
              </a:r>
              <a:endParaRPr lang="en-US" sz="2133" baseline="300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845561" y="2680649"/>
              <a:ext cx="240471" cy="2033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defTabSz="60854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34">
                  <a:latin typeface="Arial" charset="0"/>
                  <a:ea typeface="ＭＳ Ｐゴシック" charset="0"/>
                  <a:cs typeface="ＭＳ Ｐゴシック" charset="0"/>
                </a:rPr>
                <a:t>10</a:t>
              </a:r>
              <a:r>
                <a:rPr lang="en-US" sz="734" baseline="30000">
                  <a:latin typeface="Arial" charset="0"/>
                  <a:ea typeface="ＭＳ Ｐゴシック" charset="0"/>
                  <a:cs typeface="ＭＳ Ｐゴシック" charset="0"/>
                </a:rPr>
                <a:t>6</a:t>
              </a:r>
              <a:endParaRPr lang="en-US" sz="2133" baseline="300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Rectangle 32"/>
            <p:cNvSpPr>
              <a:spLocks noChangeArrowheads="1"/>
            </p:cNvSpPr>
            <p:nvPr/>
          </p:nvSpPr>
          <p:spPr bwMode="auto">
            <a:xfrm>
              <a:off x="845561" y="3008529"/>
              <a:ext cx="240471" cy="2033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defTabSz="60854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34">
                  <a:latin typeface="Arial" charset="0"/>
                  <a:ea typeface="ＭＳ Ｐゴシック" charset="0"/>
                  <a:cs typeface="ＭＳ Ｐゴシック" charset="0"/>
                </a:rPr>
                <a:t>10</a:t>
              </a:r>
              <a:r>
                <a:rPr lang="en-US" sz="734" baseline="30000">
                  <a:latin typeface="Arial" charset="0"/>
                  <a:ea typeface="ＭＳ Ｐゴシック" charset="0"/>
                  <a:cs typeface="ＭＳ Ｐゴシック" charset="0"/>
                </a:rPr>
                <a:t>5</a:t>
              </a:r>
              <a:endParaRPr lang="en-US" sz="2133" baseline="300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845561" y="3359980"/>
              <a:ext cx="240471" cy="2033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defTabSz="60854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34">
                  <a:latin typeface="Arial" charset="0"/>
                  <a:ea typeface="ＭＳ Ｐゴシック" charset="0"/>
                  <a:cs typeface="ＭＳ Ｐゴシック" charset="0"/>
                </a:rPr>
                <a:t>10</a:t>
              </a:r>
              <a:r>
                <a:rPr lang="en-US" sz="734" baseline="30000">
                  <a:latin typeface="Arial" charset="0"/>
                  <a:ea typeface="ＭＳ Ｐゴシック" charset="0"/>
                  <a:cs typeface="ＭＳ Ｐゴシック" charset="0"/>
                </a:rPr>
                <a:t>4</a:t>
              </a:r>
              <a:endParaRPr lang="en-US" sz="2133" baseline="300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H="1">
              <a:off x="1085060" y="4885795"/>
              <a:ext cx="146135" cy="0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60957" tIns="30479" rIns="60957" bIns="30479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33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>
              <a:off x="1085060" y="4512914"/>
              <a:ext cx="146135" cy="0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60957" tIns="30479" rIns="60957" bIns="30479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33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H="1">
              <a:off x="1085060" y="4193606"/>
              <a:ext cx="146135" cy="0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60957" tIns="30479" rIns="60957" bIns="30479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33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H="1">
              <a:off x="1085060" y="3818582"/>
              <a:ext cx="146135" cy="0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60957" tIns="30479" rIns="60957" bIns="30479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33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" name="Rectangle 32"/>
            <p:cNvSpPr>
              <a:spLocks noChangeArrowheads="1"/>
            </p:cNvSpPr>
            <p:nvPr/>
          </p:nvSpPr>
          <p:spPr bwMode="auto">
            <a:xfrm>
              <a:off x="845561" y="3745720"/>
              <a:ext cx="240471" cy="2033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defTabSz="60854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34">
                  <a:latin typeface="Arial" charset="0"/>
                  <a:ea typeface="ＭＳ Ｐゴシック" charset="0"/>
                  <a:cs typeface="ＭＳ Ｐゴシック" charset="0"/>
                </a:rPr>
                <a:t>10</a:t>
              </a:r>
              <a:r>
                <a:rPr lang="en-US" sz="734" baseline="30000"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  <a:endParaRPr lang="en-US" sz="2133" baseline="300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845561" y="4073598"/>
              <a:ext cx="240471" cy="2033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defTabSz="60854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34">
                  <a:latin typeface="Arial" charset="0"/>
                  <a:ea typeface="ＭＳ Ｐゴシック" charset="0"/>
                  <a:cs typeface="ＭＳ Ｐゴシック" charset="0"/>
                </a:rPr>
                <a:t>10</a:t>
              </a:r>
              <a:r>
                <a:rPr lang="en-US" sz="734" baseline="30000"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2133" baseline="300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845561" y="4401478"/>
              <a:ext cx="240471" cy="2033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defTabSz="60854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34">
                  <a:latin typeface="Arial" charset="0"/>
                  <a:ea typeface="ＭＳ Ｐゴシック" charset="0"/>
                  <a:cs typeface="ＭＳ Ｐゴシック" charset="0"/>
                </a:rPr>
                <a:t>10</a:t>
              </a:r>
              <a:r>
                <a:rPr lang="en-US" sz="734" baseline="30000"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2133" baseline="300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845561" y="4752928"/>
              <a:ext cx="180353" cy="2033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defTabSz="60854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34">
                  <a:latin typeface="Arial" charset="0"/>
                  <a:ea typeface="ＭＳ Ｐゴシック" charset="0"/>
                  <a:cs typeface="ＭＳ Ｐゴシック" charset="0"/>
                </a:rPr>
                <a:t>10</a:t>
              </a:r>
              <a:endParaRPr lang="en-US" sz="2133" baseline="300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" name="Line 26"/>
            <p:cNvSpPr>
              <a:spLocks noChangeShapeType="1"/>
            </p:cNvSpPr>
            <p:nvPr/>
          </p:nvSpPr>
          <p:spPr bwMode="auto">
            <a:xfrm flipH="1">
              <a:off x="1085060" y="5301537"/>
              <a:ext cx="146135" cy="0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60957" tIns="30479" rIns="60957" bIns="30479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33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896303" y="5190101"/>
              <a:ext cx="90178" cy="2033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defTabSz="60854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34" dirty="0"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  <a:endParaRPr lang="en-US" sz="2133" baseline="30000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1229166" y="5301537"/>
              <a:ext cx="78750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 Box 460"/>
            <p:cNvSpPr txBox="1">
              <a:spLocks noChangeArrowheads="1"/>
            </p:cNvSpPr>
            <p:nvPr/>
          </p:nvSpPr>
          <p:spPr bwMode="auto">
            <a:xfrm>
              <a:off x="17463" y="1268413"/>
              <a:ext cx="1008738" cy="5837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5284" tIns="32643" rIns="65284" bIns="32643">
              <a:spAutoFit/>
            </a:bodyPr>
            <a:lstStyle>
              <a:lvl1pPr defTabSz="685800" eaLnBrk="0" hangingPunct="0"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685800" eaLnBrk="0" hangingPunct="0"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defTabSz="685800" eaLnBrk="0" hangingPunct="0"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defTabSz="685800" eaLnBrk="0" hangingPunct="0"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defTabSz="685800" eaLnBrk="0" hangingPunct="0"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51435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33" b="0">
                  <a:solidFill>
                    <a:schemeClr val="tx1"/>
                  </a:solidFill>
                  <a:latin typeface="Arial" charset="0"/>
                </a:rPr>
                <a:t>Tumor cells</a:t>
              </a:r>
            </a:p>
          </p:txBody>
        </p:sp>
        <p:sp>
          <p:nvSpPr>
            <p:cNvPr id="41" name="TextBox 237"/>
            <p:cNvSpPr txBox="1">
              <a:spLocks noChangeArrowheads="1"/>
            </p:cNvSpPr>
            <p:nvPr/>
          </p:nvSpPr>
          <p:spPr bwMode="auto">
            <a:xfrm>
              <a:off x="6025233" y="4952229"/>
              <a:ext cx="2076243" cy="40635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60957" tIns="30479" rIns="60957" bIns="30479">
              <a:spAutoFit/>
            </a:bodyPr>
            <a:lstStyle>
              <a:lvl1pPr defTabSz="912813" eaLnBrk="0" hangingPunct="0"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68461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67" b="0">
                  <a:solidFill>
                    <a:schemeClr val="tx1"/>
                  </a:solidFill>
                  <a:latin typeface="Arial" charset="0"/>
                </a:rPr>
                <a:t>(Operational cure)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1326589" y="1491285"/>
              <a:ext cx="1849012" cy="475746"/>
            </a:xfrm>
            <a:custGeom>
              <a:avLst/>
              <a:gdLst>
                <a:gd name="connsiteX0" fmla="*/ 0 w 1849630"/>
                <a:gd name="connsiteY0" fmla="*/ 0 h 1502585"/>
                <a:gd name="connsiteX1" fmla="*/ 500743 w 1849630"/>
                <a:gd name="connsiteY1" fmla="*/ 1502228 h 1502585"/>
                <a:gd name="connsiteX2" fmla="*/ 1741714 w 1849630"/>
                <a:gd name="connsiteY2" fmla="*/ 141514 h 1502585"/>
                <a:gd name="connsiteX3" fmla="*/ 1785257 w 1849630"/>
                <a:gd name="connsiteY3" fmla="*/ 97971 h 150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9630" h="1502585">
                  <a:moveTo>
                    <a:pt x="0" y="0"/>
                  </a:moveTo>
                  <a:cubicBezTo>
                    <a:pt x="105228" y="739321"/>
                    <a:pt x="210457" y="1478642"/>
                    <a:pt x="500743" y="1502228"/>
                  </a:cubicBezTo>
                  <a:cubicBezTo>
                    <a:pt x="791029" y="1525814"/>
                    <a:pt x="1527628" y="375557"/>
                    <a:pt x="1741714" y="141514"/>
                  </a:cubicBezTo>
                  <a:cubicBezTo>
                    <a:pt x="1955800" y="-92529"/>
                    <a:pt x="1785257" y="97971"/>
                    <a:pt x="1785257" y="97971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7" tIns="30479" rIns="60957" bIns="30479" anchor="ctr"/>
            <a:lstStyle/>
            <a:p>
              <a:pPr algn="ctr" defTabSz="609584">
                <a:defRPr/>
              </a:pPr>
              <a:endParaRPr lang="en-US" sz="1200">
                <a:solidFill>
                  <a:schemeClr val="tx1"/>
                </a:solidFill>
                <a:latin typeface="Times New Roman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1326589" y="1482713"/>
              <a:ext cx="2591865" cy="1062928"/>
            </a:xfrm>
            <a:custGeom>
              <a:avLst/>
              <a:gdLst>
                <a:gd name="connsiteX0" fmla="*/ 0 w 1849630"/>
                <a:gd name="connsiteY0" fmla="*/ 0 h 1502585"/>
                <a:gd name="connsiteX1" fmla="*/ 500743 w 1849630"/>
                <a:gd name="connsiteY1" fmla="*/ 1502228 h 1502585"/>
                <a:gd name="connsiteX2" fmla="*/ 1741714 w 1849630"/>
                <a:gd name="connsiteY2" fmla="*/ 141514 h 1502585"/>
                <a:gd name="connsiteX3" fmla="*/ 1785257 w 1849630"/>
                <a:gd name="connsiteY3" fmla="*/ 97971 h 150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9630" h="1502585">
                  <a:moveTo>
                    <a:pt x="0" y="0"/>
                  </a:moveTo>
                  <a:cubicBezTo>
                    <a:pt x="105228" y="739321"/>
                    <a:pt x="210457" y="1478642"/>
                    <a:pt x="500743" y="1502228"/>
                  </a:cubicBezTo>
                  <a:cubicBezTo>
                    <a:pt x="791029" y="1525814"/>
                    <a:pt x="1527628" y="375557"/>
                    <a:pt x="1741714" y="141514"/>
                  </a:cubicBezTo>
                  <a:cubicBezTo>
                    <a:pt x="1955800" y="-92529"/>
                    <a:pt x="1785257" y="97971"/>
                    <a:pt x="1785257" y="97971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7" tIns="30479" rIns="60957" bIns="30479" anchor="ctr"/>
            <a:lstStyle/>
            <a:p>
              <a:pPr algn="ctr" defTabSz="609584">
                <a:defRPr/>
              </a:pPr>
              <a:endParaRPr lang="en-US" sz="1200">
                <a:solidFill>
                  <a:schemeClr val="tx1"/>
                </a:solidFill>
                <a:latin typeface="Times New Roman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1326589" y="1482713"/>
              <a:ext cx="3342836" cy="1637251"/>
            </a:xfrm>
            <a:custGeom>
              <a:avLst/>
              <a:gdLst>
                <a:gd name="connsiteX0" fmla="*/ 0 w 1849630"/>
                <a:gd name="connsiteY0" fmla="*/ 0 h 1502585"/>
                <a:gd name="connsiteX1" fmla="*/ 500743 w 1849630"/>
                <a:gd name="connsiteY1" fmla="*/ 1502228 h 1502585"/>
                <a:gd name="connsiteX2" fmla="*/ 1741714 w 1849630"/>
                <a:gd name="connsiteY2" fmla="*/ 141514 h 1502585"/>
                <a:gd name="connsiteX3" fmla="*/ 1785257 w 1849630"/>
                <a:gd name="connsiteY3" fmla="*/ 97971 h 150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9630" h="1502585">
                  <a:moveTo>
                    <a:pt x="0" y="0"/>
                  </a:moveTo>
                  <a:cubicBezTo>
                    <a:pt x="105228" y="739321"/>
                    <a:pt x="210457" y="1478642"/>
                    <a:pt x="500743" y="1502228"/>
                  </a:cubicBezTo>
                  <a:cubicBezTo>
                    <a:pt x="791029" y="1525814"/>
                    <a:pt x="1527628" y="375557"/>
                    <a:pt x="1741714" y="141514"/>
                  </a:cubicBezTo>
                  <a:cubicBezTo>
                    <a:pt x="1955800" y="-92529"/>
                    <a:pt x="1785257" y="97971"/>
                    <a:pt x="1785257" y="97971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7" tIns="30479" rIns="60957" bIns="30479" anchor="ctr"/>
            <a:lstStyle/>
            <a:p>
              <a:pPr algn="ctr" defTabSz="609584">
                <a:defRPr/>
              </a:pPr>
              <a:endParaRPr lang="en-US" sz="1200">
                <a:solidFill>
                  <a:schemeClr val="tx1"/>
                </a:solidFill>
                <a:latin typeface="Times New Roman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1326589" y="1482713"/>
              <a:ext cx="4536272" cy="2335869"/>
            </a:xfrm>
            <a:custGeom>
              <a:avLst/>
              <a:gdLst>
                <a:gd name="connsiteX0" fmla="*/ 0 w 1849630"/>
                <a:gd name="connsiteY0" fmla="*/ 0 h 1502585"/>
                <a:gd name="connsiteX1" fmla="*/ 500743 w 1849630"/>
                <a:gd name="connsiteY1" fmla="*/ 1502228 h 1502585"/>
                <a:gd name="connsiteX2" fmla="*/ 1741714 w 1849630"/>
                <a:gd name="connsiteY2" fmla="*/ 141514 h 1502585"/>
                <a:gd name="connsiteX3" fmla="*/ 1785257 w 1849630"/>
                <a:gd name="connsiteY3" fmla="*/ 97971 h 150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9630" h="1502585">
                  <a:moveTo>
                    <a:pt x="0" y="0"/>
                  </a:moveTo>
                  <a:cubicBezTo>
                    <a:pt x="105228" y="739321"/>
                    <a:pt x="210457" y="1478642"/>
                    <a:pt x="500743" y="1502228"/>
                  </a:cubicBezTo>
                  <a:cubicBezTo>
                    <a:pt x="791029" y="1525814"/>
                    <a:pt x="1527628" y="375557"/>
                    <a:pt x="1741714" y="141514"/>
                  </a:cubicBezTo>
                  <a:cubicBezTo>
                    <a:pt x="1955800" y="-92529"/>
                    <a:pt x="1785257" y="97971"/>
                    <a:pt x="1785257" y="97971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7" tIns="30479" rIns="60957" bIns="30479" anchor="ctr"/>
            <a:lstStyle/>
            <a:p>
              <a:pPr algn="ctr" defTabSz="609584">
                <a:defRPr/>
              </a:pPr>
              <a:endParaRPr lang="en-US" sz="1200">
                <a:solidFill>
                  <a:schemeClr val="tx1"/>
                </a:solidFill>
                <a:latin typeface="Times New Roman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1255551" y="1482713"/>
              <a:ext cx="5520654" cy="2910193"/>
            </a:xfrm>
            <a:custGeom>
              <a:avLst/>
              <a:gdLst>
                <a:gd name="connsiteX0" fmla="*/ 44628 w 4736371"/>
                <a:gd name="connsiteY0" fmla="*/ 0 h 2900777"/>
                <a:gd name="connsiteX1" fmla="*/ 675999 w 4736371"/>
                <a:gd name="connsiteY1" fmla="*/ 2710542 h 2900777"/>
                <a:gd name="connsiteX2" fmla="*/ 4736371 w 4736371"/>
                <a:gd name="connsiteY2" fmla="*/ 2677885 h 2900777"/>
                <a:gd name="connsiteX3" fmla="*/ 4736371 w 4736371"/>
                <a:gd name="connsiteY3" fmla="*/ 2677885 h 2900777"/>
                <a:gd name="connsiteX4" fmla="*/ 4736371 w 4736371"/>
                <a:gd name="connsiteY4" fmla="*/ 2677885 h 290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6371" h="2900777">
                  <a:moveTo>
                    <a:pt x="44628" y="0"/>
                  </a:moveTo>
                  <a:cubicBezTo>
                    <a:pt x="-30665" y="1132114"/>
                    <a:pt x="-105958" y="2264228"/>
                    <a:pt x="675999" y="2710542"/>
                  </a:cubicBezTo>
                  <a:cubicBezTo>
                    <a:pt x="1457956" y="3156856"/>
                    <a:pt x="4736371" y="2677885"/>
                    <a:pt x="4736371" y="2677885"/>
                  </a:cubicBezTo>
                  <a:lnTo>
                    <a:pt x="4736371" y="2677885"/>
                  </a:lnTo>
                  <a:lnTo>
                    <a:pt x="4736371" y="2677885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7" tIns="30479" rIns="60957" bIns="30479" anchor="ctr"/>
            <a:lstStyle/>
            <a:p>
              <a:pPr algn="ctr" defTabSz="609584">
                <a:defRPr/>
              </a:pPr>
              <a:endParaRPr lang="en-US" sz="1200">
                <a:solidFill>
                  <a:schemeClr val="tx1"/>
                </a:solidFill>
                <a:latin typeface="Times New Roman"/>
              </a:endParaRPr>
            </a:p>
          </p:txBody>
        </p:sp>
        <p:sp>
          <p:nvSpPr>
            <p:cNvPr id="48" name="Text Box 460"/>
            <p:cNvSpPr txBox="1">
              <a:spLocks noChangeArrowheads="1"/>
            </p:cNvSpPr>
            <p:nvPr/>
          </p:nvSpPr>
          <p:spPr bwMode="auto">
            <a:xfrm>
              <a:off x="4135628" y="5382970"/>
              <a:ext cx="2116925" cy="35120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5284" tIns="32643" rIns="65284" bIns="32643">
              <a:spAutoFit/>
            </a:bodyPr>
            <a:lstStyle>
              <a:lvl1pPr defTabSz="685800" eaLnBrk="0" hangingPunct="0"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685800" eaLnBrk="0" hangingPunct="0"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defTabSz="685800" eaLnBrk="0" hangingPunct="0"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defTabSz="685800" eaLnBrk="0" hangingPunct="0"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defTabSz="685800" eaLnBrk="0" hangingPunct="0"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51435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33" b="0">
                  <a:solidFill>
                    <a:schemeClr val="tx1"/>
                  </a:solidFill>
                  <a:latin typeface="Arial" charset="0"/>
                </a:rPr>
                <a:t>Time to progression</a:t>
              </a:r>
            </a:p>
          </p:txBody>
        </p:sp>
        <p:sp>
          <p:nvSpPr>
            <p:cNvPr id="49" name="CuadroTexto 3"/>
            <p:cNvSpPr txBox="1">
              <a:spLocks noChangeArrowheads="1"/>
            </p:cNvSpPr>
            <p:nvPr/>
          </p:nvSpPr>
          <p:spPr bwMode="auto">
            <a:xfrm>
              <a:off x="6991349" y="3074961"/>
              <a:ext cx="1265754" cy="12741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hlink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</a:rPr>
                <a:t>  - Flow</a:t>
              </a:r>
            </a:p>
            <a:p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</a:rPr>
                <a:t>  - NGS </a:t>
              </a:r>
            </a:p>
            <a:p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472761"/>
              </p:ext>
            </p:extLst>
          </p:nvPr>
        </p:nvGraphicFramePr>
        <p:xfrm>
          <a:off x="4727919" y="2359126"/>
          <a:ext cx="4179598" cy="2291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90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9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/>
                        <a:t>1 in 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in 10,000</a:t>
                      </a:r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SCR</a:t>
                      </a:r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in 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MRD by </a:t>
                      </a:r>
                    </a:p>
                    <a:p>
                      <a:pPr algn="ctr"/>
                      <a:r>
                        <a:rPr lang="en-US" dirty="0"/>
                        <a:t>Flow Cytometry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in 1,000,000</a:t>
                      </a:r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MRD by </a:t>
                      </a:r>
                    </a:p>
                    <a:p>
                      <a:pPr algn="ctr"/>
                      <a:r>
                        <a:rPr lang="en-US" dirty="0"/>
                        <a:t>DNA Fingerprinting</a:t>
                      </a:r>
                      <a:br>
                        <a:rPr lang="en-US" dirty="0"/>
                      </a:br>
                      <a:r>
                        <a:rPr lang="en-US" dirty="0" err="1"/>
                        <a:t>CyTOF</a:t>
                      </a:r>
                      <a:endParaRPr lang="en-US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96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5486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Definitions for Depth of Response and MRD status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83891" y="1"/>
            <a:ext cx="860109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48641"/>
            <a:ext cx="9144000" cy="76200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9796" y="995953"/>
            <a:ext cx="8524875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536575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36575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365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3657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3657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273050" lvl="0" indent="-273050" defTabSz="914400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6000"/>
              <a:buFont typeface="Wingdings 3" pitchFamily="18" charset="2"/>
              <a:buChar char=""/>
              <a:tabLst/>
            </a:pPr>
            <a:r>
              <a:rPr lang="en-US" sz="2000" dirty="0">
                <a:solidFill>
                  <a:srgbClr val="0070C0"/>
                </a:solidFill>
                <a:latin typeface="Calibri"/>
                <a:ea typeface="+mn-ea"/>
              </a:rPr>
              <a:t>Complete Remission (CR) –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/>
                <a:ea typeface="+mn-ea"/>
              </a:rPr>
              <a:t>1 cancer cell in 1,000</a:t>
            </a:r>
          </a:p>
          <a:p>
            <a:pPr marL="1016000" lvl="1" indent="-273050" defTabSz="914400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6000"/>
              <a:buFont typeface="Wingdings 3" pitchFamily="18" charset="2"/>
              <a:buChar char=""/>
              <a:tabLst/>
            </a:pPr>
            <a:r>
              <a:rPr lang="en-US" sz="1600" dirty="0">
                <a:solidFill>
                  <a:srgbClr val="0070C0"/>
                </a:solidFill>
                <a:latin typeface="Calibri"/>
                <a:ea typeface="+mn-ea"/>
              </a:rPr>
              <a:t>No monoclonal protein (M-Spike) in serum or urine electrophoresis </a:t>
            </a:r>
          </a:p>
          <a:p>
            <a:pPr marL="1016000" lvl="1" indent="-273050" defTabSz="914400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6000"/>
              <a:buFont typeface="Wingdings 3" pitchFamily="18" charset="2"/>
              <a:buChar char=""/>
              <a:tabLst/>
            </a:pPr>
            <a:r>
              <a:rPr lang="en-US" sz="1600" dirty="0">
                <a:solidFill>
                  <a:srgbClr val="0070C0"/>
                </a:solidFill>
                <a:latin typeface="Calibri"/>
                <a:ea typeface="+mn-ea"/>
              </a:rPr>
              <a:t>Serum and Urine IFE is negative – no monoclonal band detected</a:t>
            </a:r>
          </a:p>
          <a:p>
            <a:pPr marL="1016000" lvl="1" indent="-273050" defTabSz="914400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6000"/>
              <a:buFont typeface="Wingdings 3" pitchFamily="18" charset="2"/>
              <a:buChar char=""/>
              <a:tabLst/>
            </a:pPr>
            <a:r>
              <a:rPr lang="en-US" sz="1600" dirty="0">
                <a:solidFill>
                  <a:srgbClr val="0070C0"/>
                </a:solidFill>
                <a:latin typeface="Calibri"/>
                <a:ea typeface="+mn-ea"/>
              </a:rPr>
              <a:t>Bone marrow biopsy has &lt;5% plasma cells, not monoclonal</a:t>
            </a:r>
          </a:p>
          <a:p>
            <a:pPr marL="273050" indent="-273050" defTabSz="914400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6000"/>
              <a:buFont typeface="Wingdings 3" pitchFamily="18" charset="2"/>
              <a:buChar char=""/>
              <a:tabLst/>
            </a:pPr>
            <a:r>
              <a:rPr lang="en-US" sz="2000" dirty="0">
                <a:solidFill>
                  <a:srgbClr val="0070C0"/>
                </a:solidFill>
                <a:latin typeface="Calibri"/>
                <a:ea typeface="+mn-ea"/>
              </a:rPr>
              <a:t>Stringent Complete Remission (</a:t>
            </a:r>
            <a:r>
              <a:rPr lang="en-US" sz="2000" dirty="0" err="1">
                <a:solidFill>
                  <a:srgbClr val="0070C0"/>
                </a:solidFill>
                <a:latin typeface="Calibri"/>
                <a:ea typeface="+mn-ea"/>
              </a:rPr>
              <a:t>sCR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+mn-ea"/>
              </a:rPr>
              <a:t>) –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/>
                <a:ea typeface="+mn-ea"/>
              </a:rPr>
              <a:t>1 cancer cell in 10,000</a:t>
            </a:r>
          </a:p>
          <a:p>
            <a:pPr marL="1016000" lvl="1" indent="-273050" defTabSz="914400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6000"/>
              <a:buFont typeface="Wingdings 3" pitchFamily="18" charset="2"/>
              <a:buChar char=""/>
              <a:tabLst/>
            </a:pPr>
            <a:r>
              <a:rPr lang="en-US" sz="1600" dirty="0">
                <a:solidFill>
                  <a:srgbClr val="0070C0"/>
                </a:solidFill>
                <a:latin typeface="Calibri"/>
                <a:ea typeface="+mn-ea"/>
              </a:rPr>
              <a:t>+ kappa/Lambda light chain ratio normal</a:t>
            </a:r>
          </a:p>
          <a:p>
            <a:pPr marL="273050" indent="-273050" defTabSz="914400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6000"/>
              <a:buFont typeface="Wingdings 3" pitchFamily="18" charset="2"/>
              <a:buChar char=""/>
              <a:tabLst/>
            </a:pPr>
            <a:r>
              <a:rPr lang="en-US" sz="2000" dirty="0">
                <a:solidFill>
                  <a:srgbClr val="0070C0"/>
                </a:solidFill>
                <a:latin typeface="Calibri"/>
                <a:ea typeface="+mn-ea"/>
              </a:rPr>
              <a:t> Next generation Flowcytometry (MRD negative by NGF) –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/>
                <a:ea typeface="+mn-ea"/>
              </a:rPr>
              <a:t>1 in 100,000</a:t>
            </a:r>
          </a:p>
          <a:p>
            <a:pPr marL="1016000" lvl="1" indent="-273050" defTabSz="914400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6000"/>
              <a:buFont typeface="Wingdings 3" pitchFamily="18" charset="2"/>
              <a:buChar char=""/>
              <a:tabLst/>
            </a:pPr>
            <a:r>
              <a:rPr lang="en-US" sz="1600" dirty="0">
                <a:solidFill>
                  <a:srgbClr val="0070C0"/>
                </a:solidFill>
                <a:latin typeface="Calibri"/>
                <a:ea typeface="+mn-ea"/>
              </a:rPr>
              <a:t>Bone marrow aspirate, evaluate </a:t>
            </a:r>
            <a:r>
              <a:rPr lang="en-US" sz="1600" u="sng" dirty="0">
                <a:solidFill>
                  <a:srgbClr val="0070C0"/>
                </a:solidFill>
                <a:latin typeface="Calibri"/>
                <a:ea typeface="+mn-ea"/>
              </a:rPr>
              <a:t>&gt;</a:t>
            </a:r>
            <a:r>
              <a:rPr lang="en-US" sz="1600" dirty="0">
                <a:solidFill>
                  <a:srgbClr val="0070C0"/>
                </a:solidFill>
                <a:latin typeface="Calibri"/>
                <a:ea typeface="+mn-ea"/>
              </a:rPr>
              <a:t>5 million cells to detect monoclonal plasma cells using antibodies that can distinguish tumor plasma cells from normal bone marrow cells</a:t>
            </a:r>
          </a:p>
          <a:p>
            <a:pPr marL="273050" indent="-273050" defTabSz="914400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6000"/>
              <a:buFont typeface="Wingdings 3" pitchFamily="18" charset="2"/>
              <a:buChar char=""/>
              <a:tabLst/>
            </a:pPr>
            <a:r>
              <a:rPr lang="en-US" sz="2000" dirty="0">
                <a:solidFill>
                  <a:srgbClr val="0070C0"/>
                </a:solidFill>
                <a:latin typeface="Calibri"/>
                <a:ea typeface="+mn-ea"/>
              </a:rPr>
              <a:t>Next Generation DNA Sequencing (MRD negative by NGS) –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/>
                <a:ea typeface="+mn-ea"/>
              </a:rPr>
              <a:t>1 in 1,000,000</a:t>
            </a:r>
          </a:p>
          <a:p>
            <a:pPr marL="1016000" lvl="1" indent="-273050" defTabSz="914400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6000"/>
              <a:buFont typeface="Wingdings 3" pitchFamily="18" charset="2"/>
              <a:buChar char=""/>
              <a:tabLst/>
            </a:pPr>
            <a:r>
              <a:rPr lang="en-US" sz="1600" dirty="0">
                <a:solidFill>
                  <a:srgbClr val="0070C0"/>
                </a:solidFill>
                <a:latin typeface="Calibri"/>
                <a:ea typeface="+mn-ea"/>
              </a:rPr>
              <a:t>Bone marrow aspirate, need </a:t>
            </a:r>
            <a:r>
              <a:rPr lang="en-US" sz="1600" u="sng" dirty="0">
                <a:solidFill>
                  <a:srgbClr val="0070C0"/>
                </a:solidFill>
                <a:latin typeface="Calibri"/>
                <a:ea typeface="+mn-ea"/>
              </a:rPr>
              <a:t>&gt;</a:t>
            </a:r>
            <a:r>
              <a:rPr lang="en-US" sz="1600" dirty="0">
                <a:solidFill>
                  <a:srgbClr val="0070C0"/>
                </a:solidFill>
                <a:latin typeface="Calibri"/>
                <a:ea typeface="+mn-ea"/>
              </a:rPr>
              <a:t>1 million cells to detect tumor plasma cells by DNA finger print technique</a:t>
            </a:r>
          </a:p>
          <a:p>
            <a:pPr marL="273050" indent="-273050" defTabSz="914400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6000"/>
              <a:buFont typeface="Wingdings 3" pitchFamily="18" charset="2"/>
              <a:buChar char=""/>
              <a:tabLst/>
            </a:pPr>
            <a:r>
              <a:rPr lang="en-US" sz="2000" dirty="0">
                <a:solidFill>
                  <a:srgbClr val="0070C0"/>
                </a:solidFill>
                <a:latin typeface="Calibri"/>
                <a:ea typeface="+mn-ea"/>
              </a:rPr>
              <a:t>Liquid Tumor biopsy </a:t>
            </a:r>
          </a:p>
          <a:p>
            <a:pPr marL="1016000" lvl="1" indent="-273050" defTabSz="914400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6000"/>
              <a:buFont typeface="Wingdings 3" pitchFamily="18" charset="2"/>
              <a:buChar char=""/>
              <a:tabLst/>
            </a:pPr>
            <a:r>
              <a:rPr lang="en-US" sz="1600" dirty="0">
                <a:solidFill>
                  <a:srgbClr val="0070C0"/>
                </a:solidFill>
                <a:latin typeface="Calibri"/>
                <a:ea typeface="+mn-ea"/>
              </a:rPr>
              <a:t>Peripheral blood cells, to detect circulating tumor plasma cells by DNA finger print</a:t>
            </a:r>
          </a:p>
          <a:p>
            <a:pPr marL="1016000" lvl="1" indent="-273050" defTabSz="914400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6000"/>
              <a:buFont typeface="Wingdings 3" pitchFamily="18" charset="2"/>
              <a:buChar char=""/>
              <a:tabLst/>
            </a:pPr>
            <a:r>
              <a:rPr lang="en-US" sz="1600" dirty="0">
                <a:solidFill>
                  <a:srgbClr val="0070C0"/>
                </a:solidFill>
                <a:latin typeface="Calibri"/>
                <a:ea typeface="+mn-ea"/>
              </a:rPr>
              <a:t>Plasma, to detect circulating pieces of unique tumor cell DNA (Cell Free DNA)</a:t>
            </a:r>
          </a:p>
          <a:p>
            <a:pPr marL="273050" indent="-273050" defTabSz="914400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6000"/>
              <a:buFont typeface="Wingdings 3" pitchFamily="18" charset="2"/>
              <a:buChar char=""/>
              <a:tabLst/>
            </a:pPr>
            <a:endParaRPr lang="en-US" sz="2000" dirty="0">
              <a:solidFill>
                <a:srgbClr val="0070C0"/>
              </a:solidFill>
              <a:latin typeface="Calibri"/>
              <a:ea typeface="+mn-ea"/>
            </a:endParaRPr>
          </a:p>
          <a:p>
            <a:pPr marL="1016000" lvl="1" indent="-273050" defTabSz="914400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6000"/>
              <a:buFont typeface="Wingdings 3" pitchFamily="18" charset="2"/>
              <a:buChar char=""/>
              <a:tabLst/>
            </a:pPr>
            <a:endParaRPr lang="en-US" sz="1600" dirty="0">
              <a:solidFill>
                <a:srgbClr val="0070C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70111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26DD73F-9CAF-4AFB-84C3-634F134F3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848600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7895D6-16B6-4C3D-BD99-C3594344B9D8}"/>
              </a:ext>
            </a:extLst>
          </p:cNvPr>
          <p:cNvSpPr/>
          <p:nvPr/>
        </p:nvSpPr>
        <p:spPr>
          <a:xfrm>
            <a:off x="1" y="0"/>
            <a:ext cx="9144000" cy="5486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MRD testing by flow cytometry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B566C3-7766-410B-80B7-249DEB01E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83891" y="1"/>
            <a:ext cx="860109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4F998A-6727-4778-A4D8-0B05292D364A}"/>
              </a:ext>
            </a:extLst>
          </p:cNvPr>
          <p:cNvSpPr/>
          <p:nvPr/>
        </p:nvSpPr>
        <p:spPr>
          <a:xfrm>
            <a:off x="0" y="548641"/>
            <a:ext cx="9144000" cy="76200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35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5486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MRD testing by Mass Cytometry (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CyTOF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83891" y="1"/>
            <a:ext cx="860109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48641"/>
            <a:ext cx="9144000" cy="76200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5225760" y="6626160"/>
            <a:ext cx="3918240" cy="2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algn="r"/>
            <a:r>
              <a:rPr lang="en-GB" altLang="en-US" sz="1100">
                <a:latin typeface="+mn-lt"/>
              </a:rPr>
              <a:t>Sean C. Bendall et al. Science 2011;332:687-696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86" y="2198943"/>
            <a:ext cx="6388118" cy="416088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4160" y="656398"/>
            <a:ext cx="90993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FACS uses fluorophores as labels of antibodies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FACS is limited to 10 colors because of spectral overlap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CyTOF</a:t>
            </a:r>
            <a:r>
              <a:rPr lang="en-US" sz="1600" dirty="0"/>
              <a:t> substitutes isotopes of elements as labels for antibodies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Cells are vaporized and isotopes are analyzed by </a:t>
            </a:r>
            <a:r>
              <a:rPr lang="en-US" sz="1600" b="1" dirty="0"/>
              <a:t>T</a:t>
            </a:r>
            <a:r>
              <a:rPr lang="en-US" sz="1600" dirty="0"/>
              <a:t>ime </a:t>
            </a:r>
            <a:r>
              <a:rPr lang="en-US" sz="1600" b="1" dirty="0"/>
              <a:t>O</a:t>
            </a:r>
            <a:r>
              <a:rPr lang="en-US" sz="1600" dirty="0"/>
              <a:t>f </a:t>
            </a:r>
            <a:r>
              <a:rPr lang="en-US" sz="1600" b="1" dirty="0"/>
              <a:t>F</a:t>
            </a:r>
            <a:r>
              <a:rPr lang="en-US" sz="1600" dirty="0"/>
              <a:t>light mass spectrometer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Accurately measure 34 markers simultaneously on every cell that is analyzed; up to 100 may be possible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00175" y="2707036"/>
            <a:ext cx="2600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13 cell surface 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18 additional intracellular parameters</a:t>
            </a:r>
          </a:p>
        </p:txBody>
      </p:sp>
    </p:spTree>
    <p:extLst>
      <p:ext uri="{BB962C8B-B14F-4D97-AF65-F5344CB8AC3E}">
        <p14:creationId xmlns:p14="http://schemas.microsoft.com/office/powerpoint/2010/main" val="1797771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FCF1803E-A82B-4019-8A28-DE50BE775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92475"/>
            <a:ext cx="211772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17">
            <a:extLst>
              <a:ext uri="{FF2B5EF4-FFF2-40B4-BE49-F238E27FC236}">
                <a16:creationId xmlns:a16="http://schemas.microsoft.com/office/drawing/2014/main" id="{DF1E923F-4722-46F8-9B93-B4145A6DBE28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5680075"/>
            <a:ext cx="1143000" cy="644525"/>
            <a:chOff x="1066800" y="5791200"/>
            <a:chExt cx="1143000" cy="644856"/>
          </a:xfrm>
        </p:grpSpPr>
        <p:pic>
          <p:nvPicPr>
            <p:cNvPr id="3135" name="Picture 4">
              <a:extLst>
                <a:ext uri="{FF2B5EF4-FFF2-40B4-BE49-F238E27FC236}">
                  <a16:creationId xmlns:a16="http://schemas.microsoft.com/office/drawing/2014/main" id="{8EE233D2-2464-4E88-9818-A06493D663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943" b="50125"/>
            <a:stretch>
              <a:fillRect/>
            </a:stretch>
          </p:blipFill>
          <p:spPr bwMode="auto">
            <a:xfrm>
              <a:off x="1066800" y="5983969"/>
              <a:ext cx="1143000" cy="45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6" name="Picture 4">
              <a:extLst>
                <a:ext uri="{FF2B5EF4-FFF2-40B4-BE49-F238E27FC236}">
                  <a16:creationId xmlns:a16="http://schemas.microsoft.com/office/drawing/2014/main" id="{33405024-3335-4B42-8FDC-6289B493D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75" b="41771"/>
            <a:stretch>
              <a:fillRect/>
            </a:stretch>
          </p:blipFill>
          <p:spPr bwMode="auto">
            <a:xfrm>
              <a:off x="1066800" y="5791200"/>
              <a:ext cx="1143000" cy="25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6" name="Picture 5">
            <a:extLst>
              <a:ext uri="{FF2B5EF4-FFF2-40B4-BE49-F238E27FC236}">
                <a16:creationId xmlns:a16="http://schemas.microsoft.com/office/drawing/2014/main" id="{00ED21E9-A77D-445B-9C1B-1CA0FDC0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60438"/>
            <a:ext cx="20574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>
            <a:extLst>
              <a:ext uri="{FF2B5EF4-FFF2-40B4-BE49-F238E27FC236}">
                <a16:creationId xmlns:a16="http://schemas.microsoft.com/office/drawing/2014/main" id="{384C1B36-9BA9-4131-8FD9-00B91819B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0600"/>
            <a:ext cx="20574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>
            <a:extLst>
              <a:ext uri="{FF2B5EF4-FFF2-40B4-BE49-F238E27FC236}">
                <a16:creationId xmlns:a16="http://schemas.microsoft.com/office/drawing/2014/main" id="{9753A123-851C-4981-8043-AA3E40D23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00125"/>
            <a:ext cx="20574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>
            <a:extLst>
              <a:ext uri="{FF2B5EF4-FFF2-40B4-BE49-F238E27FC236}">
                <a16:creationId xmlns:a16="http://schemas.microsoft.com/office/drawing/2014/main" id="{C747EFEF-7050-45C2-A4E9-E0019376B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00125"/>
            <a:ext cx="20574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8">
            <a:extLst>
              <a:ext uri="{FF2B5EF4-FFF2-40B4-BE49-F238E27FC236}">
                <a16:creationId xmlns:a16="http://schemas.microsoft.com/office/drawing/2014/main" id="{C1F6EA67-8576-4109-9105-C1DE98F47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915" y="3176763"/>
            <a:ext cx="23703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Total plasma cells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58D6BA-8104-4E1D-B91A-57463B83AF3E}"/>
              </a:ext>
            </a:extLst>
          </p:cNvPr>
          <p:cNvCxnSpPr/>
          <p:nvPr/>
        </p:nvCxnSpPr>
        <p:spPr>
          <a:xfrm>
            <a:off x="609600" y="838200"/>
            <a:ext cx="807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>
            <a:extLst>
              <a:ext uri="{FF2B5EF4-FFF2-40B4-BE49-F238E27FC236}">
                <a16:creationId xmlns:a16="http://schemas.microsoft.com/office/drawing/2014/main" id="{EA14527C-B349-4922-9FED-2175023352CF}"/>
              </a:ext>
            </a:extLst>
          </p:cNvPr>
          <p:cNvSpPr/>
          <p:nvPr/>
        </p:nvSpPr>
        <p:spPr>
          <a:xfrm rot="5400000">
            <a:off x="4362450" y="-1162050"/>
            <a:ext cx="342900" cy="8305800"/>
          </a:xfrm>
          <a:prstGeom prst="rightBrace">
            <a:avLst>
              <a:gd name="adj1" fmla="val 4813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CAF3296-EE1E-427B-8BDE-FB6D5AB4B52B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3486150"/>
          <a:ext cx="5334000" cy="1543050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1885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Count</a:t>
                      </a:r>
                      <a:endParaRPr lang="en-US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% of total</a:t>
                      </a:r>
                      <a:endParaRPr lang="en-US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% of PC</a:t>
                      </a:r>
                      <a:endParaRPr lang="en-US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Total singlet events</a:t>
                      </a:r>
                      <a:endParaRPr lang="en-US" sz="16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753779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Normal IgK PC</a:t>
                      </a:r>
                      <a:endParaRPr lang="en-US" sz="16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14154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48.36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Normal IgL PC</a:t>
                      </a:r>
                      <a:endParaRPr lang="en-US" sz="16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11489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39.26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Abnormal PC</a:t>
                      </a:r>
                      <a:endParaRPr lang="en-US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12.38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115" name="Picture 24">
            <a:extLst>
              <a:ext uri="{FF2B5EF4-FFF2-40B4-BE49-F238E27FC236}">
                <a16:creationId xmlns:a16="http://schemas.microsoft.com/office/drawing/2014/main" id="{F888E5EB-374B-4364-AB58-C9BFFD0F1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486400"/>
            <a:ext cx="68897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6" name="Picture 25">
            <a:extLst>
              <a:ext uri="{FF2B5EF4-FFF2-40B4-BE49-F238E27FC236}">
                <a16:creationId xmlns:a16="http://schemas.microsoft.com/office/drawing/2014/main" id="{9353C333-606D-4C03-A826-C543FECD3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486400"/>
            <a:ext cx="68897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7" name="Picture 26">
            <a:extLst>
              <a:ext uri="{FF2B5EF4-FFF2-40B4-BE49-F238E27FC236}">
                <a16:creationId xmlns:a16="http://schemas.microsoft.com/office/drawing/2014/main" id="{CEE18055-1947-4FF3-8080-4DC5EA78A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5486400"/>
            <a:ext cx="690562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8" name="Picture 27">
            <a:extLst>
              <a:ext uri="{FF2B5EF4-FFF2-40B4-BE49-F238E27FC236}">
                <a16:creationId xmlns:a16="http://schemas.microsoft.com/office/drawing/2014/main" id="{651721CE-0740-419D-B397-9A7A26CA1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5486400"/>
            <a:ext cx="690562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9" name="Picture 28">
            <a:extLst>
              <a:ext uri="{FF2B5EF4-FFF2-40B4-BE49-F238E27FC236}">
                <a16:creationId xmlns:a16="http://schemas.microsoft.com/office/drawing/2014/main" id="{4A16226D-D8CE-436C-BEA6-A3796EE3B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5486400"/>
            <a:ext cx="68897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0" name="Picture 29">
            <a:extLst>
              <a:ext uri="{FF2B5EF4-FFF2-40B4-BE49-F238E27FC236}">
                <a16:creationId xmlns:a16="http://schemas.microsoft.com/office/drawing/2014/main" id="{A9CE6538-AF1B-46FC-A5C9-AB8CFCF21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5486400"/>
            <a:ext cx="68897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1" name="Picture 30">
            <a:extLst>
              <a:ext uri="{FF2B5EF4-FFF2-40B4-BE49-F238E27FC236}">
                <a16:creationId xmlns:a16="http://schemas.microsoft.com/office/drawing/2014/main" id="{EFC4D060-9C65-4E25-88E9-6CE6139A0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5486400"/>
            <a:ext cx="68897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2" name="Picture 31">
            <a:extLst>
              <a:ext uri="{FF2B5EF4-FFF2-40B4-BE49-F238E27FC236}">
                <a16:creationId xmlns:a16="http://schemas.microsoft.com/office/drawing/2014/main" id="{452E641F-C301-4120-8B75-B8BFB4869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5" y="5486400"/>
            <a:ext cx="68897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3" name="Picture 32">
            <a:extLst>
              <a:ext uri="{FF2B5EF4-FFF2-40B4-BE49-F238E27FC236}">
                <a16:creationId xmlns:a16="http://schemas.microsoft.com/office/drawing/2014/main" id="{769FD585-635A-41EF-AC08-C9EF6A59E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486400"/>
            <a:ext cx="6858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4" name="TextBox 18">
            <a:extLst>
              <a:ext uri="{FF2B5EF4-FFF2-40B4-BE49-F238E27FC236}">
                <a16:creationId xmlns:a16="http://schemas.microsoft.com/office/drawing/2014/main" id="{9E548B28-AB03-46B3-AEEA-C1B1FFDFD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6477000"/>
            <a:ext cx="64452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IgK</a:t>
            </a:r>
          </a:p>
        </p:txBody>
      </p:sp>
      <p:sp>
        <p:nvSpPr>
          <p:cNvPr id="3125" name="TextBox 51">
            <a:extLst>
              <a:ext uri="{FF2B5EF4-FFF2-40B4-BE49-F238E27FC236}">
                <a16:creationId xmlns:a16="http://schemas.microsoft.com/office/drawing/2014/main" id="{AAD0B985-741D-4D06-AC89-8EBB645D2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477000"/>
            <a:ext cx="64452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IgL</a:t>
            </a:r>
          </a:p>
        </p:txBody>
      </p:sp>
      <p:sp>
        <p:nvSpPr>
          <p:cNvPr id="3126" name="TextBox 52">
            <a:extLst>
              <a:ext uri="{FF2B5EF4-FFF2-40B4-BE49-F238E27FC236}">
                <a16:creationId xmlns:a16="http://schemas.microsoft.com/office/drawing/2014/main" id="{41A55354-575F-4C94-B59B-4094ED0AA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477000"/>
            <a:ext cx="64452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CD19</a:t>
            </a:r>
          </a:p>
        </p:txBody>
      </p:sp>
      <p:sp>
        <p:nvSpPr>
          <p:cNvPr id="3127" name="TextBox 54">
            <a:extLst>
              <a:ext uri="{FF2B5EF4-FFF2-40B4-BE49-F238E27FC236}">
                <a16:creationId xmlns:a16="http://schemas.microsoft.com/office/drawing/2014/main" id="{2D939473-A66E-4F9F-B338-3760D0986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350" y="6477000"/>
            <a:ext cx="64452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CD45</a:t>
            </a:r>
          </a:p>
        </p:txBody>
      </p:sp>
      <p:sp>
        <p:nvSpPr>
          <p:cNvPr id="3128" name="TextBox 55">
            <a:extLst>
              <a:ext uri="{FF2B5EF4-FFF2-40B4-BE49-F238E27FC236}">
                <a16:creationId xmlns:a16="http://schemas.microsoft.com/office/drawing/2014/main" id="{B9F22CF1-E9A0-4C58-B251-2B17EE32D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6477000"/>
            <a:ext cx="79692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CD45RA</a:t>
            </a:r>
          </a:p>
        </p:txBody>
      </p:sp>
      <p:sp>
        <p:nvSpPr>
          <p:cNvPr id="3129" name="TextBox 56">
            <a:extLst>
              <a:ext uri="{FF2B5EF4-FFF2-40B4-BE49-F238E27FC236}">
                <a16:creationId xmlns:a16="http://schemas.microsoft.com/office/drawing/2014/main" id="{270AB397-F65F-44FE-9579-4C2E6C3E4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550" y="6477000"/>
            <a:ext cx="642938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CD27</a:t>
            </a:r>
          </a:p>
        </p:txBody>
      </p:sp>
      <p:sp>
        <p:nvSpPr>
          <p:cNvPr id="3130" name="TextBox 57">
            <a:extLst>
              <a:ext uri="{FF2B5EF4-FFF2-40B4-BE49-F238E27FC236}">
                <a16:creationId xmlns:a16="http://schemas.microsoft.com/office/drawing/2014/main" id="{33478CA3-451F-4607-A6CC-3AE7B628D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477000"/>
            <a:ext cx="8382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CD56</a:t>
            </a:r>
          </a:p>
        </p:txBody>
      </p:sp>
      <p:sp>
        <p:nvSpPr>
          <p:cNvPr id="3131" name="TextBox 58">
            <a:extLst>
              <a:ext uri="{FF2B5EF4-FFF2-40B4-BE49-F238E27FC236}">
                <a16:creationId xmlns:a16="http://schemas.microsoft.com/office/drawing/2014/main" id="{3D575951-05B1-4A92-95EC-CD01BFAD4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525" y="6477000"/>
            <a:ext cx="64452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CD39</a:t>
            </a:r>
          </a:p>
        </p:txBody>
      </p:sp>
      <p:sp>
        <p:nvSpPr>
          <p:cNvPr id="3132" name="TextBox 59">
            <a:extLst>
              <a:ext uri="{FF2B5EF4-FFF2-40B4-BE49-F238E27FC236}">
                <a16:creationId xmlns:a16="http://schemas.microsoft.com/office/drawing/2014/main" id="{8C9A0E11-277D-449C-B233-B78F32A32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5925" y="6477000"/>
            <a:ext cx="95567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HLA-ABC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15409ED-8018-4D2F-807D-4290FB439CB5}"/>
              </a:ext>
            </a:extLst>
          </p:cNvPr>
          <p:cNvSpPr txBox="1"/>
          <p:nvPr/>
        </p:nvSpPr>
        <p:spPr>
          <a:xfrm>
            <a:off x="36513" y="6505763"/>
            <a:ext cx="2898775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  <a:cs typeface="+mn-cs"/>
              </a:rPr>
              <a:t>Mass Cytometry (</a:t>
            </a:r>
            <a:r>
              <a:rPr lang="en-US" sz="2000" dirty="0" err="1">
                <a:latin typeface="+mj-lt"/>
                <a:cs typeface="+mn-cs"/>
              </a:rPr>
              <a:t>CyTOF</a:t>
            </a:r>
            <a:r>
              <a:rPr lang="en-US" sz="2000" dirty="0">
                <a:latin typeface="+mj-lt"/>
                <a:cs typeface="+mn-cs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31D2EF-3AB0-47D5-AC65-3A1CAC799236}"/>
                  </a:ext>
                </a:extLst>
              </p14:cNvPr>
              <p14:cNvContentPartPr/>
              <p14:nvPr/>
            </p14:nvContentPartPr>
            <p14:xfrm>
              <a:off x="3623049" y="5864905"/>
              <a:ext cx="7920" cy="2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31D2EF-3AB0-47D5-AC65-3A1CAC79923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20937" y="5862549"/>
                <a:ext cx="12144" cy="6873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D54396F3-445A-45E7-8FB8-05882BC1DF14}"/>
              </a:ext>
            </a:extLst>
          </p:cNvPr>
          <p:cNvSpPr/>
          <p:nvPr/>
        </p:nvSpPr>
        <p:spPr>
          <a:xfrm>
            <a:off x="1" y="0"/>
            <a:ext cx="9144000" cy="5486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MRD testing by Mass Cytometry (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CyTOF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6DF404D-E2E2-4211-9D32-52196F8CDE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83891" y="1"/>
            <a:ext cx="860109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28434FB-1857-4005-AD97-CAE1A5166C3D}"/>
              </a:ext>
            </a:extLst>
          </p:cNvPr>
          <p:cNvSpPr/>
          <p:nvPr/>
        </p:nvSpPr>
        <p:spPr>
          <a:xfrm>
            <a:off x="0" y="548641"/>
            <a:ext cx="9144000" cy="76200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78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5486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of MRD testing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83891" y="1"/>
            <a:ext cx="860109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48641"/>
            <a:ext cx="9144000" cy="76200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7573" y="481601"/>
            <a:ext cx="8524875" cy="99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536575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36575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365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3657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3657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685800" eaLnBrk="0" fontAlgn="base" hangingPunct="0">
              <a:lnSpc>
                <a:spcPct val="80000"/>
              </a:lnSpc>
              <a:spcAft>
                <a:spcPct val="0"/>
              </a:spcAft>
              <a:buNone/>
              <a:tabLst>
                <a:tab pos="402431" algn="l"/>
              </a:tabLst>
            </a:pPr>
            <a:r>
              <a:rPr lang="en-GB" altLang="es-ES_tradnl" sz="1800" b="1" dirty="0">
                <a:latin typeface="Arial" charset="0"/>
              </a:rPr>
              <a:t>   </a:t>
            </a:r>
            <a:endParaRPr lang="en-GB" altLang="es-ES_tradnl" sz="1800" dirty="0">
              <a:latin typeface="Arial" charset="0"/>
            </a:endParaRPr>
          </a:p>
          <a:p>
            <a:pPr lvl="0" algn="ctr" defTabSz="914400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6000"/>
              <a:buNone/>
              <a:tabLst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</a:rPr>
              <a:t>Non-invasive testing – deep analysis of peripheral blood and bone marrow</a:t>
            </a:r>
          </a:p>
          <a:p>
            <a:pPr defTabSz="685800" eaLnBrk="0" fontAlgn="base" hangingPunct="0">
              <a:lnSpc>
                <a:spcPct val="110000"/>
              </a:lnSpc>
              <a:spcAft>
                <a:spcPct val="0"/>
              </a:spcAft>
              <a:buNone/>
              <a:tabLst>
                <a:tab pos="402431" algn="l"/>
              </a:tabLst>
            </a:pPr>
            <a:endParaRPr lang="en-GB" altLang="es-ES_tradnl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3" y="1277137"/>
            <a:ext cx="8735040" cy="492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22019" y="6566014"/>
            <a:ext cx="3021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Anderson et al </a:t>
            </a:r>
            <a:r>
              <a:rPr lang="en-US" sz="1100" dirty="0" err="1"/>
              <a:t>Clin</a:t>
            </a:r>
            <a:r>
              <a:rPr lang="en-US" sz="1100" dirty="0"/>
              <a:t> Cancer Res; 23(15) 3980-3993</a:t>
            </a:r>
          </a:p>
        </p:txBody>
      </p:sp>
    </p:spTree>
    <p:extLst>
      <p:ext uri="{BB962C8B-B14F-4D97-AF65-F5344CB8AC3E}">
        <p14:creationId xmlns:p14="http://schemas.microsoft.com/office/powerpoint/2010/main" val="387996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5486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MRD important to multiple myeloma patients?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83891" y="1"/>
            <a:ext cx="860109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48641"/>
            <a:ext cx="9144000" cy="76200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7573" y="867825"/>
            <a:ext cx="852487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536575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36575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365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3657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3657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273050" lvl="0" indent="-273050" defTabSz="914400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6000"/>
              <a:buFont typeface="Wingdings 3" pitchFamily="18" charset="2"/>
              <a:buChar char=""/>
              <a:tabLst/>
            </a:pPr>
            <a:r>
              <a:rPr lang="en-US" sz="1800" b="1" dirty="0">
                <a:solidFill>
                  <a:prstClr val="black"/>
                </a:solidFill>
                <a:latin typeface="Calibri"/>
                <a:ea typeface="+mn-ea"/>
              </a:rPr>
              <a:t>CONCEPT: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 Eradication of tumor cells is necessary for a cure in most cancers</a:t>
            </a:r>
          </a:p>
          <a:p>
            <a:pPr marL="1016000" lvl="1" indent="-273050" defTabSz="914400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6000"/>
              <a:buFont typeface="Wingdings 3" pitchFamily="18" charset="2"/>
              <a:buChar char=""/>
              <a:tabLst/>
            </a:pPr>
            <a:r>
              <a:rPr lang="en-US" sz="1800" b="1" dirty="0">
                <a:solidFill>
                  <a:prstClr val="black"/>
                </a:solidFill>
                <a:latin typeface="Calibri"/>
                <a:ea typeface="+mn-ea"/>
              </a:rPr>
              <a:t>Therefore, detection of minimal residual cancer cells still present is important </a:t>
            </a:r>
          </a:p>
          <a:p>
            <a:pPr marL="273050" lvl="0" indent="-273050" defTabSz="914400" fontAlgn="base">
              <a:spcBef>
                <a:spcPts val="1800"/>
              </a:spcBef>
              <a:spcAft>
                <a:spcPct val="0"/>
              </a:spcAft>
              <a:buClr>
                <a:srgbClr val="3891A7"/>
              </a:buClr>
              <a:buSzPct val="76000"/>
              <a:buFont typeface="Wingdings 3" pitchFamily="18" charset="2"/>
              <a:buChar char=""/>
              <a:tabLst/>
            </a:pPr>
            <a:r>
              <a:rPr lang="en-US" sz="1800" b="1" dirty="0">
                <a:solidFill>
                  <a:prstClr val="black"/>
                </a:solidFill>
                <a:latin typeface="Calibri"/>
                <a:ea typeface="+mn-ea"/>
              </a:rPr>
              <a:t>EXCEPTION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. (MGUS-like profile). A small number of residual </a:t>
            </a:r>
            <a:r>
              <a:rPr lang="en-US" sz="1800" dirty="0" err="1">
                <a:solidFill>
                  <a:prstClr val="black"/>
                </a:solidFill>
                <a:latin typeface="Calibri"/>
                <a:ea typeface="+mn-ea"/>
              </a:rPr>
              <a:t>tumour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 cells may persist under control of immune system for a long time (MM &amp; low grade NHL)</a:t>
            </a:r>
            <a:endParaRPr lang="en-US" sz="1800" dirty="0">
              <a:solidFill>
                <a:srgbClr val="4F271C"/>
              </a:solidFill>
              <a:latin typeface="Calibri"/>
              <a:ea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8" y="3068761"/>
            <a:ext cx="7826223" cy="312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710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3730</TotalTime>
  <Words>961</Words>
  <Application>Microsoft Office PowerPoint</Application>
  <PresentationFormat>On-screen Show (4:3)</PresentationFormat>
  <Paragraphs>149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MS Mincho</vt:lpstr>
      <vt:lpstr>ＭＳ Ｐゴシック</vt:lpstr>
      <vt:lpstr>ＭＳ Ｐゴシック</vt:lpstr>
      <vt:lpstr>Arial</vt:lpstr>
      <vt:lpstr>Calibri</vt:lpstr>
      <vt:lpstr>msgothic</vt:lpstr>
      <vt:lpstr>Symbol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AECOM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Profile</dc:title>
  <dc:creator>samir parekh</dc:creator>
  <cp:lastModifiedBy>Madeline Hunter</cp:lastModifiedBy>
  <cp:revision>145</cp:revision>
  <cp:lastPrinted>2017-09-08T21:37:50Z</cp:lastPrinted>
  <dcterms:created xsi:type="dcterms:W3CDTF">2015-05-21T21:59:35Z</dcterms:created>
  <dcterms:modified xsi:type="dcterms:W3CDTF">2017-09-10T14:51:19Z</dcterms:modified>
</cp:coreProperties>
</file>