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64" r:id="rId3"/>
    <p:sldId id="265" r:id="rId4"/>
    <p:sldId id="266" r:id="rId5"/>
    <p:sldId id="269" r:id="rId6"/>
    <p:sldId id="270" r:id="rId7"/>
    <p:sldId id="271" r:id="rId8"/>
    <p:sldId id="279" r:id="rId9"/>
    <p:sldId id="280" r:id="rId10"/>
    <p:sldId id="281" r:id="rId11"/>
    <p:sldId id="282" r:id="rId12"/>
    <p:sldId id="283" r:id="rId13"/>
    <p:sldId id="288" r:id="rId14"/>
    <p:sldId id="268" r:id="rId15"/>
    <p:sldId id="285" r:id="rId16"/>
    <p:sldId id="289" r:id="rId17"/>
    <p:sldId id="274" r:id="rId18"/>
    <p:sldId id="291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224">
          <p15:clr>
            <a:srgbClr val="A4A3A4"/>
          </p15:clr>
        </p15:guide>
        <p15:guide id="3" pos="2880">
          <p15:clr>
            <a:srgbClr val="A4A3A4"/>
          </p15:clr>
        </p15:guide>
        <p15:guide id="4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Quinn Young" initials="AQY" lastIdx="2" clrIdx="0">
    <p:extLst/>
  </p:cmAuthor>
  <p:cmAuthor id="2" name="LaTemple, Denise" initials="dlatemple" lastIdx="3" clrIdx="1"/>
  <p:cmAuthor id="3" name="Tenaglia, Karen" initials="ktenaglia" lastIdx="2" clrIdx="2"/>
  <p:cmAuthor id="4" name="jss" initials="jss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F9E"/>
    <a:srgbClr val="B72F3F"/>
    <a:srgbClr val="B6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4863" autoAdjust="0"/>
    <p:restoredTop sz="97135" autoAdjust="0"/>
  </p:normalViewPr>
  <p:slideViewPr>
    <p:cSldViewPr showGuides="1">
      <p:cViewPr varScale="1">
        <p:scale>
          <a:sx n="130" d="100"/>
          <a:sy n="130" d="100"/>
        </p:scale>
        <p:origin x="-1400" y="-96"/>
      </p:cViewPr>
      <p:guideLst>
        <p:guide orient="horz" pos="2160"/>
        <p:guide orient="horz" pos="4224"/>
        <p:guide pos="2880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16"/>
    </p:cViewPr>
  </p:sorterViewPr>
  <p:notesViewPr>
    <p:cSldViewPr>
      <p:cViewPr varScale="1">
        <p:scale>
          <a:sx n="116" d="100"/>
          <a:sy n="116" d="100"/>
        </p:scale>
        <p:origin x="-1164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 smtClean="0"/>
              <a:t>MMRF Patient Summit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r>
              <a:rPr lang="en-US" dirty="0" smtClean="0"/>
              <a:t>Hackensack 10/1/16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5E98A3E-7B2E-4113-B866-3C8B7ABC3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1179FA2-E547-4AFE-A0A0-39706ED2E72D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CA18932-933C-449D-984C-C1F15FCAA6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2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14754-2451-9344-97CD-96BBE6724F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7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14754-2451-9344-97CD-96BBE6724F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8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8932-933C-449D-984C-C1F15FCAA6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4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8932-933C-449D-984C-C1F15FCAA65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9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725E-7E39-4475-97AD-46F24C4A5B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725E-7E39-4475-97AD-46F24C4A5B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725E-7E39-4475-97AD-46F24C4A5B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8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6931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4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2684 MMRF PowerPoint V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6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84225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7550" y="539855"/>
            <a:ext cx="4766179" cy="779463"/>
          </a:xfrm>
          <a:prstGeom prst="rect">
            <a:avLst/>
          </a:prstGeom>
        </p:spPr>
        <p:txBody>
          <a:bodyPr anchor="ctr"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201613" y="6356350"/>
            <a:ext cx="569912" cy="36512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A28991"/>
                </a:solidFill>
                <a:latin typeface="Oswald Ligh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2C84692-8A1B-984B-A14F-474393D0D22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0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13765"/>
            <a:ext cx="5449824" cy="77401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Oswald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02064" y="6356350"/>
            <a:ext cx="568902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Oswald Light"/>
              </a:defRPr>
            </a:lvl1pPr>
          </a:lstStyle>
          <a:p>
            <a:fld id="{5CCE256C-6CD1-4019-886C-820B2DB8DA7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66420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rgbClr val="6B053D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2217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84225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7550" y="539855"/>
            <a:ext cx="4766179" cy="779463"/>
          </a:xfrm>
          <a:prstGeom prst="rect">
            <a:avLst/>
          </a:prstGeom>
        </p:spPr>
        <p:txBody>
          <a:bodyPr anchor="ctr"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201613" y="6356350"/>
            <a:ext cx="569912" cy="36512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A28991"/>
                </a:solidFill>
                <a:latin typeface="Oswald Ligh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2C84692-8A1B-984B-A14F-474393D0D22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9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84225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7550" y="539855"/>
            <a:ext cx="4766179" cy="779463"/>
          </a:xfrm>
          <a:prstGeom prst="rect">
            <a:avLst/>
          </a:prstGeom>
        </p:spPr>
        <p:txBody>
          <a:bodyPr anchor="ctr"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201613" y="6356350"/>
            <a:ext cx="569912" cy="36512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A28991"/>
                </a:solidFill>
                <a:latin typeface="Oswald Ligh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2C84692-8A1B-984B-A14F-474393D0D22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9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2684 MMRF PowerPoint V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>
          <a:xfrm>
            <a:off x="707572" y="362442"/>
            <a:ext cx="5431972" cy="705596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0" i="0">
                <a:solidFill>
                  <a:schemeClr val="bg1"/>
                </a:solidFill>
                <a:latin typeface="Oswald Light"/>
                <a:cs typeface="Oswald Ligh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9783" y="2054225"/>
            <a:ext cx="6325942" cy="4162425"/>
          </a:xfrm>
          <a:prstGeom prst="rect">
            <a:avLst/>
          </a:prstGeom>
        </p:spPr>
        <p:txBody>
          <a:bodyPr vert="horz"/>
          <a:lstStyle>
            <a:lvl1pPr>
              <a:buNone/>
              <a:defRPr b="0" i="0">
                <a:solidFill>
                  <a:schemeClr val="tx2">
                    <a:lumMod val="90000"/>
                    <a:lumOff val="10000"/>
                  </a:schemeClr>
                </a:solidFill>
                <a:latin typeface="Oswald Light"/>
                <a:cs typeface="Oswald Light"/>
              </a:defRPr>
            </a:lvl1pPr>
            <a:lvl2pPr>
              <a:buFont typeface="Arial"/>
              <a:buChar char="•"/>
              <a:defRPr b="0" i="0">
                <a:latin typeface="Oswald Light"/>
                <a:cs typeface="Oswald Light"/>
              </a:defRPr>
            </a:lvl2pPr>
            <a:lvl3pPr>
              <a:buFont typeface="Lucida Grande"/>
              <a:buChar char="-"/>
              <a:defRPr b="0" i="0">
                <a:latin typeface="Oswald Light"/>
                <a:cs typeface="Oswald Light"/>
              </a:defRPr>
            </a:lvl3pPr>
            <a:lvl4pPr>
              <a:buFont typeface="Arial"/>
              <a:buChar char="•"/>
              <a:defRPr b="0" i="0">
                <a:latin typeface="Oswald Light"/>
                <a:cs typeface="Oswald Light"/>
              </a:defRPr>
            </a:lvl4pPr>
            <a:lvl5pPr>
              <a:buFont typeface="Courier New"/>
              <a:buChar char="o"/>
              <a:defRPr b="0" i="0">
                <a:latin typeface="Oswald Light"/>
                <a:cs typeface="Oswald Light"/>
              </a:defRPr>
            </a:lvl5pPr>
          </a:lstStyle>
          <a:p>
            <a:pPr lvl="0"/>
            <a:r>
              <a:rPr lang="en-US" dirty="0" smtClean="0"/>
              <a:t>Page Content</a:t>
            </a:r>
          </a:p>
          <a:p>
            <a:pPr lvl="1"/>
            <a:r>
              <a:rPr lang="en-US" dirty="0" smtClean="0"/>
              <a:t>Bullet 1</a:t>
            </a:r>
          </a:p>
          <a:p>
            <a:pPr lvl="2"/>
            <a:r>
              <a:rPr lang="en-US" dirty="0" smtClean="0"/>
              <a:t>Bullet 2</a:t>
            </a:r>
          </a:p>
          <a:p>
            <a:pPr lvl="3"/>
            <a:r>
              <a:rPr lang="en-US" dirty="0" smtClean="0"/>
              <a:t>Bullet 3</a:t>
            </a:r>
          </a:p>
          <a:p>
            <a:pPr lvl="4"/>
            <a:r>
              <a:rPr lang="en-US" dirty="0" smtClean="0"/>
              <a:t>Bullet 4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657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Oswald Light"/>
                <a:cs typeface="Oswald Ligh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4BE4D-A4E6-4940-A2DF-2A81D37A57E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4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13765"/>
            <a:ext cx="5449824" cy="77401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Oswald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02064" y="6356350"/>
            <a:ext cx="568902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Oswald Light"/>
              </a:defRPr>
            </a:lvl1pPr>
          </a:lstStyle>
          <a:p>
            <a:fld id="{5CCE256C-6CD1-4019-886C-820B2DB8DA7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66420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rgbClr val="6B053D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91900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13765"/>
            <a:ext cx="5449824" cy="77401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Oswald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02064" y="6356350"/>
            <a:ext cx="568902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Oswald Light"/>
              </a:defRPr>
            </a:lvl1pPr>
          </a:lstStyle>
          <a:p>
            <a:fld id="{5CCE256C-6CD1-4019-886C-820B2DB8DA7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66420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rgbClr val="6B053D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63460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833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4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0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0188" indent="-230188">
              <a:defRPr sz="2800"/>
            </a:lvl1pPr>
            <a:lvl2pPr marL="630238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0188" indent="-230188">
              <a:defRPr sz="2800"/>
            </a:lvl1pPr>
            <a:lvl2pPr marL="630238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833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75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833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2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833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1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6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4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099046"/>
            <a:ext cx="660073" cy="6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8" r:id="rId18"/>
    <p:sldLayoutId id="214748366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4163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213" indent="-4000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8563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2725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gif"/><Relationship Id="rId12" Type="http://schemas.openxmlformats.org/officeDocument/2006/relationships/image" Target="../media/image20.jpe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openxmlformats.org/officeDocument/2006/relationships/image" Target="../media/image38.png"/><Relationship Id="rId21" Type="http://schemas.openxmlformats.org/officeDocument/2006/relationships/image" Target="../media/image39.jpeg"/><Relationship Id="rId22" Type="http://schemas.openxmlformats.org/officeDocument/2006/relationships/image" Target="../media/image40.jpe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1" Type="http://schemas.openxmlformats.org/officeDocument/2006/relationships/image" Target="../media/image29.jpeg"/><Relationship Id="rId12" Type="http://schemas.openxmlformats.org/officeDocument/2006/relationships/image" Target="../media/image30.gif"/><Relationship Id="rId13" Type="http://schemas.openxmlformats.org/officeDocument/2006/relationships/image" Target="../media/image31.jpeg"/><Relationship Id="rId14" Type="http://schemas.openxmlformats.org/officeDocument/2006/relationships/image" Target="../media/image32.jpe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jpeg"/><Relationship Id="rId18" Type="http://schemas.openxmlformats.org/officeDocument/2006/relationships/image" Target="../media/image36.jpeg"/><Relationship Id="rId19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hyperlink" Target="http://www.google.com/url?sa=i&amp;rct=j&amp;q=&amp;esrc=s&amp;frm=1&amp;source=images&amp;cd=&amp;cad=rja&amp;docid=36iwz70B9hMldM&amp;tbnid=pjpDunVIJHe1vM:&amp;ved=0CAUQjRw&amp;url=http://www.massgeneral.org/cancer/&amp;ei=8mpYUoDaBOz_4APTwYHYCA&amp;bvm=bv.53899372,d.dmg&amp;psig=AFQjCNG-IaAZqPVezSMnfvK90zD7JeL74A&amp;ust=1381612646935879" TargetMode="External"/><Relationship Id="rId8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MMRF News and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PMMNG Meeting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March 11, 2017</a:t>
            </a:r>
          </a:p>
          <a:p>
            <a:pPr>
              <a:spcAft>
                <a:spcPts val="0"/>
              </a:spcAft>
            </a:pPr>
            <a:r>
              <a:rPr lang="en-US" b="1" dirty="0" smtClean="0"/>
              <a:t>Mary </a:t>
            </a:r>
            <a:r>
              <a:rPr lang="en-US" b="1" dirty="0" err="1" smtClean="0"/>
              <a:t>DeRome</a:t>
            </a:r>
            <a:endParaRPr lang="en-US" b="1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Multiple Myeloma Research Foundation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5469" y="5233257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22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0975" y="3187685"/>
            <a:ext cx="2888336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FF6600"/>
                </a:solidFill>
                <a:latin typeface="+mn-lt"/>
                <a:ea typeface="Lato" charset="0"/>
                <a:cs typeface="Lato" charset="0"/>
              </a:rPr>
              <a:t>Should I be on 3 drugs?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7210" y="1992688"/>
            <a:ext cx="5312780" cy="344925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971071" y="4451220"/>
            <a:ext cx="1209368" cy="44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473" y="2008214"/>
            <a:ext cx="4636254" cy="3352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questions we’ve been able to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5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951" y="1974582"/>
            <a:ext cx="3590739" cy="36159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076" y="3163301"/>
            <a:ext cx="3204134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6600"/>
                </a:solidFill>
                <a:latin typeface="+mn-lt"/>
                <a:ea typeface="Lato" charset="0"/>
                <a:cs typeface="Lato" charset="0"/>
              </a:rPr>
              <a:t>I have del17p.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6600"/>
                </a:solidFill>
                <a:latin typeface="+mn-lt"/>
                <a:ea typeface="Lato" charset="0"/>
                <a:cs typeface="Lato" charset="0"/>
              </a:rPr>
              <a:t>Am </a:t>
            </a:r>
            <a:r>
              <a:rPr lang="en-US" sz="3200" dirty="0">
                <a:solidFill>
                  <a:srgbClr val="FF6600"/>
                </a:solidFill>
                <a:latin typeface="+mn-lt"/>
                <a:ea typeface="Lato" charset="0"/>
                <a:cs typeface="Lato" charset="0"/>
              </a:rPr>
              <a:t>I high risk?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7210" y="1968304"/>
            <a:ext cx="5312780" cy="344925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questions we’ve been able to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QUESTIONS WE MUST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55800"/>
            <a:ext cx="8686800" cy="365638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latin typeface="+mn-lt"/>
              </a:rPr>
              <a:t>What treatment (combination)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latin typeface="+mn-lt"/>
              </a:rPr>
              <a:t>should I start on?</a:t>
            </a:r>
          </a:p>
          <a:p>
            <a:pPr marL="0" indent="0" algn="ctr">
              <a:buNone/>
            </a:pPr>
            <a:endParaRPr lang="en-US" dirty="0">
              <a:solidFill>
                <a:srgbClr val="FF66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latin typeface="+mn-lt"/>
              </a:rPr>
              <a:t>What treatment (combination)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latin typeface="+mn-lt"/>
              </a:rPr>
              <a:t>should I stay on?</a:t>
            </a:r>
          </a:p>
          <a:p>
            <a:pPr marL="0" indent="0" algn="ctr">
              <a:buNone/>
            </a:pPr>
            <a:endParaRPr lang="en-US" dirty="0">
              <a:solidFill>
                <a:srgbClr val="FF66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latin typeface="+mn-lt"/>
              </a:rPr>
              <a:t>Can we prevent this disease?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673221"/>
            <a:ext cx="8229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279279"/>
            <a:ext cx="8229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7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57" y="0"/>
            <a:ext cx="5013593" cy="77401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  <a:cs typeface="Arial" panose="020B0604020202020204" pitchFamily="34" charset="0"/>
              </a:rPr>
              <a:t>No Two Patients Are The Same</a:t>
            </a:r>
            <a:endParaRPr lang="en-US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19994" y="6419101"/>
            <a:ext cx="568902" cy="365125"/>
          </a:xfrm>
        </p:spPr>
        <p:txBody>
          <a:bodyPr/>
          <a:lstStyle/>
          <a:p>
            <a:fld id="{5CCE256C-6CD1-4019-886C-820B2DB8DA78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83613"/>
            <a:ext cx="6735875" cy="5436473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28257" y="609600"/>
            <a:ext cx="8506587" cy="85039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Oswald Light"/>
                <a:ea typeface="MS PGothic" pitchFamily="34" charset="-128"/>
                <a:cs typeface="Oswald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>
                <a:solidFill>
                  <a:srgbClr val="6B0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Integrative analyses using CoMMpass data will help identify patients at greater risk of progression and optimize their treatment</a:t>
            </a:r>
          </a:p>
        </p:txBody>
      </p:sp>
    </p:spTree>
    <p:extLst>
      <p:ext uri="{BB962C8B-B14F-4D97-AF65-F5344CB8AC3E}">
        <p14:creationId xmlns:p14="http://schemas.microsoft.com/office/powerpoint/2010/main" val="320830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Data for </a:t>
            </a:r>
            <a:br>
              <a:rPr lang="en-US" dirty="0" smtClean="0"/>
            </a:br>
            <a:r>
              <a:rPr lang="en-US" dirty="0" smtClean="0"/>
              <a:t>Relapsed Patients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MMRF continues to build the data bank with clinical-grade sequencing of 500 relapsed patients.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"/>
          <a:stretch/>
        </p:blipFill>
        <p:spPr bwMode="auto">
          <a:xfrm>
            <a:off x="685800" y="3112322"/>
            <a:ext cx="8095601" cy="138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362200" y="5513087"/>
            <a:ext cx="4437780" cy="1307941"/>
            <a:chOff x="1737275" y="5268595"/>
            <a:chExt cx="5267331" cy="15524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5875" y="5442930"/>
              <a:ext cx="1228731" cy="11864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7275" y="5268595"/>
              <a:ext cx="3426196" cy="155243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85800" y="2654182"/>
            <a:ext cx="916360" cy="4801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receipt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2460282"/>
            <a:ext cx="1292984" cy="6740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CD138</a:t>
            </a:r>
            <a:b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Enrichment/</a:t>
            </a:r>
            <a:b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library prep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2460282"/>
            <a:ext cx="1212408" cy="6740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Exome capture processing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2460282"/>
            <a:ext cx="1295400" cy="6740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Sequencing HiSeq rapid mode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4762" y="2654182"/>
            <a:ext cx="1169438" cy="4801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Sequence analysis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2460282"/>
            <a:ext cx="1295400" cy="6740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 generation</a:t>
            </a:r>
            <a:b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review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4419600"/>
            <a:ext cx="9163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 dirty="0" smtClean="0">
                <a:solidFill>
                  <a:schemeClr val="accent2"/>
                </a:solidFill>
              </a:rPr>
              <a:t>Day 0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4419600"/>
            <a:ext cx="114058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 dirty="0" smtClean="0">
                <a:solidFill>
                  <a:schemeClr val="accent2"/>
                </a:solidFill>
              </a:rPr>
              <a:t>Days 1–3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4419600"/>
            <a:ext cx="12124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 dirty="0" smtClean="0">
                <a:solidFill>
                  <a:schemeClr val="accent2"/>
                </a:solidFill>
              </a:rPr>
              <a:t>Day 4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4419600"/>
            <a:ext cx="1295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 dirty="0" smtClean="0">
                <a:solidFill>
                  <a:schemeClr val="accent2"/>
                </a:solidFill>
              </a:rPr>
              <a:t>Days 5–6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4762" y="4419600"/>
            <a:ext cx="116943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 dirty="0" smtClean="0">
                <a:solidFill>
                  <a:schemeClr val="accent2"/>
                </a:solidFill>
              </a:rPr>
              <a:t>Days 6–8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4419600"/>
            <a:ext cx="1295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 dirty="0" smtClean="0">
                <a:solidFill>
                  <a:schemeClr val="accent2"/>
                </a:solidFill>
              </a:rPr>
              <a:t>Day 9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62000" y="4705731"/>
            <a:ext cx="7696200" cy="22860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4907172"/>
            <a:ext cx="3048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ONCOSEQ 1700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2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“Actionable” Alterations in MM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BE4BE4D-A4E6-4940-A2DF-2A81D37A57E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00869" y="2037482"/>
            <a:ext cx="8101793" cy="4621129"/>
            <a:chOff x="466333" y="1506359"/>
            <a:chExt cx="8101793" cy="46211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16" y="2198076"/>
              <a:ext cx="5369168" cy="3353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6881447" y="2702224"/>
              <a:ext cx="785446" cy="542165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81446" y="2066779"/>
              <a:ext cx="1686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KRAS and NRAS</a:t>
              </a:r>
            </a:p>
            <a:p>
              <a:pPr algn="ctr"/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(40%)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6260125" y="4472410"/>
              <a:ext cx="621322" cy="985800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5617" y="5452404"/>
              <a:ext cx="7240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BRAF</a:t>
              </a:r>
            </a:p>
            <a:p>
              <a:pPr algn="ctr"/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(8%)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868615" y="4469508"/>
              <a:ext cx="515816" cy="1053234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32449" y="5481157"/>
              <a:ext cx="2095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CDKN2C and CCND1</a:t>
              </a:r>
            </a:p>
            <a:p>
              <a:pPr algn="ctr"/>
              <a:r>
                <a:rPr lang="en-US" sz="18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(18%) 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399300" y="3838136"/>
              <a:ext cx="894888" cy="288387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60629" y="4191058"/>
              <a:ext cx="10631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PI3K-AKT</a:t>
              </a:r>
            </a:p>
            <a:p>
              <a:pPr algn="ctr"/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(5%)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62245" y="3487616"/>
              <a:ext cx="894888" cy="1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56842" y="3311715"/>
              <a:ext cx="834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FGFR3</a:t>
              </a:r>
            </a:p>
            <a:p>
              <a:pPr algn="ctr"/>
              <a:r>
                <a:rPr lang="en-US" sz="18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(5%) 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99300" y="2973306"/>
              <a:ext cx="894888" cy="174342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6333" y="2658235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IGF1R and ALK</a:t>
              </a:r>
            </a:p>
            <a:p>
              <a:pPr algn="ctr"/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(5%) 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711900" y="2517558"/>
              <a:ext cx="894888" cy="384712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59543" y="2052205"/>
              <a:ext cx="902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IDH1/2</a:t>
              </a:r>
            </a:p>
            <a:p>
              <a:pPr algn="ctr"/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(5%)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83248" y="1589032"/>
              <a:ext cx="875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MyD88</a:t>
              </a:r>
            </a:p>
            <a:p>
              <a:pPr algn="ctr"/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(3%)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294188" y="2233299"/>
              <a:ext cx="695542" cy="484305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191001" y="1506359"/>
              <a:ext cx="829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Others</a:t>
              </a:r>
            </a:p>
            <a:p>
              <a:r>
                <a:rPr lang="en-US" sz="1800" b="1" dirty="0" smtClean="0">
                  <a:solidFill>
                    <a:schemeClr val="bg2">
                      <a:lumMod val="10000"/>
                    </a:schemeClr>
                  </a:solidFill>
                </a:rPr>
                <a:t>(11%)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620062" y="2121874"/>
              <a:ext cx="205927" cy="685857"/>
            </a:xfrm>
            <a:prstGeom prst="line">
              <a:avLst/>
            </a:prstGeom>
            <a:ln w="508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4744" y="1268111"/>
            <a:ext cx="8010792" cy="84698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2000" dirty="0" smtClean="0">
                <a:solidFill>
                  <a:srgbClr val="6B053D"/>
                </a:solidFill>
              </a:rPr>
              <a:t>MMRF PM efforts have identified molecular alterations for which there are drugs in the clinic</a:t>
            </a:r>
          </a:p>
        </p:txBody>
      </p:sp>
    </p:spTree>
    <p:extLst>
      <p:ext uri="{BB962C8B-B14F-4D97-AF65-F5344CB8AC3E}">
        <p14:creationId xmlns:p14="http://schemas.microsoft.com/office/powerpoint/2010/main" val="428217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9427" y="321061"/>
            <a:ext cx="6467853" cy="77946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Beyond Single </a:t>
            </a:r>
            <a:r>
              <a:rPr lang="en-US" b="1" dirty="0" smtClean="0">
                <a:cs typeface="Arial" panose="020B0604020202020204" pitchFamily="34" charset="0"/>
              </a:rPr>
              <a:t>Hypothesis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Testing: Master Protocols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179174" y="1232210"/>
            <a:ext cx="8430392" cy="4367136"/>
            <a:chOff x="0" y="1018720"/>
            <a:chExt cx="8430392" cy="4367136"/>
          </a:xfrm>
        </p:grpSpPr>
        <p:grpSp>
          <p:nvGrpSpPr>
            <p:cNvPr id="172" name="Group 171"/>
            <p:cNvGrpSpPr/>
            <p:nvPr/>
          </p:nvGrpSpPr>
          <p:grpSpPr>
            <a:xfrm>
              <a:off x="0" y="1018720"/>
              <a:ext cx="8430392" cy="4367136"/>
              <a:chOff x="202064" y="1020820"/>
              <a:chExt cx="8430392" cy="4367136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640214" y="1020820"/>
                <a:ext cx="3322792" cy="676200"/>
                <a:chOff x="2802912" y="2061694"/>
                <a:chExt cx="2990937" cy="613425"/>
              </a:xfrm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2802912" y="2061694"/>
                  <a:ext cx="2990937" cy="3539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Functional High Risk Patients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Down Arrow 216"/>
                <p:cNvSpPr/>
                <p:nvPr/>
              </p:nvSpPr>
              <p:spPr>
                <a:xfrm>
                  <a:off x="4032461" y="2415660"/>
                  <a:ext cx="398216" cy="259459"/>
                </a:xfrm>
                <a:prstGeom prst="downArrow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b="1">
                    <a:solidFill>
                      <a:srgbClr val="6B053D"/>
                    </a:solidFill>
                  </a:endParaRPr>
                </a:p>
              </p:txBody>
            </p:sp>
          </p:grpSp>
          <p:sp>
            <p:nvSpPr>
              <p:cNvPr id="179" name="TextBox 178"/>
              <p:cNvSpPr txBox="1"/>
              <p:nvPr/>
            </p:nvSpPr>
            <p:spPr>
              <a:xfrm>
                <a:off x="2448767" y="3124200"/>
                <a:ext cx="1021273" cy="46166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RAF/RAS mutations</a:t>
                </a:r>
                <a:endParaRPr lang="en-US" sz="1200" b="1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870927" y="3150576"/>
                <a:ext cx="740023" cy="2769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t(11;14)</a:t>
                </a:r>
                <a:endParaRPr lang="en-US" sz="1200" b="1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1570425" y="4095116"/>
                <a:ext cx="545157" cy="24622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IPD</a:t>
                </a:r>
                <a:endParaRPr lang="en-US" sz="1000" b="1" dirty="0"/>
              </a:p>
            </p:txBody>
          </p:sp>
          <p:cxnSp>
            <p:nvCxnSpPr>
              <p:cNvPr id="182" name="Straight Arrow Connector 181"/>
              <p:cNvCxnSpPr>
                <a:stCxn id="179" idx="2"/>
                <a:endCxn id="195" idx="0"/>
              </p:cNvCxnSpPr>
              <p:nvPr/>
            </p:nvCxnSpPr>
            <p:spPr>
              <a:xfrm>
                <a:off x="2959404" y="3585865"/>
                <a:ext cx="53778" cy="14019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>
                <a:stCxn id="196" idx="2"/>
                <a:endCxn id="198" idx="0"/>
              </p:cNvCxnSpPr>
              <p:nvPr/>
            </p:nvCxnSpPr>
            <p:spPr>
              <a:xfrm>
                <a:off x="4015632" y="3770531"/>
                <a:ext cx="38022" cy="12173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>
                <a:stCxn id="199" idx="2"/>
              </p:cNvCxnSpPr>
              <p:nvPr/>
            </p:nvCxnSpPr>
            <p:spPr>
              <a:xfrm>
                <a:off x="5097931" y="3770531"/>
                <a:ext cx="26270" cy="12326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ectangle 184"/>
              <p:cNvSpPr/>
              <p:nvPr/>
            </p:nvSpPr>
            <p:spPr>
              <a:xfrm>
                <a:off x="2392265" y="1708520"/>
                <a:ext cx="4092150" cy="39018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P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rofiling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for 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alterations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(NCT02884102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)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02064" y="3124200"/>
                <a:ext cx="2083936" cy="46166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N</a:t>
                </a:r>
                <a:r>
                  <a:rPr lang="en-US" sz="1200" b="1" dirty="0" smtClean="0"/>
                  <a:t>o detectable “actionable” alterations</a:t>
                </a:r>
                <a:endParaRPr lang="en-US" sz="1200" b="1" dirty="0"/>
              </a:p>
            </p:txBody>
          </p:sp>
          <p:cxnSp>
            <p:nvCxnSpPr>
              <p:cNvPr id="187" name="Straight Arrow Connector 186"/>
              <p:cNvCxnSpPr>
                <a:stCxn id="185" idx="2"/>
              </p:cNvCxnSpPr>
              <p:nvPr/>
            </p:nvCxnSpPr>
            <p:spPr>
              <a:xfrm flipH="1">
                <a:off x="1295402" y="2098709"/>
                <a:ext cx="3142938" cy="92836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 flipH="1">
                <a:off x="3125709" y="2060729"/>
                <a:ext cx="1222113" cy="1025256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4191000" y="2042943"/>
                <a:ext cx="73527" cy="1010936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>
                <a:off x="4324096" y="2127753"/>
                <a:ext cx="1115213" cy="90932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>
                <a:stCxn id="185" idx="2"/>
              </p:cNvCxnSpPr>
              <p:nvPr/>
            </p:nvCxnSpPr>
            <p:spPr>
              <a:xfrm>
                <a:off x="4438340" y="2098709"/>
                <a:ext cx="2147957" cy="979465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/>
              <p:nvPr/>
            </p:nvCxnSpPr>
            <p:spPr>
              <a:xfrm>
                <a:off x="4277944" y="2069016"/>
                <a:ext cx="3951500" cy="1027519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92"/>
              <p:cNvSpPr txBox="1"/>
              <p:nvPr/>
            </p:nvSpPr>
            <p:spPr>
              <a:xfrm>
                <a:off x="386938" y="4066293"/>
                <a:ext cx="1027217" cy="40011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IPD +Immune checkpoint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2523440" y="4084830"/>
                <a:ext cx="9450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MAPKi</a:t>
                </a:r>
                <a:endParaRPr lang="en-US" sz="1000" b="1" dirty="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2556332" y="4987846"/>
                <a:ext cx="913700" cy="4001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MAPKi</a:t>
                </a:r>
                <a:endParaRPr lang="en-US" sz="1000" b="1" dirty="0"/>
              </a:p>
              <a:p>
                <a:pPr algn="ctr"/>
                <a:r>
                  <a:rPr lang="en-US" sz="1000" b="1" i="1" dirty="0" smtClean="0"/>
                  <a:t>+ </a:t>
                </a:r>
                <a:r>
                  <a:rPr lang="en-US" sz="1000" b="1" dirty="0" smtClean="0"/>
                  <a:t>IPD</a:t>
                </a: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3549774" y="3124200"/>
                <a:ext cx="931716" cy="64633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IDH </a:t>
                </a:r>
                <a:r>
                  <a:rPr lang="en-US" sz="1200" b="1" dirty="0"/>
                  <a:t>activating mutations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3727669" y="4095116"/>
                <a:ext cx="70867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IDHi</a:t>
                </a:r>
                <a:endParaRPr lang="en-US" sz="1000" b="1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703576" y="4987846"/>
                <a:ext cx="700156" cy="4001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IDHi</a:t>
                </a:r>
                <a:r>
                  <a:rPr lang="en-US" sz="1000" b="1" dirty="0" smtClean="0"/>
                  <a:t> </a:t>
                </a:r>
              </a:p>
              <a:p>
                <a:pPr algn="ctr"/>
                <a:r>
                  <a:rPr lang="en-US" sz="1000" b="1" dirty="0" smtClean="0"/>
                  <a:t>+ IPD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4600773" y="3124200"/>
                <a:ext cx="994316" cy="64633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CCND1 activating alteration</a:t>
                </a: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4608106" y="4095116"/>
                <a:ext cx="97965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CDKi</a:t>
                </a:r>
                <a:endParaRPr lang="en-US" sz="1000" b="1" dirty="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4708072" y="4987846"/>
                <a:ext cx="769956" cy="4001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CDKi</a:t>
                </a:r>
                <a:endParaRPr lang="en-US" sz="1000" b="1" dirty="0" smtClean="0"/>
              </a:p>
              <a:p>
                <a:pPr algn="ctr"/>
                <a:r>
                  <a:rPr lang="en-US" sz="1000" b="1" dirty="0" smtClean="0"/>
                  <a:t> </a:t>
                </a:r>
                <a:r>
                  <a:rPr lang="en-US" sz="1000" b="1" dirty="0"/>
                  <a:t>+ </a:t>
                </a:r>
                <a:r>
                  <a:rPr lang="en-US" sz="1000" b="1" dirty="0" smtClean="0"/>
                  <a:t>IPD</a:t>
                </a:r>
                <a:endParaRPr lang="en-US" sz="1000" b="1" dirty="0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5708713" y="3124200"/>
                <a:ext cx="986918" cy="64633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PI3K/AKT activating alterations</a:t>
                </a:r>
              </a:p>
            </p:txBody>
          </p:sp>
          <p:cxnSp>
            <p:nvCxnSpPr>
              <p:cNvPr id="203" name="Straight Arrow Connector 202"/>
              <p:cNvCxnSpPr>
                <a:stCxn id="202" idx="2"/>
                <a:endCxn id="205" idx="0"/>
              </p:cNvCxnSpPr>
              <p:nvPr/>
            </p:nvCxnSpPr>
            <p:spPr>
              <a:xfrm>
                <a:off x="6202172" y="3770531"/>
                <a:ext cx="14013" cy="12173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5715719" y="4086926"/>
                <a:ext cx="98691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AKTi</a:t>
                </a:r>
                <a:endParaRPr lang="en-US" sz="1000" b="1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5859754" y="4987846"/>
                <a:ext cx="712862" cy="4001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AKTi</a:t>
                </a:r>
                <a:r>
                  <a:rPr lang="en-US" sz="1000" b="1" dirty="0"/>
                  <a:t> </a:t>
                </a:r>
                <a:endParaRPr lang="en-US" sz="1000" b="1" dirty="0" smtClean="0"/>
              </a:p>
              <a:p>
                <a:pPr algn="ctr"/>
                <a:r>
                  <a:rPr lang="en-US" sz="1000" b="1" dirty="0" smtClean="0"/>
                  <a:t>+ IPD</a:t>
                </a:r>
                <a:endParaRPr lang="en-US" sz="1000" b="1" dirty="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7913702" y="4982389"/>
                <a:ext cx="654473" cy="4001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BCLi</a:t>
                </a:r>
                <a:r>
                  <a:rPr lang="en-US" sz="1000" b="1" dirty="0" smtClean="0"/>
                  <a:t>+ IPD</a:t>
                </a:r>
              </a:p>
            </p:txBody>
          </p:sp>
          <p:cxnSp>
            <p:nvCxnSpPr>
              <p:cNvPr id="207" name="Straight Arrow Connector 206"/>
              <p:cNvCxnSpPr>
                <a:stCxn id="180" idx="2"/>
              </p:cNvCxnSpPr>
              <p:nvPr/>
            </p:nvCxnSpPr>
            <p:spPr>
              <a:xfrm>
                <a:off x="8240939" y="3427575"/>
                <a:ext cx="0" cy="15866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7843566" y="4086324"/>
                <a:ext cx="78889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BCLi</a:t>
                </a:r>
                <a:endParaRPr lang="en-US" sz="1000" b="1" dirty="0"/>
              </a:p>
            </p:txBody>
          </p:sp>
          <p:cxnSp>
            <p:nvCxnSpPr>
              <p:cNvPr id="211" name="Straight Arrow Connector 210"/>
              <p:cNvCxnSpPr/>
              <p:nvPr/>
            </p:nvCxnSpPr>
            <p:spPr>
              <a:xfrm>
                <a:off x="929782" y="3628777"/>
                <a:ext cx="13938" cy="437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1873044" y="3657600"/>
                <a:ext cx="13938" cy="437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TextBox 172"/>
            <p:cNvSpPr txBox="1"/>
            <p:nvPr/>
          </p:nvSpPr>
          <p:spPr>
            <a:xfrm>
              <a:off x="6575639" y="3140914"/>
              <a:ext cx="986918" cy="64633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FGFR3 activating alterations</a:t>
              </a:r>
            </a:p>
          </p:txBody>
        </p:sp>
        <p:cxnSp>
          <p:nvCxnSpPr>
            <p:cNvPr id="174" name="Straight Arrow Connector 173"/>
            <p:cNvCxnSpPr>
              <a:stCxn id="173" idx="2"/>
              <a:endCxn id="176" idx="0"/>
            </p:cNvCxnSpPr>
            <p:nvPr/>
          </p:nvCxnSpPr>
          <p:spPr>
            <a:xfrm>
              <a:off x="7069098" y="3787245"/>
              <a:ext cx="29009" cy="1195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6634145" y="4086926"/>
              <a:ext cx="928411" cy="2462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/>
                <a:t>FGFRi</a:t>
              </a:r>
              <a:endParaRPr lang="en-US" sz="1000" b="1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741676" y="4982389"/>
              <a:ext cx="712862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/>
                <a:t>FGFRi</a:t>
              </a:r>
              <a:r>
                <a:rPr lang="en-US" sz="1000" b="1" dirty="0" smtClean="0"/>
                <a:t> </a:t>
              </a:r>
            </a:p>
            <a:p>
              <a:pPr algn="ctr"/>
              <a:r>
                <a:rPr lang="en-US" sz="1000" b="1" dirty="0" smtClean="0"/>
                <a:t>+ IPD</a:t>
              </a:r>
              <a:endParaRPr lang="en-US" sz="1000" b="1" dirty="0"/>
            </a:p>
          </p:txBody>
        </p:sp>
        <p:cxnSp>
          <p:nvCxnSpPr>
            <p:cNvPr id="177" name="Straight Arrow Connector 176"/>
            <p:cNvCxnSpPr>
              <a:endCxn id="173" idx="0"/>
            </p:cNvCxnSpPr>
            <p:nvPr/>
          </p:nvCxnSpPr>
          <p:spPr>
            <a:xfrm>
              <a:off x="4233472" y="2116392"/>
              <a:ext cx="2835626" cy="1024522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01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Medicine Trials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MMRC is launching precision medicine trials using the information we have gathered from our MMGI and CoMMpass initiatives</a:t>
            </a:r>
          </a:p>
          <a:p>
            <a:pPr lvl="1"/>
            <a:r>
              <a:rPr lang="en-US" dirty="0" smtClean="0"/>
              <a:t>MDM2 – 17p deletion</a:t>
            </a:r>
          </a:p>
          <a:p>
            <a:pPr lvl="1"/>
            <a:r>
              <a:rPr lang="en-US" dirty="0" smtClean="0"/>
              <a:t>B-</a:t>
            </a:r>
            <a:r>
              <a:rPr lang="en-US" dirty="0" err="1" smtClean="0"/>
              <a:t>raf</a:t>
            </a:r>
            <a:r>
              <a:rPr lang="en-US" dirty="0" smtClean="0"/>
              <a:t>/MEK – mutations in </a:t>
            </a:r>
            <a:r>
              <a:rPr lang="en-US" dirty="0" err="1"/>
              <a:t>R</a:t>
            </a:r>
            <a:r>
              <a:rPr lang="en-US" dirty="0" err="1" smtClean="0"/>
              <a:t>as</a:t>
            </a:r>
            <a:r>
              <a:rPr lang="en-US" dirty="0" smtClean="0"/>
              <a:t> pathway genes</a:t>
            </a:r>
          </a:p>
          <a:p>
            <a:pPr lvl="1"/>
            <a:r>
              <a:rPr lang="en-US" dirty="0" smtClean="0"/>
              <a:t>FGFR3 – activating mutations in a growth receptor</a:t>
            </a:r>
          </a:p>
          <a:p>
            <a:pPr lvl="1"/>
            <a:endParaRPr lang="en-US" dirty="0"/>
          </a:p>
          <a:p>
            <a:r>
              <a:rPr lang="en-US" dirty="0" smtClean="0"/>
              <a:t>The MMRC has also opened 4 trials to date to test new immune agents such as PDL-1, </a:t>
            </a:r>
            <a:r>
              <a:rPr lang="en-US" dirty="0" err="1" smtClean="0"/>
              <a:t>Elotuzumab</a:t>
            </a:r>
            <a:r>
              <a:rPr lang="en-US" dirty="0" smtClean="0"/>
              <a:t>, and CD38 </a:t>
            </a:r>
            <a:r>
              <a:rPr lang="en-US" dirty="0" err="1" smtClean="0"/>
              <a:t>Mabs</a:t>
            </a:r>
            <a:r>
              <a:rPr lang="en-US" dirty="0" smtClean="0"/>
              <a:t> and is collaborating with other institutions on additional immune agent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2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86966"/>
            <a:ext cx="4974817" cy="97884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Machine Learning -GNS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E256C-6CD1-4019-886C-820B2DB8DA7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1007608" y="1363763"/>
            <a:ext cx="8020137" cy="850392"/>
          </a:xfrm>
        </p:spPr>
        <p:txBody>
          <a:bodyPr/>
          <a:lstStyle/>
          <a:p>
            <a:r>
              <a:rPr lang="en-US" dirty="0" smtClean="0"/>
              <a:t>New insights on high risk disease are emerging from analyses with GNS and were presented at last upcoming ASH meeting in Dec.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58129" y="1994263"/>
            <a:ext cx="5056478" cy="4855292"/>
            <a:chOff x="1804674" y="1792777"/>
            <a:chExt cx="5594481" cy="50479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4674" y="2141339"/>
              <a:ext cx="5594481" cy="46993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75932" y="1792777"/>
              <a:ext cx="263953" cy="13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7534" y="2174269"/>
              <a:ext cx="834247" cy="70495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r>
                <a:rPr lang="en-US" sz="900" b="1" dirty="0" smtClean="0"/>
                <a:t>IBRANCE</a:t>
              </a:r>
              <a:r>
                <a:rPr lang="en-US" sz="900" b="1" dirty="0"/>
                <a:t>® (</a:t>
              </a:r>
              <a:r>
                <a:rPr lang="en-US" sz="900" b="1" dirty="0" err="1" smtClean="0"/>
                <a:t>palbociclib</a:t>
              </a:r>
              <a:r>
                <a:rPr lang="en-US" sz="900" b="1" dirty="0" smtClean="0"/>
                <a:t>)</a:t>
              </a:r>
            </a:p>
            <a:p>
              <a:pPr algn="ctr"/>
              <a:r>
                <a:rPr lang="en-US" sz="900" b="1" dirty="0" err="1"/>
                <a:t>d</a:t>
              </a:r>
              <a:r>
                <a:rPr lang="en-US" sz="900" b="1" dirty="0" err="1" smtClean="0"/>
                <a:t>inaciclib</a:t>
              </a:r>
              <a:endParaRPr lang="en-US" sz="900" b="1" dirty="0" smtClean="0"/>
            </a:p>
            <a:p>
              <a:pPr algn="ctr"/>
              <a:r>
                <a:rPr lang="en-US" sz="900" b="1" dirty="0" smtClean="0"/>
                <a:t>AT7519</a:t>
              </a:r>
            </a:p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58467" y="6022758"/>
              <a:ext cx="651934" cy="5897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r>
                <a:rPr lang="en-US" sz="900" b="1" dirty="0" smtClean="0"/>
                <a:t>OTS167</a:t>
              </a:r>
            </a:p>
            <a:p>
              <a:pPr algn="ctr"/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381781" y="2879228"/>
              <a:ext cx="308752" cy="151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6062133" y="6138333"/>
              <a:ext cx="296334" cy="179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384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for Myeloma Patients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564335" y="2803723"/>
            <a:ext cx="2175596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4500" spc="-300" dirty="0">
                <a:solidFill>
                  <a:schemeClr val="accent3"/>
                </a:solidFill>
              </a:rPr>
              <a:t>10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334029" y="2770070"/>
            <a:ext cx="213391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4200" spc="-300" dirty="0">
                <a:solidFill>
                  <a:srgbClr val="FF6600"/>
                </a:solidFill>
              </a:rPr>
              <a:t>40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6509973" y="2930923"/>
            <a:ext cx="117852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4200" spc="-150" dirty="0">
                <a:solidFill>
                  <a:srgbClr val="B62C7D"/>
                </a:solidFill>
              </a:rPr>
              <a:t>3</a:t>
            </a:r>
            <a:endParaRPr lang="en-US" sz="8800" spc="-150" dirty="0">
              <a:solidFill>
                <a:srgbClr val="B62C7D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792935" y="4683271"/>
            <a:ext cx="195438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800" dirty="0"/>
              <a:t>DRUGS</a:t>
            </a:r>
            <a:endParaRPr lang="en-US" sz="3200" dirty="0"/>
          </a:p>
        </p:txBody>
      </p:sp>
      <p:sp>
        <p:nvSpPr>
          <p:cNvPr id="9" name="TextBox 5"/>
          <p:cNvSpPr txBox="1"/>
          <p:nvPr/>
        </p:nvSpPr>
        <p:spPr>
          <a:xfrm>
            <a:off x="3415882" y="4662540"/>
            <a:ext cx="230289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dirty="0" smtClean="0"/>
              <a:t>IMPROVEMENT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245118" y="3131752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600" dirty="0">
                <a:solidFill>
                  <a:srgbClr val="FF6600"/>
                </a:solidFill>
              </a:rPr>
              <a:t>%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4061462" y="5416940"/>
            <a:ext cx="191711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100" dirty="0"/>
              <a:t>SURVIVAL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6382" y="5127901"/>
            <a:ext cx="195438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100" dirty="0"/>
              <a:t>IN THE LAST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6382" y="5379275"/>
            <a:ext cx="195438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 dirty="0"/>
              <a:t>DECADE</a:t>
            </a:r>
          </a:p>
        </p:txBody>
      </p:sp>
      <p:sp>
        <p:nvSpPr>
          <p:cNvPr id="14" name="TextBox 17"/>
          <p:cNvSpPr txBox="1"/>
          <p:nvPr/>
        </p:nvSpPr>
        <p:spPr>
          <a:xfrm>
            <a:off x="4089240" y="4930129"/>
            <a:ext cx="177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6600"/>
                </a:solidFill>
              </a:rPr>
              <a:t>-YEAR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3591660" y="4862771"/>
            <a:ext cx="83202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rgbClr val="FF6600"/>
                </a:solidFill>
              </a:rPr>
              <a:t>5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3317147" y="4930127"/>
            <a:ext cx="60476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dirty="0" smtClean="0"/>
              <a:t>IN</a:t>
            </a:r>
            <a:endParaRPr lang="en-US" sz="1400" dirty="0"/>
          </a:p>
        </p:txBody>
      </p:sp>
      <p:sp>
        <p:nvSpPr>
          <p:cNvPr id="17" name="TextBox 21"/>
          <p:cNvSpPr txBox="1"/>
          <p:nvPr/>
        </p:nvSpPr>
        <p:spPr>
          <a:xfrm>
            <a:off x="7239000" y="3324761"/>
            <a:ext cx="1191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8000" spc="-150" dirty="0" smtClean="0">
                <a:solidFill>
                  <a:srgbClr val="B62C7D"/>
                </a:solidFill>
              </a:rPr>
              <a:t>×</a:t>
            </a:r>
            <a:endParaRPr lang="en-US" sz="8000" spc="-150" dirty="0">
              <a:solidFill>
                <a:srgbClr val="B62C7D"/>
              </a:solidFill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6096000" y="4937609"/>
            <a:ext cx="249130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B62C7D"/>
                </a:solidFill>
              </a:rPr>
              <a:t>LIFE SPAN</a:t>
            </a:r>
            <a:endParaRPr lang="en-US" sz="4000" dirty="0">
              <a:solidFill>
                <a:srgbClr val="B62C7D"/>
              </a:solidFill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6195499" y="5370629"/>
            <a:ext cx="2471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dirty="0"/>
              <a:t>FOR </a:t>
            </a:r>
            <a:r>
              <a:rPr lang="en-US" sz="2400" dirty="0"/>
              <a:t>PATIENTS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86" y="1658294"/>
            <a:ext cx="2404706" cy="15175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708" y="1658294"/>
            <a:ext cx="2394705" cy="15175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213" y="1658294"/>
            <a:ext cx="2388567" cy="151750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9487" y="1658295"/>
            <a:ext cx="2404705" cy="43121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66482" y="1658295"/>
            <a:ext cx="2404705" cy="431217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152213" y="1658295"/>
            <a:ext cx="2388568" cy="4312175"/>
          </a:xfrm>
          <a:prstGeom prst="rect">
            <a:avLst/>
          </a:prstGeom>
          <a:noFill/>
          <a:ln>
            <a:solidFill>
              <a:srgbClr val="B62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6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MMRF/MMRC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250" y="3962400"/>
            <a:ext cx="3594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Founded in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Funds worldwide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Builds myeloma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Partners with MMRC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3392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Founded in 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Supports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25</a:t>
            </a:r>
            <a:r>
              <a:rPr lang="en-US" sz="2000" dirty="0" smtClean="0">
                <a:cs typeface="Arial" panose="020B0604020202020204" pitchFamily="34" charset="0"/>
              </a:rPr>
              <a:t>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Conducts tissue 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Facilitates phase I/II trials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09800"/>
            <a:ext cx="8275337" cy="12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3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MMRF Precision Medicine 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38400"/>
            <a:ext cx="7901173" cy="27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4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81950" y="5973410"/>
            <a:ext cx="1038225" cy="808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Analysis:</a:t>
            </a:r>
            <a:br>
              <a:rPr lang="en-US" dirty="0" smtClean="0"/>
            </a:br>
            <a:r>
              <a:rPr lang="en-US" dirty="0" smtClean="0"/>
              <a:t>MMRF Researcher Gateway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50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CoMMpass℠ data is available through our open-access platform—the MMRF Researcher Gateway—to drive discoveries.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81000" y="2551180"/>
            <a:ext cx="3276600" cy="367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65100" indent="-1651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Integrates clinical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laboratory, genomic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data;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advanced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visualization, analytics</a:t>
            </a:r>
          </a:p>
          <a:p>
            <a:pPr marL="165100" indent="-1651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Enables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population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stratification,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biomarker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and target discovery</a:t>
            </a:r>
          </a:p>
          <a:p>
            <a:pPr marL="165100" indent="-1651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Enables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researchers to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connect, and share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analyses, results,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insights</a:t>
            </a:r>
          </a:p>
          <a:p>
            <a:pPr marL="165100" indent="-1651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Incorporates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existing data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sets; definitive MM research resource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170" y="2551180"/>
            <a:ext cx="4715443" cy="36775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169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Hypotheses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 new model, the Translational Network of Excellence, was established to accelerate findings from preclinical research to the clinic.</a:t>
            </a:r>
            <a:endParaRPr lang="en-US" sz="2000" dirty="0"/>
          </a:p>
        </p:txBody>
      </p:sp>
      <p:pic>
        <p:nvPicPr>
          <p:cNvPr id="24" name="Picture 23" descr="mskcc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266" y="3851984"/>
            <a:ext cx="1769927" cy="1434058"/>
          </a:xfrm>
          <a:prstGeom prst="rect">
            <a:avLst/>
          </a:prstGeom>
        </p:spPr>
      </p:pic>
      <p:pic>
        <p:nvPicPr>
          <p:cNvPr id="25" name="Picture 24" descr="mskcclogo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920" y="3851984"/>
            <a:ext cx="424273" cy="371795"/>
          </a:xfrm>
          <a:prstGeom prst="rect">
            <a:avLst/>
          </a:prstGeom>
        </p:spPr>
      </p:pic>
      <p:pic>
        <p:nvPicPr>
          <p:cNvPr id="29" name="Picture 28" descr="UHN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266" y="2325988"/>
            <a:ext cx="1769927" cy="1457550"/>
          </a:xfrm>
          <a:prstGeom prst="rect">
            <a:avLst/>
          </a:prstGeom>
        </p:spPr>
      </p:pic>
      <p:pic>
        <p:nvPicPr>
          <p:cNvPr id="28" name="Picture 27" descr="UHN Logo.jpe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3" t="-13292" r="-1248" b="-13398"/>
          <a:stretch/>
        </p:blipFill>
        <p:spPr>
          <a:xfrm>
            <a:off x="6111397" y="2325988"/>
            <a:ext cx="1257796" cy="3299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 descr="mayo.jpe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186" y="3851984"/>
            <a:ext cx="1850115" cy="1434058"/>
          </a:xfrm>
          <a:prstGeom prst="rect">
            <a:avLst/>
          </a:prstGeom>
        </p:spPr>
      </p:pic>
      <p:pic>
        <p:nvPicPr>
          <p:cNvPr id="38" name="Picture 37" descr="UCSF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593" y="2325988"/>
            <a:ext cx="1885160" cy="1457550"/>
          </a:xfrm>
          <a:prstGeom prst="rect">
            <a:avLst/>
          </a:prstGeom>
        </p:spPr>
      </p:pic>
      <p:pic>
        <p:nvPicPr>
          <p:cNvPr id="39" name="Picture 38" descr="hdfccc-logo-current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8" t="-9703" r="-2885" b="-15193"/>
          <a:stretch/>
        </p:blipFill>
        <p:spPr>
          <a:xfrm>
            <a:off x="2742417" y="2325988"/>
            <a:ext cx="870335" cy="367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http://www.dana-farber.org/uploadedImages/Library/newsroom/news-releases/2014/yawkey-center-for-cancer-care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93" y="3851984"/>
            <a:ext cx="1885160" cy="14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a-Farber Cancer Institute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2" t="-10357" r="-2518" b="-11385"/>
          <a:stretch/>
        </p:blipFill>
        <p:spPr bwMode="auto">
          <a:xfrm>
            <a:off x="2373116" y="3851984"/>
            <a:ext cx="1239636" cy="26245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32" name="Picture 8" descr="https://encrypted-tbn1.gstatic.com/images?q=tbn:ANd9GcTRoaVHB61PpO0RwpfN-R08n6Qf-lFCtjeezAsFS9oxriGSJPMB4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9186" y="2325988"/>
            <a:ext cx="1850115" cy="14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ahn School of Medicine at Mount Sinai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23" b="-14380"/>
          <a:stretch/>
        </p:blipFill>
        <p:spPr bwMode="auto">
          <a:xfrm>
            <a:off x="4301131" y="2325988"/>
            <a:ext cx="1228510" cy="34623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0" name="Rounded Rectangle 29"/>
          <p:cNvSpPr/>
          <p:nvPr/>
        </p:nvSpPr>
        <p:spPr>
          <a:xfrm>
            <a:off x="3048000" y="5420730"/>
            <a:ext cx="3276600" cy="1208670"/>
          </a:xfrm>
          <a:prstGeom prst="roundRect">
            <a:avLst>
              <a:gd name="adj" fmla="val 491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US" sz="1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5888" indent="-115888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targets/drugs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  <a:p>
            <a:pPr marL="115888" indent="-115888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efforts</a:t>
            </a:r>
          </a:p>
          <a:p>
            <a:pPr marL="115888" indent="-115888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MM-related malignancies</a:t>
            </a:r>
          </a:p>
          <a:p>
            <a:pPr marL="115888" indent="-115888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Residual Disease (MRD)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the Clinic: MMRC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By integrating </a:t>
            </a:r>
            <a:r>
              <a:rPr lang="en-US" sz="2400" b="1" dirty="0" smtClean="0">
                <a:solidFill>
                  <a:srgbClr val="FF0000"/>
                </a:solidFill>
              </a:rPr>
              <a:t>25</a:t>
            </a:r>
            <a:r>
              <a:rPr lang="en-US" sz="2400" dirty="0" smtClean="0"/>
              <a:t> leading centers, the MMRC has performed over 73 trials with more than 35 agents.</a:t>
            </a:r>
            <a:endParaRPr lang="en-US" sz="2400" dirty="0"/>
          </a:p>
        </p:txBody>
      </p:sp>
      <p:pic>
        <p:nvPicPr>
          <p:cNvPr id="7" name="Picture 19" descr="J:\Administration-Operations\Logo Archive\funded institutions\Ohio State University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514" y="4523620"/>
            <a:ext cx="1875555" cy="73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059" y="6172200"/>
            <a:ext cx="1876418" cy="37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399" y="4495800"/>
            <a:ext cx="803801" cy="81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karmanos.org/images/design001/Karmanos_Logo.pn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39"/>
          <a:stretch/>
        </p:blipFill>
        <p:spPr bwMode="auto">
          <a:xfrm>
            <a:off x="7149117" y="5323429"/>
            <a:ext cx="1385283" cy="696371"/>
          </a:xfrm>
          <a:prstGeom prst="rect">
            <a:avLst/>
          </a:prstGeom>
          <a:noFill/>
        </p:spPr>
      </p:pic>
      <p:pic>
        <p:nvPicPr>
          <p:cNvPr id="21" name="Picture 2" descr="http://www.massgeneral.org/assets/images/logos/logo_mgh_cancer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451" y="3886200"/>
            <a:ext cx="1771549" cy="5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Description: Brigham and Women's Hospital: A Teaching Affiliate of Harvard Medical School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596" y="2436099"/>
            <a:ext cx="2041398" cy="6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umc.edu/uploadedImages/UMCedu/Content/Administration/Institutional_Advancement/Public_Affairs/News_and_Publications/Press_Releases/2014/2014-10-01/Mayo_Clinic_Logo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171047"/>
            <a:ext cx="2245592" cy="5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versitynursing.com/wp-content/uploads/2013/08/coh-color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647" y="2440576"/>
            <a:ext cx="1201541" cy="6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ory.edu/home/_includes/images/system/fb-emory.gif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71" y="3886200"/>
            <a:ext cx="744115" cy="7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yes.wustl.edu/wu_logo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241" y="5432650"/>
            <a:ext cx="1773756" cy="4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onkeybaba.com/uploads/admin/providers/University%20of%20Chicago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203773"/>
            <a:ext cx="1860317" cy="4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irginiacancerspecialists.com/img/logo.pn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798" y="4663598"/>
            <a:ext cx="2315402" cy="5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e/e1/UofMichigan_logo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631" y="3934099"/>
            <a:ext cx="2741569" cy="4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rchive.nafc.org/uploads/images/Center%20of%20Excellence/H_BIDMC_4line_PMS2765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55" y="3048000"/>
            <a:ext cx="2236328" cy="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anisfoundation.org/wp-content/uploads/2012/06/mount-sinai-logo.jpg"/>
          <p:cNvPicPr>
            <a:picLocks noChangeAspect="1" noChangeArrowheads="1"/>
          </p:cNvPicPr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5167" y="3657600"/>
            <a:ext cx="860633" cy="14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aboutkevingrant.com/content/cache/com_zoo/images/UHN_stackable_469b495393a63f773ff60fd120afc94a.gif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265" y="2438400"/>
            <a:ext cx="1268350" cy="6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upload.wikimedia.org/wikipedia/en/thumb/5/52/Dana-Farber_Cancer_Institute_logo.svg/1280px-Dana-Farber_Cancer_Institute_logo.svg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55" y="2514600"/>
            <a:ext cx="2025436" cy="3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swimacrossamerica.org/images/content/pagebuilder/11709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638" y="5403147"/>
            <a:ext cx="1400838" cy="5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ucsfmedicalcenter.org/included/images/logos/UCSFMCLogo_1clr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30" y="5504556"/>
            <a:ext cx="2205170" cy="3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188" y="6073214"/>
            <a:ext cx="2438077" cy="5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97" y="2320046"/>
            <a:ext cx="1693266" cy="1690712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1810839"/>
            <a:ext cx="9144000" cy="51791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defRPr sz="2000" b="0" kern="1200">
                <a:solidFill>
                  <a:schemeClr val="tx1"/>
                </a:solidFill>
                <a:latin typeface="Oswald Light"/>
                <a:ea typeface="MS PGothic" pitchFamily="34" charset="-128"/>
                <a:cs typeface="Oswald L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>
                <a:solidFill>
                  <a:srgbClr val="FF6600"/>
                </a:solidFill>
                <a:latin typeface="+mn-lt"/>
                <a:ea typeface="+mn-ea"/>
                <a:cs typeface="Lato Regular"/>
              </a:rPr>
              <a:t>Longitudinal Clinical Data and Molecular Profiling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63586" y="2395962"/>
            <a:ext cx="6090557" cy="1538883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defRPr sz="2000" b="0" kern="1200">
                <a:solidFill>
                  <a:schemeClr val="tx1"/>
                </a:solidFill>
                <a:latin typeface="Oswald Light"/>
                <a:ea typeface="MS PGothic" pitchFamily="34" charset="-128"/>
                <a:cs typeface="Oswald L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sz="1600" b="1" kern="0" dirty="0">
                <a:solidFill>
                  <a:srgbClr val="8C1258"/>
                </a:solidFill>
                <a:latin typeface="+mn-lt"/>
                <a:ea typeface="+mn-ea"/>
                <a:cs typeface="Lato Regular"/>
              </a:rPr>
              <a:t>COMPLETED ENROLLMENT: </a:t>
            </a:r>
            <a:r>
              <a:rPr lang="en-US" sz="1600" kern="0" dirty="0">
                <a:solidFill>
                  <a:srgbClr val="5A5A5A"/>
                </a:solidFill>
                <a:latin typeface="+mn-lt"/>
                <a:ea typeface="+mn-ea"/>
                <a:cs typeface="Lato Regular"/>
              </a:rPr>
              <a:t>1,200+ newly diagnosed patients</a:t>
            </a:r>
          </a:p>
          <a:p>
            <a:pPr>
              <a:spcBef>
                <a:spcPts val="1200"/>
              </a:spcBef>
              <a:defRPr/>
            </a:pPr>
            <a:r>
              <a:rPr lang="en-US" sz="1600" b="1" kern="0" dirty="0">
                <a:solidFill>
                  <a:srgbClr val="8C1258"/>
                </a:solidFill>
                <a:latin typeface="+mn-lt"/>
                <a:ea typeface="+mn-ea"/>
                <a:cs typeface="Lato Regular"/>
              </a:rPr>
              <a:t>DURATION: </a:t>
            </a:r>
            <a:r>
              <a:rPr lang="en-US" sz="1600" kern="0" dirty="0">
                <a:solidFill>
                  <a:srgbClr val="5A5A5A"/>
                </a:solidFill>
                <a:latin typeface="+mn-lt"/>
                <a:ea typeface="+mn-ea"/>
                <a:cs typeface="Lato Regular"/>
              </a:rPr>
              <a:t>~10 years</a:t>
            </a:r>
          </a:p>
          <a:p>
            <a:pPr>
              <a:spcBef>
                <a:spcPts val="1200"/>
              </a:spcBef>
              <a:defRPr/>
            </a:pPr>
            <a:r>
              <a:rPr lang="en-US" sz="1600" b="1" kern="0" dirty="0">
                <a:solidFill>
                  <a:srgbClr val="8C1258"/>
                </a:solidFill>
                <a:latin typeface="+mn-lt"/>
                <a:ea typeface="+mn-ea"/>
                <a:cs typeface="Lato Regular"/>
              </a:rPr>
              <a:t>SITES: </a:t>
            </a:r>
            <a:r>
              <a:rPr lang="en-US" sz="1600" kern="0" dirty="0">
                <a:solidFill>
                  <a:srgbClr val="5A5A5A"/>
                </a:solidFill>
                <a:latin typeface="+mn-lt"/>
                <a:ea typeface="+mn-ea"/>
                <a:cs typeface="Lato Regular"/>
              </a:rPr>
              <a:t>75 Community and Academic Cancer Centers</a:t>
            </a:r>
          </a:p>
          <a:p>
            <a:pPr>
              <a:spcBef>
                <a:spcPts val="1200"/>
              </a:spcBef>
              <a:defRPr/>
            </a:pPr>
            <a:r>
              <a:rPr lang="en-US" sz="1600" b="1" kern="0" dirty="0">
                <a:solidFill>
                  <a:srgbClr val="8C1258"/>
                </a:solidFill>
                <a:latin typeface="+mn-lt"/>
                <a:ea typeface="+mn-ea"/>
                <a:cs typeface="Lato Regular"/>
              </a:rPr>
              <a:t>INDUSTRY PARTNERS: </a:t>
            </a:r>
            <a:r>
              <a:rPr lang="en-US" sz="1600" kern="0" dirty="0">
                <a:solidFill>
                  <a:srgbClr val="5A5A5A"/>
                </a:solidFill>
                <a:latin typeface="+mn-lt"/>
                <a:ea typeface="+mn-ea"/>
                <a:cs typeface="Lato Regular"/>
              </a:rPr>
              <a:t>Takeda, Amgen, Janssen, BMS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4360" y="4169771"/>
            <a:ext cx="79552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6021" y="4750073"/>
            <a:ext cx="7971958" cy="946413"/>
            <a:chOff x="537538" y="4068082"/>
            <a:chExt cx="7971958" cy="946413"/>
          </a:xfrm>
        </p:grpSpPr>
        <p:sp>
          <p:nvSpPr>
            <p:cNvPr id="10" name="Content Placeholder 3"/>
            <p:cNvSpPr txBox="1">
              <a:spLocks/>
            </p:cNvSpPr>
            <p:nvPr/>
          </p:nvSpPr>
          <p:spPr>
            <a:xfrm>
              <a:off x="537538" y="4068082"/>
              <a:ext cx="3854847" cy="9464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defRPr sz="2000" b="0" kern="1200">
                  <a:solidFill>
                    <a:schemeClr val="tx1"/>
                  </a:solidFill>
                  <a:latin typeface="Oswald Light"/>
                  <a:ea typeface="MS PGothic" pitchFamily="34" charset="-128"/>
                  <a:cs typeface="Oswald Light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9713" indent="-239713">
                <a:lnSpc>
                  <a:spcPct val="110000"/>
                </a:lnSpc>
                <a:buClr>
                  <a:srgbClr val="7B1042"/>
                </a:buClr>
                <a:buSzPct val="115000"/>
                <a:buFont typeface="Arial" charset="0"/>
                <a:buChar char="•"/>
                <a:defRPr/>
              </a:pPr>
              <a:r>
                <a:rPr lang="en-US" sz="1500" kern="0" dirty="0">
                  <a:solidFill>
                    <a:srgbClr val="5A5A5A"/>
                  </a:solidFill>
                  <a:latin typeface="+mn-lt"/>
                  <a:ea typeface="+mn-ea"/>
                  <a:cs typeface="Lato Regular"/>
                </a:rPr>
                <a:t>Flow cytometry &amp; BRAF mutations</a:t>
              </a:r>
            </a:p>
            <a:p>
              <a:pPr marL="239713" indent="-239713">
                <a:lnSpc>
                  <a:spcPct val="110000"/>
                </a:lnSpc>
                <a:buClr>
                  <a:srgbClr val="7B1042"/>
                </a:buClr>
                <a:buSzPct val="115000"/>
                <a:buFont typeface="Arial" charset="0"/>
                <a:buChar char="•"/>
                <a:defRPr/>
              </a:pPr>
              <a:r>
                <a:rPr lang="en-US" sz="1500" b="1" kern="0" dirty="0">
                  <a:solidFill>
                    <a:srgbClr val="5A5A5A"/>
                  </a:solidFill>
                  <a:latin typeface="+mn-lt"/>
                  <a:ea typeface="+mn-ea"/>
                  <a:cs typeface="Lato Regular"/>
                </a:rPr>
                <a:t>RNA sequencing </a:t>
              </a:r>
              <a:r>
                <a:rPr lang="en-US" sz="1500" kern="0" dirty="0">
                  <a:solidFill>
                    <a:srgbClr val="5A5A5A"/>
                  </a:solidFill>
                  <a:latin typeface="+mn-lt"/>
                  <a:ea typeface="+mn-ea"/>
                  <a:cs typeface="Lato Regular"/>
                </a:rPr>
                <a:t>expression analysis</a:t>
              </a:r>
            </a:p>
            <a:p>
              <a:pPr marL="239713" indent="-239713">
                <a:lnSpc>
                  <a:spcPct val="110000"/>
                </a:lnSpc>
                <a:buClr>
                  <a:srgbClr val="7B1042"/>
                </a:buClr>
                <a:buSzPct val="115000"/>
                <a:buFont typeface="Arial" charset="0"/>
                <a:buChar char="•"/>
                <a:defRPr/>
              </a:pPr>
              <a:r>
                <a:rPr lang="en-US" sz="1500" kern="0" dirty="0">
                  <a:solidFill>
                    <a:srgbClr val="5A5A5A"/>
                  </a:solidFill>
                  <a:latin typeface="+mn-lt"/>
                  <a:ea typeface="+mn-ea"/>
                  <a:cs typeface="Lato Regular"/>
                </a:rPr>
                <a:t>Whole exome </a:t>
              </a:r>
              <a:r>
                <a:rPr lang="en-US" sz="1500" b="1" kern="0" dirty="0">
                  <a:solidFill>
                    <a:srgbClr val="5A5A5A"/>
                  </a:solidFill>
                  <a:latin typeface="+mn-lt"/>
                  <a:ea typeface="+mn-ea"/>
                  <a:cs typeface="Lato Regular"/>
                </a:rPr>
                <a:t>DNA sequencing</a:t>
              </a:r>
            </a:p>
          </p:txBody>
        </p:sp>
        <p:sp>
          <p:nvSpPr>
            <p:cNvPr id="11" name="Content Placeholder 3"/>
            <p:cNvSpPr txBox="1">
              <a:spLocks/>
            </p:cNvSpPr>
            <p:nvPr/>
          </p:nvSpPr>
          <p:spPr>
            <a:xfrm>
              <a:off x="4387815" y="4068082"/>
              <a:ext cx="4121681" cy="94641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defRPr sz="2000" b="0" kern="1200">
                  <a:solidFill>
                    <a:schemeClr val="tx1"/>
                  </a:solidFill>
                  <a:latin typeface="Oswald Light"/>
                  <a:ea typeface="MS PGothic" pitchFamily="34" charset="-128"/>
                  <a:cs typeface="Oswald Light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08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9713" indent="-239713">
                <a:lnSpc>
                  <a:spcPct val="110000"/>
                </a:lnSpc>
                <a:buClr>
                  <a:srgbClr val="7B1042"/>
                </a:buClr>
                <a:buSzPct val="115000"/>
                <a:buFont typeface="Arial" charset="0"/>
                <a:buChar char="•"/>
                <a:defRPr/>
              </a:pPr>
              <a:r>
                <a:rPr lang="en-US" sz="1500" kern="0" dirty="0">
                  <a:solidFill>
                    <a:srgbClr val="5A5A5A"/>
                  </a:solidFill>
                  <a:latin typeface="+mn-lt"/>
                  <a:ea typeface="+mn-ea"/>
                  <a:cs typeface="Lato Regular"/>
                </a:rPr>
                <a:t>Whole genome chromosome analysis</a:t>
              </a:r>
            </a:p>
            <a:p>
              <a:pPr marL="239713" indent="-239713">
                <a:lnSpc>
                  <a:spcPct val="110000"/>
                </a:lnSpc>
                <a:buClr>
                  <a:srgbClr val="7B1042"/>
                </a:buClr>
                <a:buSzPct val="115000"/>
                <a:buFont typeface="Arial" charset="0"/>
                <a:buChar char="•"/>
                <a:defRPr/>
              </a:pPr>
              <a:r>
                <a:rPr lang="en-US" sz="1500" kern="0" dirty="0">
                  <a:solidFill>
                    <a:srgbClr val="5A5A5A"/>
                  </a:solidFill>
                  <a:latin typeface="+mn-lt"/>
                  <a:ea typeface="+mn-ea"/>
                  <a:cs typeface="Lato Regular"/>
                </a:rPr>
                <a:t>Cytospin slides for FISH</a:t>
              </a:r>
            </a:p>
            <a:p>
              <a:pPr marL="239713" indent="-239713">
                <a:lnSpc>
                  <a:spcPct val="110000"/>
                </a:lnSpc>
                <a:buClr>
                  <a:srgbClr val="7B1042"/>
                </a:buClr>
                <a:buSzPct val="115000"/>
                <a:buFont typeface="Arial" charset="0"/>
                <a:buChar char="•"/>
                <a:defRPr/>
              </a:pPr>
              <a:r>
                <a:rPr lang="en-US" sz="1500" kern="0" dirty="0">
                  <a:solidFill>
                    <a:srgbClr val="5A5A5A"/>
                  </a:solidFill>
                  <a:latin typeface="+mn-lt"/>
                  <a:ea typeface="+mn-ea"/>
                  <a:cs typeface="Lato Regular"/>
                </a:rPr>
                <a:t>Biorespository of PBMNC, plasma Tumor</a:t>
              </a:r>
            </a:p>
          </p:txBody>
        </p:sp>
      </p:grpSp>
      <p:sp>
        <p:nvSpPr>
          <p:cNvPr id="12" name="Content Placeholder 3"/>
          <p:cNvSpPr txBox="1">
            <a:spLocks/>
          </p:cNvSpPr>
          <p:nvPr/>
        </p:nvSpPr>
        <p:spPr>
          <a:xfrm>
            <a:off x="0" y="4222027"/>
            <a:ext cx="9144000" cy="5179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8" charset="0"/>
              <a:buNone/>
              <a:tabLst/>
              <a:defRPr sz="2400" b="0" kern="0">
                <a:solidFill>
                  <a:srgbClr val="FF6600"/>
                </a:solidFill>
                <a:cs typeface="Lato Regular"/>
              </a:defRPr>
            </a:lvl1pPr>
            <a:lvl2pPr marL="742950" indent="-285750" defTabSz="457200" fontAlgn="base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–"/>
              <a:defRPr sz="2800">
                <a:ea typeface="MS PGothic" pitchFamily="34" charset="-128"/>
              </a:defRPr>
            </a:lvl2pPr>
            <a:lvl3pPr marL="1143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•"/>
              <a:defRPr sz="2400">
                <a:ea typeface="MS PGothic" pitchFamily="34" charset="-128"/>
              </a:defRPr>
            </a:lvl3pPr>
            <a:lvl4pPr marL="16002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–"/>
              <a:defRPr sz="2000">
                <a:ea typeface="MS PGothic" pitchFamily="34" charset="-128"/>
              </a:defRPr>
            </a:lvl4pPr>
            <a:lvl5pPr marL="20574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-108" charset="0"/>
              <a:buChar char="»"/>
              <a:defRPr sz="2000">
                <a:ea typeface="MS PGothic" pitchFamily="34" charset="-12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Centralized Molecular Tests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MMRF </a:t>
            </a:r>
            <a:r>
              <a:rPr lang="en-US" dirty="0" err="1" smtClean="0"/>
              <a:t>CoMMpass</a:t>
            </a:r>
            <a:r>
              <a:rPr lang="en-US" dirty="0" smtClean="0"/>
              <a:t> STUDY AS CORNERSTONE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5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0975" y="3199877"/>
            <a:ext cx="2888336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FF6600"/>
                </a:solidFill>
                <a:latin typeface="+mn-lt"/>
                <a:ea typeface="Lato" charset="0"/>
                <a:cs typeface="Lato" charset="0"/>
              </a:rPr>
              <a:t>Should I do a transplant?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7210" y="2004880"/>
            <a:ext cx="5312780" cy="344925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024" y="2021647"/>
            <a:ext cx="3687170" cy="3446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questions we’ve been able to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1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ntiR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712</Words>
  <Application>Microsoft Macintosh PowerPoint</Application>
  <PresentationFormat>On-screen Show (4:3)</PresentationFormat>
  <Paragraphs>167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MMRF News and Updates</vt:lpstr>
      <vt:lpstr>Progress for Myeloma Patients</vt:lpstr>
      <vt:lpstr>MMRF/MMRC</vt:lpstr>
      <vt:lpstr>MMRF Precision Medicine Model</vt:lpstr>
      <vt:lpstr>Data Analysis: MMRF Researcher Gateway</vt:lpstr>
      <vt:lpstr>Testing Hypotheses</vt:lpstr>
      <vt:lpstr>Moving to the Clinic: MMRC</vt:lpstr>
      <vt:lpstr>MMRF CoMMpass STUDY AS CORNERSTONE</vt:lpstr>
      <vt:lpstr>PATIENT questions we’ve been able to answer</vt:lpstr>
      <vt:lpstr>PATIENT questions we’ve been able to answer</vt:lpstr>
      <vt:lpstr>PATIENT questions we’ve been able to answer</vt:lpstr>
      <vt:lpstr>PATIENT QUESTIONS WE MUST ANSWER</vt:lpstr>
      <vt:lpstr>No Two Patients Are The Same</vt:lpstr>
      <vt:lpstr>Additional Data for  Relapsed Patients</vt:lpstr>
      <vt:lpstr>“Actionable” Alterations in MM</vt:lpstr>
      <vt:lpstr>PowerPoint Presentation</vt:lpstr>
      <vt:lpstr>Precision Medicine Trials</vt:lpstr>
      <vt:lpstr>Machine Learning -GNS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Smith, Karen</dc:creator>
  <cp:keywords/>
  <dc:description/>
  <cp:lastModifiedBy>Mike Burns</cp:lastModifiedBy>
  <cp:revision>113</cp:revision>
  <cp:lastPrinted>2016-09-29T17:43:32Z</cp:lastPrinted>
  <dcterms:created xsi:type="dcterms:W3CDTF">2016-04-18T19:23:08Z</dcterms:created>
  <dcterms:modified xsi:type="dcterms:W3CDTF">2017-09-26T18:47:40Z</dcterms:modified>
  <cp:category/>
</cp:coreProperties>
</file>