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9" r:id="rId1"/>
    <p:sldMasterId id="2147483941" r:id="rId2"/>
  </p:sldMasterIdLst>
  <p:notesMasterIdLst>
    <p:notesMasterId r:id="rId51"/>
  </p:notesMasterIdLst>
  <p:handoutMasterIdLst>
    <p:handoutMasterId r:id="rId52"/>
  </p:handoutMasterIdLst>
  <p:sldIdLst>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271"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11E40"/>
    <a:srgbClr val="377189"/>
    <a:srgbClr val="152456"/>
    <a:srgbClr val="4678BC"/>
    <a:srgbClr val="AF1F8E"/>
    <a:srgbClr val="58B7DD"/>
    <a:srgbClr val="CCD2EB"/>
    <a:srgbClr val="FFDD7F"/>
    <a:srgbClr val="C8E9E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p:restoredTop sz="94674"/>
  </p:normalViewPr>
  <p:slideViewPr>
    <p:cSldViewPr snapToGrid="0" snapToObjects="1">
      <p:cViewPr varScale="1">
        <p:scale>
          <a:sx n="109" d="100"/>
          <a:sy n="109" d="100"/>
        </p:scale>
        <p:origin x="16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Too many other things to worry about</c:v>
                </c:pt>
                <c:pt idx="1">
                  <c:v>Don't want to think about death or dying</c:v>
                </c:pt>
                <c:pt idx="2">
                  <c:v>Loved one doesn't want to talk about death or dying</c:v>
                </c:pt>
                <c:pt idx="3">
                  <c:v>Too young/Long way off</c:v>
                </c:pt>
                <c:pt idx="4">
                  <c:v>Haven't thought about it</c:v>
                </c:pt>
                <c:pt idx="5">
                  <c:v>I have no one to talk to</c:v>
                </c:pt>
              </c:strCache>
            </c:strRef>
          </c:cat>
          <c:val>
            <c:numRef>
              <c:f>Sheet1!$B$2:$B$7</c:f>
              <c:numCache>
                <c:formatCode>0%</c:formatCode>
                <c:ptCount val="6"/>
                <c:pt idx="0">
                  <c:v>0.41</c:v>
                </c:pt>
                <c:pt idx="1">
                  <c:v>0.26</c:v>
                </c:pt>
                <c:pt idx="2">
                  <c:v>0.13</c:v>
                </c:pt>
                <c:pt idx="3">
                  <c:v>0.04</c:v>
                </c:pt>
                <c:pt idx="4">
                  <c:v>0.03</c:v>
                </c:pt>
                <c:pt idx="5">
                  <c:v>0.03</c:v>
                </c:pt>
              </c:numCache>
            </c:numRef>
          </c:val>
          <c:extLst>
            <c:ext xmlns:c16="http://schemas.microsoft.com/office/drawing/2014/chart" uri="{C3380CC4-5D6E-409C-BE32-E72D297353CC}">
              <c16:uniqueId val="{00000000-EB30-4CD8-8B01-B73B3B7337A2}"/>
            </c:ext>
          </c:extLst>
        </c:ser>
        <c:dLbls>
          <c:showLegendKey val="0"/>
          <c:showVal val="0"/>
          <c:showCatName val="0"/>
          <c:showSerName val="0"/>
          <c:showPercent val="0"/>
          <c:showBubbleSize val="0"/>
        </c:dLbls>
        <c:gapWidth val="182"/>
        <c:axId val="491965304"/>
        <c:axId val="491968912"/>
      </c:barChart>
      <c:catAx>
        <c:axId val="491965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1968912"/>
        <c:crosses val="autoZero"/>
        <c:auto val="1"/>
        <c:lblAlgn val="ctr"/>
        <c:lblOffset val="100"/>
        <c:noMultiLvlLbl val="0"/>
      </c:catAx>
      <c:valAx>
        <c:axId val="491968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1965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100" dirty="0" smtClean="0"/>
              <a:t>Rating Factor</a:t>
            </a:r>
            <a:r>
              <a:rPr lang="en-US" sz="1100" baseline="0" dirty="0" smtClean="0"/>
              <a:t> as Extremely Important</a:t>
            </a:r>
            <a:endParaRPr lang="en-US" sz="11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Making sure family is not burdened financially</c:v>
                </c:pt>
                <c:pt idx="1">
                  <c:v>Being comfortable and without pain</c:v>
                </c:pt>
                <c:pt idx="2">
                  <c:v>Being at peace spiritually</c:v>
                </c:pt>
                <c:pt idx="3">
                  <c:v>Making sure family is not burdedned by tough decisions about my care</c:v>
                </c:pt>
                <c:pt idx="4">
                  <c:v>Having loved ones around me</c:v>
                </c:pt>
                <c:pt idx="5">
                  <c:v>Being able to pay for the care that I need</c:v>
                </c:pt>
                <c:pt idx="6">
                  <c:v>Making sure my wishes for medical care are followed</c:v>
                </c:pt>
                <c:pt idx="7">
                  <c:v>Not feeling alone</c:v>
                </c:pt>
                <c:pt idx="8">
                  <c:v>Having healthcare team who will respect my cultural beliefs and values</c:v>
                </c:pt>
                <c:pt idx="9">
                  <c:v>Living as long as possible</c:v>
                </c:pt>
                <c:pt idx="10">
                  <c:v>Being at home</c:v>
                </c:pt>
                <c:pt idx="11">
                  <c:v>A Close relationship with my MD</c:v>
                </c:pt>
              </c:strCache>
            </c:strRef>
          </c:cat>
          <c:val>
            <c:numRef>
              <c:f>Sheet1!$B$2:$B$13</c:f>
              <c:numCache>
                <c:formatCode>0%</c:formatCode>
                <c:ptCount val="12"/>
                <c:pt idx="0">
                  <c:v>0.67</c:v>
                </c:pt>
                <c:pt idx="1">
                  <c:v>0.66</c:v>
                </c:pt>
                <c:pt idx="2">
                  <c:v>0.61</c:v>
                </c:pt>
                <c:pt idx="3">
                  <c:v>0.6</c:v>
                </c:pt>
                <c:pt idx="4">
                  <c:v>0.6</c:v>
                </c:pt>
                <c:pt idx="5">
                  <c:v>0.57999999999999996</c:v>
                </c:pt>
                <c:pt idx="6">
                  <c:v>0.56999999999999995</c:v>
                </c:pt>
                <c:pt idx="7">
                  <c:v>0.55000000000000004</c:v>
                </c:pt>
                <c:pt idx="8">
                  <c:v>0.44</c:v>
                </c:pt>
                <c:pt idx="9">
                  <c:v>0.36</c:v>
                </c:pt>
                <c:pt idx="10">
                  <c:v>0.33</c:v>
                </c:pt>
                <c:pt idx="11">
                  <c:v>0.32</c:v>
                </c:pt>
              </c:numCache>
            </c:numRef>
          </c:val>
          <c:extLst>
            <c:ext xmlns:c16="http://schemas.microsoft.com/office/drawing/2014/chart" uri="{C3380CC4-5D6E-409C-BE32-E72D297353CC}">
              <c16:uniqueId val="{00000000-77CA-4DAC-BB7D-E71900561AC7}"/>
            </c:ext>
          </c:extLst>
        </c:ser>
        <c:dLbls>
          <c:showLegendKey val="0"/>
          <c:showVal val="0"/>
          <c:showCatName val="0"/>
          <c:showSerName val="0"/>
          <c:showPercent val="0"/>
          <c:showBubbleSize val="0"/>
        </c:dLbls>
        <c:gapWidth val="182"/>
        <c:axId val="100261632"/>
        <c:axId val="100260648"/>
      </c:barChart>
      <c:catAx>
        <c:axId val="100261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260648"/>
        <c:crosses val="autoZero"/>
        <c:auto val="1"/>
        <c:lblAlgn val="ctr"/>
        <c:lblOffset val="100"/>
        <c:noMultiLvlLbl val="0"/>
      </c:catAx>
      <c:valAx>
        <c:axId val="100260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26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6CCEE-27CB-4104-A8E0-F961BD07DCD2}" type="doc">
      <dgm:prSet loTypeId="urn:microsoft.com/office/officeart/2005/8/layout/radial6" loCatId="cycle" qsTypeId="urn:microsoft.com/office/officeart/2005/8/quickstyle/simple1" qsCatId="simple" csTypeId="urn:microsoft.com/office/officeart/2005/8/colors/accent2_1" csCatId="accent2" phldr="1"/>
      <dgm:spPr/>
      <dgm:t>
        <a:bodyPr/>
        <a:lstStyle/>
        <a:p>
          <a:endParaRPr lang="en-US"/>
        </a:p>
      </dgm:t>
    </dgm:pt>
    <dgm:pt modelId="{102649C6-70BC-4023-9441-8A638145D301}">
      <dgm:prSet phldrT="[Text]"/>
      <dgm:spPr/>
      <dgm:t>
        <a:bodyPr/>
        <a:lstStyle/>
        <a:p>
          <a:r>
            <a:rPr lang="en-US" dirty="0" smtClean="0"/>
            <a:t>Review your ACP- 5 D’s</a:t>
          </a:r>
          <a:endParaRPr lang="en-US" dirty="0"/>
        </a:p>
      </dgm:t>
    </dgm:pt>
    <dgm:pt modelId="{0B5B698C-2A32-49A4-AAFD-4EBB460FC6B6}" type="parTrans" cxnId="{D0510C41-CF9A-409E-BB5D-0864CBB81DFD}">
      <dgm:prSet/>
      <dgm:spPr/>
      <dgm:t>
        <a:bodyPr/>
        <a:lstStyle/>
        <a:p>
          <a:endParaRPr lang="en-US"/>
        </a:p>
      </dgm:t>
    </dgm:pt>
    <dgm:pt modelId="{9933AFB2-04C9-41E9-94FA-9EDB8F18D10F}" type="sibTrans" cxnId="{D0510C41-CF9A-409E-BB5D-0864CBB81DFD}">
      <dgm:prSet/>
      <dgm:spPr/>
      <dgm:t>
        <a:bodyPr/>
        <a:lstStyle/>
        <a:p>
          <a:endParaRPr lang="en-US"/>
        </a:p>
      </dgm:t>
    </dgm:pt>
    <dgm:pt modelId="{A4220010-0496-4601-8C40-76B48EFFB558}">
      <dgm:prSet phldrT="[Text]" custT="1"/>
      <dgm:spPr/>
      <dgm:t>
        <a:bodyPr/>
        <a:lstStyle/>
        <a:p>
          <a:r>
            <a:rPr lang="en-US" sz="2000" dirty="0" smtClean="0"/>
            <a:t>Disease/</a:t>
          </a:r>
        </a:p>
        <a:p>
          <a:r>
            <a:rPr lang="en-US" sz="2000" dirty="0" smtClean="0"/>
            <a:t>Diagnosis</a:t>
          </a:r>
          <a:endParaRPr lang="en-US" sz="2000" dirty="0"/>
        </a:p>
      </dgm:t>
    </dgm:pt>
    <dgm:pt modelId="{BEDBE7CB-958E-419F-AD13-1C4ED8637590}" type="parTrans" cxnId="{154501A0-40F4-4C72-BB11-B36C0100C63A}">
      <dgm:prSet/>
      <dgm:spPr/>
      <dgm:t>
        <a:bodyPr/>
        <a:lstStyle/>
        <a:p>
          <a:endParaRPr lang="en-US"/>
        </a:p>
      </dgm:t>
    </dgm:pt>
    <dgm:pt modelId="{D26BE3BB-4BD8-4A8D-8C03-245FAFCCEA14}" type="sibTrans" cxnId="{154501A0-40F4-4C72-BB11-B36C0100C63A}">
      <dgm:prSet/>
      <dgm:spPr/>
      <dgm:t>
        <a:bodyPr/>
        <a:lstStyle/>
        <a:p>
          <a:endParaRPr lang="en-US"/>
        </a:p>
      </dgm:t>
    </dgm:pt>
    <dgm:pt modelId="{72028461-248C-4CE9-9744-9F0D17773A81}">
      <dgm:prSet phldrT="[Text]" custT="1"/>
      <dgm:spPr/>
      <dgm:t>
        <a:bodyPr/>
        <a:lstStyle/>
        <a:p>
          <a:r>
            <a:rPr lang="en-US" sz="2000" dirty="0" smtClean="0"/>
            <a:t>Decade – Every 10 years</a:t>
          </a:r>
          <a:endParaRPr lang="en-US" sz="2000" dirty="0"/>
        </a:p>
      </dgm:t>
    </dgm:pt>
    <dgm:pt modelId="{84B8EEC4-661B-4672-BFC3-70B5755047DA}" type="parTrans" cxnId="{EF9A2E62-220E-45DA-9DBC-24649A84DBBB}">
      <dgm:prSet/>
      <dgm:spPr/>
      <dgm:t>
        <a:bodyPr/>
        <a:lstStyle/>
        <a:p>
          <a:endParaRPr lang="en-US"/>
        </a:p>
      </dgm:t>
    </dgm:pt>
    <dgm:pt modelId="{1CD1E821-DAEC-46B4-85D0-81893EF0FAF5}" type="sibTrans" cxnId="{EF9A2E62-220E-45DA-9DBC-24649A84DBBB}">
      <dgm:prSet/>
      <dgm:spPr/>
      <dgm:t>
        <a:bodyPr/>
        <a:lstStyle/>
        <a:p>
          <a:endParaRPr lang="en-US"/>
        </a:p>
      </dgm:t>
    </dgm:pt>
    <dgm:pt modelId="{61DBD089-3250-411F-B728-8435B2C34DCD}">
      <dgm:prSet phldrT="[Text]" custT="1"/>
      <dgm:spPr/>
      <dgm:t>
        <a:bodyPr/>
        <a:lstStyle/>
        <a:p>
          <a:r>
            <a:rPr lang="en-US" sz="1600" dirty="0" smtClean="0"/>
            <a:t>Divorce- or any changes in relationships</a:t>
          </a:r>
          <a:endParaRPr lang="en-US" sz="1600" dirty="0"/>
        </a:p>
      </dgm:t>
    </dgm:pt>
    <dgm:pt modelId="{F7201009-23AB-45E2-93E2-9B466CFB871F}" type="parTrans" cxnId="{7FC9EDB5-BD8A-45F8-8796-22C5F0631B42}">
      <dgm:prSet/>
      <dgm:spPr/>
      <dgm:t>
        <a:bodyPr/>
        <a:lstStyle/>
        <a:p>
          <a:endParaRPr lang="en-US"/>
        </a:p>
      </dgm:t>
    </dgm:pt>
    <dgm:pt modelId="{8A9E1986-0518-4435-8CF1-8C1C901411A8}" type="sibTrans" cxnId="{7FC9EDB5-BD8A-45F8-8796-22C5F0631B42}">
      <dgm:prSet/>
      <dgm:spPr/>
      <dgm:t>
        <a:bodyPr/>
        <a:lstStyle/>
        <a:p>
          <a:endParaRPr lang="en-US"/>
        </a:p>
      </dgm:t>
    </dgm:pt>
    <dgm:pt modelId="{1CE57C3C-797F-4B4C-B1E4-756C8B1FFD14}">
      <dgm:prSet phldrT="[Text]" custT="1"/>
      <dgm:spPr/>
      <dgm:t>
        <a:bodyPr/>
        <a:lstStyle/>
        <a:p>
          <a:r>
            <a:rPr lang="en-US" sz="1600" dirty="0" smtClean="0"/>
            <a:t>Death:</a:t>
          </a:r>
        </a:p>
        <a:p>
          <a:r>
            <a:rPr lang="en-US" sz="1600" dirty="0" smtClean="0"/>
            <a:t>deaths that impact your opinions</a:t>
          </a:r>
          <a:endParaRPr lang="en-US" sz="1600" dirty="0"/>
        </a:p>
      </dgm:t>
    </dgm:pt>
    <dgm:pt modelId="{0402EE76-CEE0-4394-89CF-60DA5024BB8E}" type="parTrans" cxnId="{33A1F19E-7E35-4DD5-A2E1-EF04DE9C4001}">
      <dgm:prSet/>
      <dgm:spPr/>
      <dgm:t>
        <a:bodyPr/>
        <a:lstStyle/>
        <a:p>
          <a:endParaRPr lang="en-US"/>
        </a:p>
      </dgm:t>
    </dgm:pt>
    <dgm:pt modelId="{1321CE4F-F55F-46F9-871E-242489854FC4}" type="sibTrans" cxnId="{33A1F19E-7E35-4DD5-A2E1-EF04DE9C4001}">
      <dgm:prSet/>
      <dgm:spPr/>
      <dgm:t>
        <a:bodyPr/>
        <a:lstStyle/>
        <a:p>
          <a:endParaRPr lang="en-US"/>
        </a:p>
      </dgm:t>
    </dgm:pt>
    <dgm:pt modelId="{FCAAD7ED-8F53-47D3-8C26-2BBD46DE52F3}">
      <dgm:prSet phldrT="[Text]" custT="1"/>
      <dgm:spPr/>
      <dgm:t>
        <a:bodyPr/>
        <a:lstStyle/>
        <a:p>
          <a:r>
            <a:rPr lang="en-US" sz="2000" dirty="0" smtClean="0"/>
            <a:t>Decline in your health</a:t>
          </a:r>
          <a:endParaRPr lang="en-US" sz="2000" dirty="0"/>
        </a:p>
      </dgm:t>
    </dgm:pt>
    <dgm:pt modelId="{CAA149DE-9BB3-46C9-BBBC-7F1D3D8B1D56}" type="parTrans" cxnId="{5E82CCC6-9A45-4E3D-81C8-AAE450F89556}">
      <dgm:prSet/>
      <dgm:spPr/>
      <dgm:t>
        <a:bodyPr/>
        <a:lstStyle/>
        <a:p>
          <a:endParaRPr lang="en-US"/>
        </a:p>
      </dgm:t>
    </dgm:pt>
    <dgm:pt modelId="{7AA8CA75-FD8F-4E98-9809-076F6A8FF531}" type="sibTrans" cxnId="{5E82CCC6-9A45-4E3D-81C8-AAE450F89556}">
      <dgm:prSet/>
      <dgm:spPr/>
      <dgm:t>
        <a:bodyPr/>
        <a:lstStyle/>
        <a:p>
          <a:endParaRPr lang="en-US"/>
        </a:p>
      </dgm:t>
    </dgm:pt>
    <dgm:pt modelId="{AC0C9D61-EB54-49B0-B2CF-AB18CAF8395A}" type="pres">
      <dgm:prSet presAssocID="{1376CCEE-27CB-4104-A8E0-F961BD07DCD2}" presName="Name0" presStyleCnt="0">
        <dgm:presLayoutVars>
          <dgm:chMax val="1"/>
          <dgm:dir/>
          <dgm:animLvl val="ctr"/>
          <dgm:resizeHandles val="exact"/>
        </dgm:presLayoutVars>
      </dgm:prSet>
      <dgm:spPr/>
    </dgm:pt>
    <dgm:pt modelId="{3AC2A272-3625-45A2-A4CD-278695DCBEF9}" type="pres">
      <dgm:prSet presAssocID="{102649C6-70BC-4023-9441-8A638145D301}" presName="centerShape" presStyleLbl="node0" presStyleIdx="0" presStyleCnt="1"/>
      <dgm:spPr/>
      <dgm:t>
        <a:bodyPr/>
        <a:lstStyle/>
        <a:p>
          <a:endParaRPr lang="en-US"/>
        </a:p>
      </dgm:t>
    </dgm:pt>
    <dgm:pt modelId="{16FEEAEF-8254-4965-998B-E91CD62D6A0C}" type="pres">
      <dgm:prSet presAssocID="{A4220010-0496-4601-8C40-76B48EFFB558}" presName="node" presStyleLbl="node1" presStyleIdx="0" presStyleCnt="5" custScaleX="122794" custScaleY="109337">
        <dgm:presLayoutVars>
          <dgm:bulletEnabled val="1"/>
        </dgm:presLayoutVars>
      </dgm:prSet>
      <dgm:spPr/>
      <dgm:t>
        <a:bodyPr/>
        <a:lstStyle/>
        <a:p>
          <a:endParaRPr lang="en-US"/>
        </a:p>
      </dgm:t>
    </dgm:pt>
    <dgm:pt modelId="{802C572A-D60E-4DE0-8FED-E11CA4128C21}" type="pres">
      <dgm:prSet presAssocID="{A4220010-0496-4601-8C40-76B48EFFB558}" presName="dummy" presStyleCnt="0"/>
      <dgm:spPr/>
    </dgm:pt>
    <dgm:pt modelId="{852AD678-E416-40A4-A257-56DA2299A36B}" type="pres">
      <dgm:prSet presAssocID="{D26BE3BB-4BD8-4A8D-8C03-245FAFCCEA14}" presName="sibTrans" presStyleLbl="sibTrans2D1" presStyleIdx="0" presStyleCnt="5"/>
      <dgm:spPr/>
    </dgm:pt>
    <dgm:pt modelId="{991F20FA-BB3C-4FF8-A424-F76F049049F3}" type="pres">
      <dgm:prSet presAssocID="{FCAAD7ED-8F53-47D3-8C26-2BBD46DE52F3}" presName="node" presStyleLbl="node1" presStyleIdx="1" presStyleCnt="5">
        <dgm:presLayoutVars>
          <dgm:bulletEnabled val="1"/>
        </dgm:presLayoutVars>
      </dgm:prSet>
      <dgm:spPr/>
      <dgm:t>
        <a:bodyPr/>
        <a:lstStyle/>
        <a:p>
          <a:endParaRPr lang="en-US"/>
        </a:p>
      </dgm:t>
    </dgm:pt>
    <dgm:pt modelId="{0433F1B9-CB60-4484-BEF1-4BF251AB30BF}" type="pres">
      <dgm:prSet presAssocID="{FCAAD7ED-8F53-47D3-8C26-2BBD46DE52F3}" presName="dummy" presStyleCnt="0"/>
      <dgm:spPr/>
    </dgm:pt>
    <dgm:pt modelId="{02E7ECBA-5C42-4A14-92A6-4CB8D90EC464}" type="pres">
      <dgm:prSet presAssocID="{7AA8CA75-FD8F-4E98-9809-076F6A8FF531}" presName="sibTrans" presStyleLbl="sibTrans2D1" presStyleIdx="1" presStyleCnt="5"/>
      <dgm:spPr/>
    </dgm:pt>
    <dgm:pt modelId="{6F7563BC-D990-46B9-91D9-C3AC128F4699}" type="pres">
      <dgm:prSet presAssocID="{72028461-248C-4CE9-9744-9F0D17773A81}" presName="node" presStyleLbl="node1" presStyleIdx="2" presStyleCnt="5">
        <dgm:presLayoutVars>
          <dgm:bulletEnabled val="1"/>
        </dgm:presLayoutVars>
      </dgm:prSet>
      <dgm:spPr/>
      <dgm:t>
        <a:bodyPr/>
        <a:lstStyle/>
        <a:p>
          <a:endParaRPr lang="en-US"/>
        </a:p>
      </dgm:t>
    </dgm:pt>
    <dgm:pt modelId="{14C86CA1-2F06-48BB-B68C-68EC2F7A6C57}" type="pres">
      <dgm:prSet presAssocID="{72028461-248C-4CE9-9744-9F0D17773A81}" presName="dummy" presStyleCnt="0"/>
      <dgm:spPr/>
    </dgm:pt>
    <dgm:pt modelId="{2133FFEB-4CDD-4B67-A947-55FFEB1670B1}" type="pres">
      <dgm:prSet presAssocID="{1CD1E821-DAEC-46B4-85D0-81893EF0FAF5}" presName="sibTrans" presStyleLbl="sibTrans2D1" presStyleIdx="2" presStyleCnt="5"/>
      <dgm:spPr/>
    </dgm:pt>
    <dgm:pt modelId="{CBFB2D03-C245-439F-BEF2-0F02F18D2BD7}" type="pres">
      <dgm:prSet presAssocID="{61DBD089-3250-411F-B728-8435B2C34DCD}" presName="node" presStyleLbl="node1" presStyleIdx="3" presStyleCnt="5" custScaleX="116066">
        <dgm:presLayoutVars>
          <dgm:bulletEnabled val="1"/>
        </dgm:presLayoutVars>
      </dgm:prSet>
      <dgm:spPr/>
    </dgm:pt>
    <dgm:pt modelId="{0140BEAC-21F9-45B8-B901-8C24D842D9EC}" type="pres">
      <dgm:prSet presAssocID="{61DBD089-3250-411F-B728-8435B2C34DCD}" presName="dummy" presStyleCnt="0"/>
      <dgm:spPr/>
    </dgm:pt>
    <dgm:pt modelId="{234CBB2A-D955-4068-9426-F73FAD62AFCC}" type="pres">
      <dgm:prSet presAssocID="{8A9E1986-0518-4435-8CF1-8C1C901411A8}" presName="sibTrans" presStyleLbl="sibTrans2D1" presStyleIdx="3" presStyleCnt="5"/>
      <dgm:spPr/>
    </dgm:pt>
    <dgm:pt modelId="{9834192F-FBF4-45AB-9D06-BBFBED658778}" type="pres">
      <dgm:prSet presAssocID="{1CE57C3C-797F-4B4C-B1E4-756C8B1FFD14}" presName="node" presStyleLbl="node1" presStyleIdx="4" presStyleCnt="5" custScaleX="115135">
        <dgm:presLayoutVars>
          <dgm:bulletEnabled val="1"/>
        </dgm:presLayoutVars>
      </dgm:prSet>
      <dgm:spPr/>
      <dgm:t>
        <a:bodyPr/>
        <a:lstStyle/>
        <a:p>
          <a:endParaRPr lang="en-US"/>
        </a:p>
      </dgm:t>
    </dgm:pt>
    <dgm:pt modelId="{F7147884-BD52-4F4D-8DB2-FB49CFE83402}" type="pres">
      <dgm:prSet presAssocID="{1CE57C3C-797F-4B4C-B1E4-756C8B1FFD14}" presName="dummy" presStyleCnt="0"/>
      <dgm:spPr/>
    </dgm:pt>
    <dgm:pt modelId="{AD032E57-89CC-4686-B936-E27CAEE71A4E}" type="pres">
      <dgm:prSet presAssocID="{1321CE4F-F55F-46F9-871E-242489854FC4}" presName="sibTrans" presStyleLbl="sibTrans2D1" presStyleIdx="4" presStyleCnt="5"/>
      <dgm:spPr/>
    </dgm:pt>
  </dgm:ptLst>
  <dgm:cxnLst>
    <dgm:cxn modelId="{EF9A2E62-220E-45DA-9DBC-24649A84DBBB}" srcId="{102649C6-70BC-4023-9441-8A638145D301}" destId="{72028461-248C-4CE9-9744-9F0D17773A81}" srcOrd="2" destOrd="0" parTransId="{84B8EEC4-661B-4672-BFC3-70B5755047DA}" sibTransId="{1CD1E821-DAEC-46B4-85D0-81893EF0FAF5}"/>
    <dgm:cxn modelId="{61DCB5AC-D4D0-438E-B880-004655B4EFA6}" type="presOf" srcId="{1376CCEE-27CB-4104-A8E0-F961BD07DCD2}" destId="{AC0C9D61-EB54-49B0-B2CF-AB18CAF8395A}" srcOrd="0" destOrd="0" presId="urn:microsoft.com/office/officeart/2005/8/layout/radial6"/>
    <dgm:cxn modelId="{B7230484-969A-4AC7-A16A-9378949CE247}" type="presOf" srcId="{FCAAD7ED-8F53-47D3-8C26-2BBD46DE52F3}" destId="{991F20FA-BB3C-4FF8-A424-F76F049049F3}" srcOrd="0" destOrd="0" presId="urn:microsoft.com/office/officeart/2005/8/layout/radial6"/>
    <dgm:cxn modelId="{DF5C7F7E-8F4D-415C-BE29-8F5672E81FF0}" type="presOf" srcId="{A4220010-0496-4601-8C40-76B48EFFB558}" destId="{16FEEAEF-8254-4965-998B-E91CD62D6A0C}" srcOrd="0" destOrd="0" presId="urn:microsoft.com/office/officeart/2005/8/layout/radial6"/>
    <dgm:cxn modelId="{154501A0-40F4-4C72-BB11-B36C0100C63A}" srcId="{102649C6-70BC-4023-9441-8A638145D301}" destId="{A4220010-0496-4601-8C40-76B48EFFB558}" srcOrd="0" destOrd="0" parTransId="{BEDBE7CB-958E-419F-AD13-1C4ED8637590}" sibTransId="{D26BE3BB-4BD8-4A8D-8C03-245FAFCCEA14}"/>
    <dgm:cxn modelId="{7FC9EDB5-BD8A-45F8-8796-22C5F0631B42}" srcId="{102649C6-70BC-4023-9441-8A638145D301}" destId="{61DBD089-3250-411F-B728-8435B2C34DCD}" srcOrd="3" destOrd="0" parTransId="{F7201009-23AB-45E2-93E2-9B466CFB871F}" sibTransId="{8A9E1986-0518-4435-8CF1-8C1C901411A8}"/>
    <dgm:cxn modelId="{69E42334-0BCA-4426-AA57-38D81D028942}" type="presOf" srcId="{102649C6-70BC-4023-9441-8A638145D301}" destId="{3AC2A272-3625-45A2-A4CD-278695DCBEF9}" srcOrd="0" destOrd="0" presId="urn:microsoft.com/office/officeart/2005/8/layout/radial6"/>
    <dgm:cxn modelId="{4DEFCAA7-9553-4488-B45D-B20F7A38CC02}" type="presOf" srcId="{8A9E1986-0518-4435-8CF1-8C1C901411A8}" destId="{234CBB2A-D955-4068-9426-F73FAD62AFCC}" srcOrd="0" destOrd="0" presId="urn:microsoft.com/office/officeart/2005/8/layout/radial6"/>
    <dgm:cxn modelId="{034782E9-D441-4CE8-9EA6-A65BE9D2983A}" type="presOf" srcId="{72028461-248C-4CE9-9744-9F0D17773A81}" destId="{6F7563BC-D990-46B9-91D9-C3AC128F4699}" srcOrd="0" destOrd="0" presId="urn:microsoft.com/office/officeart/2005/8/layout/radial6"/>
    <dgm:cxn modelId="{CD318DF2-6EE3-4DC2-AF82-932E94924FD3}" type="presOf" srcId="{1CD1E821-DAEC-46B4-85D0-81893EF0FAF5}" destId="{2133FFEB-4CDD-4B67-A947-55FFEB1670B1}" srcOrd="0" destOrd="0" presId="urn:microsoft.com/office/officeart/2005/8/layout/radial6"/>
    <dgm:cxn modelId="{F12F320D-9AFE-4482-A156-B3BD4EA26454}" type="presOf" srcId="{7AA8CA75-FD8F-4E98-9809-076F6A8FF531}" destId="{02E7ECBA-5C42-4A14-92A6-4CB8D90EC464}" srcOrd="0" destOrd="0" presId="urn:microsoft.com/office/officeart/2005/8/layout/radial6"/>
    <dgm:cxn modelId="{1CC7298B-43E1-413D-AEDA-91C63D37A526}" type="presOf" srcId="{D26BE3BB-4BD8-4A8D-8C03-245FAFCCEA14}" destId="{852AD678-E416-40A4-A257-56DA2299A36B}" srcOrd="0" destOrd="0" presId="urn:microsoft.com/office/officeart/2005/8/layout/radial6"/>
    <dgm:cxn modelId="{4BF98B26-3C8F-4C25-B888-953DB336D73F}" type="presOf" srcId="{1321CE4F-F55F-46F9-871E-242489854FC4}" destId="{AD032E57-89CC-4686-B936-E27CAEE71A4E}" srcOrd="0" destOrd="0" presId="urn:microsoft.com/office/officeart/2005/8/layout/radial6"/>
    <dgm:cxn modelId="{B22FD3DF-6C26-4EB1-B33C-24125AE49275}" type="presOf" srcId="{61DBD089-3250-411F-B728-8435B2C34DCD}" destId="{CBFB2D03-C245-439F-BEF2-0F02F18D2BD7}" srcOrd="0" destOrd="0" presId="urn:microsoft.com/office/officeart/2005/8/layout/radial6"/>
    <dgm:cxn modelId="{5E82CCC6-9A45-4E3D-81C8-AAE450F89556}" srcId="{102649C6-70BC-4023-9441-8A638145D301}" destId="{FCAAD7ED-8F53-47D3-8C26-2BBD46DE52F3}" srcOrd="1" destOrd="0" parTransId="{CAA149DE-9BB3-46C9-BBBC-7F1D3D8B1D56}" sibTransId="{7AA8CA75-FD8F-4E98-9809-076F6A8FF531}"/>
    <dgm:cxn modelId="{D0510C41-CF9A-409E-BB5D-0864CBB81DFD}" srcId="{1376CCEE-27CB-4104-A8E0-F961BD07DCD2}" destId="{102649C6-70BC-4023-9441-8A638145D301}" srcOrd="0" destOrd="0" parTransId="{0B5B698C-2A32-49A4-AAFD-4EBB460FC6B6}" sibTransId="{9933AFB2-04C9-41E9-94FA-9EDB8F18D10F}"/>
    <dgm:cxn modelId="{BACF6F12-0B41-41F4-B5D7-36EEF844F34C}" type="presOf" srcId="{1CE57C3C-797F-4B4C-B1E4-756C8B1FFD14}" destId="{9834192F-FBF4-45AB-9D06-BBFBED658778}" srcOrd="0" destOrd="0" presId="urn:microsoft.com/office/officeart/2005/8/layout/radial6"/>
    <dgm:cxn modelId="{33A1F19E-7E35-4DD5-A2E1-EF04DE9C4001}" srcId="{102649C6-70BC-4023-9441-8A638145D301}" destId="{1CE57C3C-797F-4B4C-B1E4-756C8B1FFD14}" srcOrd="4" destOrd="0" parTransId="{0402EE76-CEE0-4394-89CF-60DA5024BB8E}" sibTransId="{1321CE4F-F55F-46F9-871E-242489854FC4}"/>
    <dgm:cxn modelId="{10334C4C-0D19-4174-B368-6A561DD645DA}" type="presParOf" srcId="{AC0C9D61-EB54-49B0-B2CF-AB18CAF8395A}" destId="{3AC2A272-3625-45A2-A4CD-278695DCBEF9}" srcOrd="0" destOrd="0" presId="urn:microsoft.com/office/officeart/2005/8/layout/radial6"/>
    <dgm:cxn modelId="{2916F5F2-332C-4731-9B2B-640199CEC431}" type="presParOf" srcId="{AC0C9D61-EB54-49B0-B2CF-AB18CAF8395A}" destId="{16FEEAEF-8254-4965-998B-E91CD62D6A0C}" srcOrd="1" destOrd="0" presId="urn:microsoft.com/office/officeart/2005/8/layout/radial6"/>
    <dgm:cxn modelId="{955BDAB6-9080-4B0D-9C69-D1051102F0A5}" type="presParOf" srcId="{AC0C9D61-EB54-49B0-B2CF-AB18CAF8395A}" destId="{802C572A-D60E-4DE0-8FED-E11CA4128C21}" srcOrd="2" destOrd="0" presId="urn:microsoft.com/office/officeart/2005/8/layout/radial6"/>
    <dgm:cxn modelId="{18B536F8-5A46-416E-A8AB-53BC19AF449F}" type="presParOf" srcId="{AC0C9D61-EB54-49B0-B2CF-AB18CAF8395A}" destId="{852AD678-E416-40A4-A257-56DA2299A36B}" srcOrd="3" destOrd="0" presId="urn:microsoft.com/office/officeart/2005/8/layout/radial6"/>
    <dgm:cxn modelId="{97ADD7B6-879D-4343-81A2-FF8FA04D9863}" type="presParOf" srcId="{AC0C9D61-EB54-49B0-B2CF-AB18CAF8395A}" destId="{991F20FA-BB3C-4FF8-A424-F76F049049F3}" srcOrd="4" destOrd="0" presId="urn:microsoft.com/office/officeart/2005/8/layout/radial6"/>
    <dgm:cxn modelId="{FB1144BD-8673-4FFF-8680-F7CBAF4F5F1B}" type="presParOf" srcId="{AC0C9D61-EB54-49B0-B2CF-AB18CAF8395A}" destId="{0433F1B9-CB60-4484-BEF1-4BF251AB30BF}" srcOrd="5" destOrd="0" presId="urn:microsoft.com/office/officeart/2005/8/layout/radial6"/>
    <dgm:cxn modelId="{6361F561-1D21-4A46-A051-326F8937EADE}" type="presParOf" srcId="{AC0C9D61-EB54-49B0-B2CF-AB18CAF8395A}" destId="{02E7ECBA-5C42-4A14-92A6-4CB8D90EC464}" srcOrd="6" destOrd="0" presId="urn:microsoft.com/office/officeart/2005/8/layout/radial6"/>
    <dgm:cxn modelId="{91D90823-1ED0-4FCA-92DC-5C8581200B5C}" type="presParOf" srcId="{AC0C9D61-EB54-49B0-B2CF-AB18CAF8395A}" destId="{6F7563BC-D990-46B9-91D9-C3AC128F4699}" srcOrd="7" destOrd="0" presId="urn:microsoft.com/office/officeart/2005/8/layout/radial6"/>
    <dgm:cxn modelId="{D1ADD48B-4BAD-40BC-A00B-333D6C7A456B}" type="presParOf" srcId="{AC0C9D61-EB54-49B0-B2CF-AB18CAF8395A}" destId="{14C86CA1-2F06-48BB-B68C-68EC2F7A6C57}" srcOrd="8" destOrd="0" presId="urn:microsoft.com/office/officeart/2005/8/layout/radial6"/>
    <dgm:cxn modelId="{E15702B7-C1A3-4ACD-8C45-A2293696B16F}" type="presParOf" srcId="{AC0C9D61-EB54-49B0-B2CF-AB18CAF8395A}" destId="{2133FFEB-4CDD-4B67-A947-55FFEB1670B1}" srcOrd="9" destOrd="0" presId="urn:microsoft.com/office/officeart/2005/8/layout/radial6"/>
    <dgm:cxn modelId="{516152A7-70A1-44BA-BDB3-91CAC1E855F4}" type="presParOf" srcId="{AC0C9D61-EB54-49B0-B2CF-AB18CAF8395A}" destId="{CBFB2D03-C245-439F-BEF2-0F02F18D2BD7}" srcOrd="10" destOrd="0" presId="urn:microsoft.com/office/officeart/2005/8/layout/radial6"/>
    <dgm:cxn modelId="{5E3C416A-521B-4646-B062-687A71FE755C}" type="presParOf" srcId="{AC0C9D61-EB54-49B0-B2CF-AB18CAF8395A}" destId="{0140BEAC-21F9-45B8-B901-8C24D842D9EC}" srcOrd="11" destOrd="0" presId="urn:microsoft.com/office/officeart/2005/8/layout/radial6"/>
    <dgm:cxn modelId="{561DC5D7-A5CD-49DC-9DAC-1F49CBE28130}" type="presParOf" srcId="{AC0C9D61-EB54-49B0-B2CF-AB18CAF8395A}" destId="{234CBB2A-D955-4068-9426-F73FAD62AFCC}" srcOrd="12" destOrd="0" presId="urn:microsoft.com/office/officeart/2005/8/layout/radial6"/>
    <dgm:cxn modelId="{C467713F-4C5D-40F0-95BF-AF4B18DCDCD4}" type="presParOf" srcId="{AC0C9D61-EB54-49B0-B2CF-AB18CAF8395A}" destId="{9834192F-FBF4-45AB-9D06-BBFBED658778}" srcOrd="13" destOrd="0" presId="urn:microsoft.com/office/officeart/2005/8/layout/radial6"/>
    <dgm:cxn modelId="{0E333FC6-4BF5-466E-B1DB-0869C720F562}" type="presParOf" srcId="{AC0C9D61-EB54-49B0-B2CF-AB18CAF8395A}" destId="{F7147884-BD52-4F4D-8DB2-FB49CFE83402}" srcOrd="14" destOrd="0" presId="urn:microsoft.com/office/officeart/2005/8/layout/radial6"/>
    <dgm:cxn modelId="{9324AF72-64D1-4777-9756-DEC89553CEFB}" type="presParOf" srcId="{AC0C9D61-EB54-49B0-B2CF-AB18CAF8395A}" destId="{AD032E57-89CC-4686-B936-E27CAEE71A4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32E57-89CC-4686-B936-E27CAEE71A4E}">
      <dsp:nvSpPr>
        <dsp:cNvPr id="0" name=""/>
        <dsp:cNvSpPr/>
      </dsp:nvSpPr>
      <dsp:spPr>
        <a:xfrm>
          <a:off x="1530278" y="710228"/>
          <a:ext cx="4517140" cy="4517140"/>
        </a:xfrm>
        <a:prstGeom prst="blockArc">
          <a:avLst>
            <a:gd name="adj1" fmla="val 11880000"/>
            <a:gd name="adj2" fmla="val 16200000"/>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4CBB2A-D955-4068-9426-F73FAD62AFCC}">
      <dsp:nvSpPr>
        <dsp:cNvPr id="0" name=""/>
        <dsp:cNvSpPr/>
      </dsp:nvSpPr>
      <dsp:spPr>
        <a:xfrm>
          <a:off x="1530278" y="710228"/>
          <a:ext cx="4517140" cy="4517140"/>
        </a:xfrm>
        <a:prstGeom prst="blockArc">
          <a:avLst>
            <a:gd name="adj1" fmla="val 7560000"/>
            <a:gd name="adj2" fmla="val 11880000"/>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33FFEB-4CDD-4B67-A947-55FFEB1670B1}">
      <dsp:nvSpPr>
        <dsp:cNvPr id="0" name=""/>
        <dsp:cNvSpPr/>
      </dsp:nvSpPr>
      <dsp:spPr>
        <a:xfrm>
          <a:off x="1530278" y="710228"/>
          <a:ext cx="4517140" cy="4517140"/>
        </a:xfrm>
        <a:prstGeom prst="blockArc">
          <a:avLst>
            <a:gd name="adj1" fmla="val 3240000"/>
            <a:gd name="adj2" fmla="val 7560000"/>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E7ECBA-5C42-4A14-92A6-4CB8D90EC464}">
      <dsp:nvSpPr>
        <dsp:cNvPr id="0" name=""/>
        <dsp:cNvSpPr/>
      </dsp:nvSpPr>
      <dsp:spPr>
        <a:xfrm>
          <a:off x="1530278" y="710228"/>
          <a:ext cx="4517140" cy="4517140"/>
        </a:xfrm>
        <a:prstGeom prst="blockArc">
          <a:avLst>
            <a:gd name="adj1" fmla="val 20520000"/>
            <a:gd name="adj2" fmla="val 3240000"/>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2AD678-E416-40A4-A257-56DA2299A36B}">
      <dsp:nvSpPr>
        <dsp:cNvPr id="0" name=""/>
        <dsp:cNvSpPr/>
      </dsp:nvSpPr>
      <dsp:spPr>
        <a:xfrm>
          <a:off x="1530278" y="710228"/>
          <a:ext cx="4517140" cy="4517140"/>
        </a:xfrm>
        <a:prstGeom prst="blockArc">
          <a:avLst>
            <a:gd name="adj1" fmla="val 16200000"/>
            <a:gd name="adj2" fmla="val 20520000"/>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C2A272-3625-45A2-A4CD-278695DCBEF9}">
      <dsp:nvSpPr>
        <dsp:cNvPr id="0" name=""/>
        <dsp:cNvSpPr/>
      </dsp:nvSpPr>
      <dsp:spPr>
        <a:xfrm>
          <a:off x="2749656" y="1929605"/>
          <a:ext cx="2078384" cy="207838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Review your ACP- 5 D’s</a:t>
          </a:r>
          <a:endParaRPr lang="en-US" sz="2600" kern="1200" dirty="0"/>
        </a:p>
      </dsp:txBody>
      <dsp:txXfrm>
        <a:off x="3054028" y="2233977"/>
        <a:ext cx="1469640" cy="1469640"/>
      </dsp:txXfrm>
    </dsp:sp>
    <dsp:sp modelId="{16FEEAEF-8254-4965-998B-E91CD62D6A0C}">
      <dsp:nvSpPr>
        <dsp:cNvPr id="0" name=""/>
        <dsp:cNvSpPr/>
      </dsp:nvSpPr>
      <dsp:spPr>
        <a:xfrm>
          <a:off x="2895602" y="-32751"/>
          <a:ext cx="1786492" cy="159071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Disease/</a:t>
          </a:r>
        </a:p>
        <a:p>
          <a:pPr lvl="0" algn="ctr" defTabSz="889000">
            <a:lnSpc>
              <a:spcPct val="90000"/>
            </a:lnSpc>
            <a:spcBef>
              <a:spcPct val="0"/>
            </a:spcBef>
            <a:spcAft>
              <a:spcPct val="35000"/>
            </a:spcAft>
          </a:pPr>
          <a:r>
            <a:rPr lang="en-US" sz="2000" kern="1200" dirty="0" smtClean="0"/>
            <a:t>Diagnosis</a:t>
          </a:r>
          <a:endParaRPr lang="en-US" sz="2000" kern="1200" dirty="0"/>
        </a:p>
      </dsp:txBody>
      <dsp:txXfrm>
        <a:off x="3157228" y="200203"/>
        <a:ext cx="1263240" cy="1124802"/>
      </dsp:txXfrm>
    </dsp:sp>
    <dsp:sp modelId="{991F20FA-BB3C-4FF8-A424-F76F049049F3}">
      <dsp:nvSpPr>
        <dsp:cNvPr id="0" name=""/>
        <dsp:cNvSpPr/>
      </dsp:nvSpPr>
      <dsp:spPr>
        <a:xfrm>
          <a:off x="5159629" y="1559611"/>
          <a:ext cx="1454869" cy="145486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Decline in your health</a:t>
          </a:r>
          <a:endParaRPr lang="en-US" sz="2000" kern="1200" dirty="0"/>
        </a:p>
      </dsp:txBody>
      <dsp:txXfrm>
        <a:off x="5372690" y="1772672"/>
        <a:ext cx="1028747" cy="1028747"/>
      </dsp:txXfrm>
    </dsp:sp>
    <dsp:sp modelId="{6F7563BC-D990-46B9-91D9-C3AC128F4699}">
      <dsp:nvSpPr>
        <dsp:cNvPr id="0" name=""/>
        <dsp:cNvSpPr/>
      </dsp:nvSpPr>
      <dsp:spPr>
        <a:xfrm>
          <a:off x="4358182" y="4026212"/>
          <a:ext cx="1454869" cy="145486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Decade – Every 10 years</a:t>
          </a:r>
          <a:endParaRPr lang="en-US" sz="2000" kern="1200" dirty="0"/>
        </a:p>
      </dsp:txBody>
      <dsp:txXfrm>
        <a:off x="4571243" y="4239273"/>
        <a:ext cx="1028747" cy="1028747"/>
      </dsp:txXfrm>
    </dsp:sp>
    <dsp:sp modelId="{CBFB2D03-C245-439F-BEF2-0F02F18D2BD7}">
      <dsp:nvSpPr>
        <dsp:cNvPr id="0" name=""/>
        <dsp:cNvSpPr/>
      </dsp:nvSpPr>
      <dsp:spPr>
        <a:xfrm>
          <a:off x="1647775" y="4026212"/>
          <a:ext cx="1688608" cy="145486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Divorce- or any changes in relationships</a:t>
          </a:r>
          <a:endParaRPr lang="en-US" sz="1600" kern="1200" dirty="0"/>
        </a:p>
      </dsp:txBody>
      <dsp:txXfrm>
        <a:off x="1895066" y="4239273"/>
        <a:ext cx="1194026" cy="1028747"/>
      </dsp:txXfrm>
    </dsp:sp>
    <dsp:sp modelId="{9834192F-FBF4-45AB-9D06-BBFBED658778}">
      <dsp:nvSpPr>
        <dsp:cNvPr id="0" name=""/>
        <dsp:cNvSpPr/>
      </dsp:nvSpPr>
      <dsp:spPr>
        <a:xfrm>
          <a:off x="853100" y="1559611"/>
          <a:ext cx="1675063" cy="145486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Death:</a:t>
          </a:r>
        </a:p>
        <a:p>
          <a:pPr lvl="0" algn="ctr" defTabSz="711200">
            <a:lnSpc>
              <a:spcPct val="90000"/>
            </a:lnSpc>
            <a:spcBef>
              <a:spcPct val="0"/>
            </a:spcBef>
            <a:spcAft>
              <a:spcPct val="35000"/>
            </a:spcAft>
          </a:pPr>
          <a:r>
            <a:rPr lang="en-US" sz="1600" kern="1200" dirty="0" smtClean="0"/>
            <a:t>deaths that impact your opinions</a:t>
          </a:r>
          <a:endParaRPr lang="en-US" sz="1600" kern="1200" dirty="0"/>
        </a:p>
      </dsp:txBody>
      <dsp:txXfrm>
        <a:off x="1098407" y="1772672"/>
        <a:ext cx="1184449" cy="102874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4A2DB6B-4107-C442-93EA-D3B7DC26088D}" type="datetimeFigureOut">
              <a:rPr lang="en-US"/>
              <a:pPr>
                <a:defRPr/>
              </a:pPr>
              <a:t>05/10/2019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2A39758-D81F-DD4F-B41A-3BDF9CA74FBB}" type="slidenum">
              <a:rPr lang="en-US"/>
              <a:pPr>
                <a:defRPr/>
              </a:pPr>
              <a:t>‹#›</a:t>
            </a:fld>
            <a:endParaRPr lang="en-US"/>
          </a:p>
        </p:txBody>
      </p:sp>
    </p:spTree>
    <p:extLst>
      <p:ext uri="{BB962C8B-B14F-4D97-AF65-F5344CB8AC3E}">
        <p14:creationId xmlns:p14="http://schemas.microsoft.com/office/powerpoint/2010/main" val="2389854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F809B4C-8405-AF40-AC98-5813D05650E0}" type="datetimeFigureOut">
              <a:rPr lang="en-US"/>
              <a:pPr>
                <a:defRPr/>
              </a:pPr>
              <a:t>05/10/2019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F02E666-C731-BC47-9584-F0828BE0C40E}" type="slidenum">
              <a:rPr lang="en-US"/>
              <a:pPr>
                <a:defRPr/>
              </a:pPr>
              <a:t>‹#›</a:t>
            </a:fld>
            <a:endParaRPr lang="en-US"/>
          </a:p>
        </p:txBody>
      </p:sp>
    </p:spTree>
    <p:extLst>
      <p:ext uri="{BB962C8B-B14F-4D97-AF65-F5344CB8AC3E}">
        <p14:creationId xmlns:p14="http://schemas.microsoft.com/office/powerpoint/2010/main" val="132155181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Engage with Grace: One Slide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5FEC7B1-D6B2-4573-8EE5-32098E5B68CC}" type="slidenum">
              <a:rPr lang="en-US" altLang="en-US">
                <a:latin typeface="Candara" panose="020E0502030303020204" pitchFamily="34" charset="0"/>
              </a:rPr>
              <a:pPr eaLnBrk="1" hangingPunct="1">
                <a:spcBef>
                  <a:spcPct val="0"/>
                </a:spcBef>
              </a:pPr>
              <a:t>40</a:t>
            </a:fld>
            <a:endParaRPr lang="en-US" altLang="en-US">
              <a:latin typeface="Candara" panose="020E0502030303020204" pitchFamily="34" charset="0"/>
            </a:endParaRPr>
          </a:p>
        </p:txBody>
      </p:sp>
    </p:spTree>
    <p:extLst>
      <p:ext uri="{BB962C8B-B14F-4D97-AF65-F5344CB8AC3E}">
        <p14:creationId xmlns:p14="http://schemas.microsoft.com/office/powerpoint/2010/main" val="2791175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molecule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905003"/>
            <a:ext cx="8001000" cy="2593975"/>
          </a:xfrm>
        </p:spPr>
        <p:txBody>
          <a:bodyPr anchor="b"/>
          <a:lstStyle>
            <a:lvl1pPr>
              <a:defRPr sz="4000" b="1">
                <a:ln>
                  <a:noFill/>
                </a:ln>
                <a:solidFill>
                  <a:srgbClr val="152456"/>
                </a:solidFill>
              </a:defRPr>
            </a:lvl1pPr>
          </a:lstStyle>
          <a:p>
            <a:r>
              <a:rPr lang="en-US" dirty="0"/>
              <a:t>Click to edit Master title style</a:t>
            </a:r>
          </a:p>
        </p:txBody>
      </p:sp>
      <p:sp>
        <p:nvSpPr>
          <p:cNvPr id="3" name="Subtitle 2"/>
          <p:cNvSpPr>
            <a:spLocks noGrp="1"/>
          </p:cNvSpPr>
          <p:nvPr>
            <p:ph type="subTitle" idx="1"/>
          </p:nvPr>
        </p:nvSpPr>
        <p:spPr>
          <a:xfrm>
            <a:off x="685800" y="4572000"/>
            <a:ext cx="8001000" cy="1066800"/>
          </a:xfrm>
        </p:spPr>
        <p:txBody>
          <a:bodyPr>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SKCC HEAD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ext uri="{BB962C8B-B14F-4D97-AF65-F5344CB8AC3E}">
        <p14:creationId xmlns:p14="http://schemas.microsoft.com/office/powerpoint/2010/main" val="51985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molecule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905003"/>
            <a:ext cx="8001000" cy="2593975"/>
          </a:xfrm>
        </p:spPr>
        <p:txBody>
          <a:bodyPr anchor="b"/>
          <a:lstStyle>
            <a:lvl1pPr>
              <a:defRPr sz="4000" b="1">
                <a:ln>
                  <a:noFill/>
                </a:ln>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85800" y="4572000"/>
            <a:ext cx="8001000" cy="1066800"/>
          </a:xfrm>
        </p:spPr>
        <p:txBody>
          <a:bodyPr>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SKCC HEADER 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1169753"/>
          </a:xfrm>
        </p:spPr>
        <p:txBody>
          <a:bodyPr/>
          <a:lstStyle>
            <a:lvl1pPr>
              <a:defRPr>
                <a:solidFill>
                  <a:srgbClr val="FFDD7F"/>
                </a:solidFill>
              </a:defRPr>
            </a:lvl1pPr>
          </a:lstStyle>
          <a:p>
            <a:r>
              <a:rPr lang="en-US" dirty="0"/>
              <a:t>Click to edit Master title style</a:t>
            </a:r>
          </a:p>
        </p:txBody>
      </p:sp>
      <p:sp>
        <p:nvSpPr>
          <p:cNvPr id="3" name="Content Placeholder 2"/>
          <p:cNvSpPr>
            <a:spLocks noGrp="1"/>
          </p:cNvSpPr>
          <p:nvPr>
            <p:ph idx="1"/>
          </p:nvPr>
        </p:nvSpPr>
        <p:spPr>
          <a:xfrm>
            <a:off x="457200" y="1746504"/>
            <a:ext cx="8229600" cy="4389120"/>
          </a:xfrm>
        </p:spPr>
        <p:txBody>
          <a:bodyPr/>
          <a:lstStyle>
            <a:lvl1pPr>
              <a:buClr>
                <a:srgbClr val="FCAF17"/>
              </a:buClr>
              <a:defRPr>
                <a:solidFill>
                  <a:schemeClr val="tx1"/>
                </a:solidFill>
              </a:defRPr>
            </a:lvl1pPr>
            <a:lvl2pPr>
              <a:buClr>
                <a:srgbClr val="FCAF17"/>
              </a:buClr>
              <a:defRPr>
                <a:solidFill>
                  <a:schemeClr val="tx1"/>
                </a:solidFill>
              </a:defRPr>
            </a:lvl2pPr>
            <a:lvl3pPr>
              <a:buClr>
                <a:srgbClr val="FCAF17"/>
              </a:buClr>
              <a:defRPr>
                <a:solidFill>
                  <a:schemeClr val="tx1"/>
                </a:solidFill>
              </a:defRPr>
            </a:lvl3pPr>
            <a:lvl4pPr>
              <a:buClr>
                <a:srgbClr val="FCAF17"/>
              </a:buClr>
              <a:defRPr>
                <a:solidFill>
                  <a:schemeClr val="tx1"/>
                </a:solidFill>
              </a:defRPr>
            </a:lvl4pPr>
            <a:lvl5pPr>
              <a:buClr>
                <a:srgbClr val="FCAF17"/>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BBB6C6BE-C630-C747-A770-DA6883465F96}" type="slidenum">
              <a:rPr lang="en-US" smtClean="0"/>
              <a:pPr/>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0" y="2088413"/>
            <a:ext cx="9144000" cy="2438400"/>
          </a:xfrm>
          <a:solidFill>
            <a:srgbClr val="58B7DD">
              <a:alpha val="24000"/>
            </a:srgbClr>
          </a:solidFill>
          <a:ln>
            <a:noFill/>
          </a:ln>
        </p:spPr>
        <p:txBody>
          <a:bodyPr anchor="ctr"/>
          <a:lstStyle>
            <a:lvl1pPr marL="457200">
              <a:defRPr sz="3600">
                <a:solidFill>
                  <a:srgbClr val="58B7DD"/>
                </a:solidFill>
              </a:defRPr>
            </a:lvl1pPr>
          </a:lstStyle>
          <a:p>
            <a:r>
              <a:rPr lang="en-US" dirty="0"/>
              <a:t>Click to edit Master title style</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1120676"/>
          </a:xfrm>
        </p:spPr>
        <p:txBody>
          <a:bodyPr/>
          <a:lstStyle>
            <a:lvl1pPr>
              <a:defRPr>
                <a:solidFill>
                  <a:srgbClr val="FFDD7F"/>
                </a:solidFill>
              </a:defRPr>
            </a:lvl1pPr>
          </a:lstStyle>
          <a:p>
            <a:r>
              <a:rPr lang="en-US" dirty="0"/>
              <a:t>Click to edit Master title style</a:t>
            </a:r>
          </a:p>
        </p:txBody>
      </p:sp>
      <p:sp>
        <p:nvSpPr>
          <p:cNvPr id="3" name="Content Placeholder 2"/>
          <p:cNvSpPr>
            <a:spLocks noGrp="1"/>
          </p:cNvSpPr>
          <p:nvPr>
            <p:ph sz="half" idx="1"/>
          </p:nvPr>
        </p:nvSpPr>
        <p:spPr>
          <a:xfrm>
            <a:off x="457199"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746503"/>
            <a:ext cx="4023360" cy="438912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BBB6C6BE-C630-C747-A770-DA6883465F96}" type="slidenum">
              <a:rPr lang="en-US" smtClean="0"/>
              <a:pPr/>
              <a:t>‹#›</a:t>
            </a:fld>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itle 1"/>
          <p:cNvSpPr txBox="1">
            <a:spLocks/>
          </p:cNvSpPr>
          <p:nvPr userDrawn="1"/>
        </p:nvSpPr>
        <p:spPr>
          <a:xfrm>
            <a:off x="4648200" y="466725"/>
            <a:ext cx="4022725" cy="1120775"/>
          </a:xfrm>
          <a:prstGeom prst="rect">
            <a:avLst/>
          </a:prstGeom>
        </p:spPr>
        <p:txBody>
          <a:bodyPr/>
          <a:lstStyle>
            <a:lvl1pPr algn="l" defTabSz="914400" rtl="0" eaLnBrk="1" latinLnBrk="0" hangingPunct="1">
              <a:spcBef>
                <a:spcPct val="0"/>
              </a:spcBef>
              <a:buNone/>
              <a:defRPr sz="2800" kern="1200" cap="none" spc="0" baseline="0">
                <a:ln>
                  <a:noFill/>
                </a:ln>
                <a:solidFill>
                  <a:srgbClr val="FFDD7F"/>
                </a:solidFill>
                <a:effectLst/>
                <a:latin typeface="+mj-lt"/>
                <a:ea typeface="+mj-ea"/>
                <a:cs typeface="+mj-cs"/>
              </a:defRPr>
            </a:lvl1pPr>
          </a:lstStyle>
          <a:p>
            <a:pPr fontAlgn="auto">
              <a:spcAft>
                <a:spcPts val="0"/>
              </a:spcAft>
              <a:defRPr/>
            </a:pPr>
            <a:r>
              <a:rPr lang="en-US" sz="2400" dirty="0"/>
              <a:t>Click to edit Master title style</a:t>
            </a:r>
          </a:p>
        </p:txBody>
      </p:sp>
      <p:sp>
        <p:nvSpPr>
          <p:cNvPr id="3" name="Content Placeholder 2"/>
          <p:cNvSpPr>
            <a:spLocks noGrp="1"/>
          </p:cNvSpPr>
          <p:nvPr>
            <p:ph sz="half" idx="1"/>
          </p:nvPr>
        </p:nvSpPr>
        <p:spPr>
          <a:xfrm>
            <a:off x="457199"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746503"/>
            <a:ext cx="4023360" cy="438912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466725"/>
            <a:ext cx="4023359" cy="1169988"/>
          </a:xfrm>
        </p:spPr>
        <p:txBody>
          <a:bodyPr/>
          <a:lstStyle>
            <a:lvl1pPr>
              <a:defRPr sz="2400"/>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BB6C6BE-C630-C747-A770-DA6883465F96}" type="slidenum">
              <a:rPr lang="en-US" smtClean="0"/>
              <a:pPr/>
              <a:t>‹#›</a:t>
            </a:fld>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8B7DD"/>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BBB6C6BE-C630-C747-A770-DA6883465F96}" type="slidenum">
              <a:rPr lang="en-US" smtClean="0"/>
              <a:pPr/>
              <a:t>‹#›</a:t>
            </a:fld>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81903"/>
            <a:ext cx="8242300" cy="594627"/>
          </a:xfrm>
        </p:spPr>
        <p:txBody>
          <a:bodyPr anchor="b"/>
          <a:lstStyle>
            <a:lvl1pPr algn="ctr">
              <a:defRPr sz="2200" b="1">
                <a:ln>
                  <a:noFill/>
                </a:ln>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457200" y="466343"/>
            <a:ext cx="8242300" cy="4515560"/>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457200" y="5582626"/>
            <a:ext cx="8242300" cy="612648"/>
          </a:xfrm>
        </p:spPr>
        <p:txBody>
          <a:bodyPr>
            <a:normAutofit/>
          </a:bodyPr>
          <a:lstStyle>
            <a:lvl1pPr marL="0" indent="0" algn="ctr">
              <a:buNone/>
              <a:defRPr sz="1600">
                <a:solidFill>
                  <a:srgbClr val="4678B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BBB6C6BE-C630-C747-A770-DA6883465F96}" type="slidenum">
              <a:rPr lang="en-US" smtClean="0"/>
              <a:pPr/>
              <a:t>‹#›</a:t>
            </a:fld>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descr="molecule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cancer end footer revers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029200"/>
            <a:ext cx="9144000" cy="914400"/>
          </a:xfrm>
          <a:prstGeom prst="rect">
            <a:avLst/>
          </a:prstGeom>
        </p:spPr>
      </p:pic>
      <p:pic>
        <p:nvPicPr>
          <p:cNvPr id="5" name="Picture 4" descr="SKCC-JH NCI 4C HR 60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9948" y="3009519"/>
            <a:ext cx="5404104" cy="838962"/>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B6C6BE-C630-C747-A770-DA6883465F96}" type="slidenum">
              <a:rPr lang="en-US" smtClean="0"/>
              <a:pPr/>
              <a:t>‹#›</a:t>
            </a:fld>
            <a:endParaRPr lang="en-US" dirty="0"/>
          </a:p>
        </p:txBody>
      </p:sp>
    </p:spTree>
    <p:extLst>
      <p:ext uri="{BB962C8B-B14F-4D97-AF65-F5344CB8AC3E}">
        <p14:creationId xmlns:p14="http://schemas.microsoft.com/office/powerpoint/2010/main" val="175896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1170432"/>
          </a:xfrm>
          <a:prstGeom prst="rect">
            <a:avLst/>
          </a:prstGeom>
        </p:spPr>
        <p:txBody>
          <a:bodyPr/>
          <a:lstStyle>
            <a:lvl1pPr>
              <a:defRPr>
                <a:solidFill>
                  <a:srgbClr val="FCAF17"/>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420676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7"/>
          <p:cNvSpPr>
            <a:spLocks noGrp="1"/>
          </p:cNvSpPr>
          <p:nvPr>
            <p:ph type="title"/>
          </p:nvPr>
        </p:nvSpPr>
        <p:spPr>
          <a:xfrm>
            <a:off x="0" y="2088413"/>
            <a:ext cx="9144000" cy="2438400"/>
          </a:xfrm>
          <a:prstGeom prst="rect">
            <a:avLst/>
          </a:prstGeom>
          <a:solidFill>
            <a:srgbClr val="58B7DD">
              <a:alpha val="24000"/>
            </a:srgbClr>
          </a:solidFill>
          <a:ln>
            <a:noFill/>
          </a:ln>
        </p:spPr>
        <p:txBody>
          <a:bodyPr anchor="ctr"/>
          <a:lstStyle>
            <a:lvl1pPr marL="457200">
              <a:defRPr sz="3600">
                <a:solidFill>
                  <a:srgbClr val="58B7DD"/>
                </a:solidFill>
              </a:defRPr>
            </a:lvl1pPr>
          </a:lstStyle>
          <a:p>
            <a:r>
              <a:rPr lang="en-US" dirty="0"/>
              <a:t>Click to edit Master title style</a:t>
            </a:r>
          </a:p>
        </p:txBody>
      </p:sp>
    </p:spTree>
    <p:extLst>
      <p:ext uri="{BB962C8B-B14F-4D97-AF65-F5344CB8AC3E}">
        <p14:creationId xmlns:p14="http://schemas.microsoft.com/office/powerpoint/2010/main" val="1372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1170432"/>
          </a:xfrm>
          <a:prstGeom prst="rect">
            <a:avLst/>
          </a:prstGeom>
        </p:spPr>
        <p:txBody>
          <a:bodyPr/>
          <a:lstStyle>
            <a:lvl1pPr>
              <a:defRPr>
                <a:solidFill>
                  <a:srgbClr val="FCAF17"/>
                </a:solidFill>
              </a:defRPr>
            </a:lvl1pPr>
          </a:lstStyle>
          <a:p>
            <a:r>
              <a:rPr lang="en-US" dirty="0"/>
              <a:t>Click to edit Master title style</a:t>
            </a:r>
          </a:p>
        </p:txBody>
      </p:sp>
      <p:sp>
        <p:nvSpPr>
          <p:cNvPr id="3" name="Content Placeholder 2"/>
          <p:cNvSpPr>
            <a:spLocks noGrp="1"/>
          </p:cNvSpPr>
          <p:nvPr>
            <p:ph sz="half" idx="1"/>
          </p:nvPr>
        </p:nvSpPr>
        <p:spPr>
          <a:xfrm>
            <a:off x="457199"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746504"/>
            <a:ext cx="4023360" cy="438912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14207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1"/>
          <p:cNvSpPr txBox="1">
            <a:spLocks/>
          </p:cNvSpPr>
          <p:nvPr userDrawn="1"/>
        </p:nvSpPr>
        <p:spPr>
          <a:xfrm>
            <a:off x="4648200" y="466725"/>
            <a:ext cx="4022725" cy="1169988"/>
          </a:xfrm>
          <a:prstGeom prst="rect">
            <a:avLst/>
          </a:prstGeom>
        </p:spPr>
        <p:txBody>
          <a:bodyPr/>
          <a:lstStyle>
            <a:lvl1pPr algn="l" defTabSz="914400" rtl="0" eaLnBrk="1" latinLnBrk="0" hangingPunct="1">
              <a:spcBef>
                <a:spcPct val="0"/>
              </a:spcBef>
              <a:buNone/>
              <a:defRPr sz="2800" kern="1200" cap="none" spc="0" baseline="0">
                <a:ln>
                  <a:noFill/>
                </a:ln>
                <a:solidFill>
                  <a:srgbClr val="FCAF17"/>
                </a:solidFill>
                <a:effectLst/>
                <a:latin typeface="+mj-lt"/>
                <a:ea typeface="+mj-ea"/>
                <a:cs typeface="+mj-cs"/>
              </a:defRPr>
            </a:lvl1pPr>
          </a:lstStyle>
          <a:p>
            <a:pPr fontAlgn="auto">
              <a:spcAft>
                <a:spcPts val="0"/>
              </a:spcAft>
              <a:defRPr/>
            </a:pPr>
            <a:r>
              <a:rPr lang="en-US" sz="2400" dirty="0">
                <a:latin typeface="Trebuchet MS"/>
              </a:rPr>
              <a:t>Click to edit Master title style</a:t>
            </a:r>
          </a:p>
        </p:txBody>
      </p:sp>
      <p:sp>
        <p:nvSpPr>
          <p:cNvPr id="11" name="Content Placeholder 2"/>
          <p:cNvSpPr>
            <a:spLocks noGrp="1"/>
          </p:cNvSpPr>
          <p:nvPr>
            <p:ph sz="half" idx="13"/>
          </p:nvPr>
        </p:nvSpPr>
        <p:spPr>
          <a:xfrm>
            <a:off x="457199"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4"/>
          </p:nvPr>
        </p:nvSpPr>
        <p:spPr>
          <a:xfrm>
            <a:off x="4663440"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466344"/>
            <a:ext cx="4023359" cy="1170432"/>
          </a:xfrm>
          <a:prstGeom prst="rect">
            <a:avLst/>
          </a:prstGeom>
        </p:spPr>
        <p:txBody>
          <a:bodyPr anchor="t" anchorCtr="0"/>
          <a:lstStyle>
            <a:lvl1pPr>
              <a:defRPr sz="2400">
                <a:solidFill>
                  <a:srgbClr val="FCAF17"/>
                </a:solidFill>
              </a:defRPr>
            </a:lvl1pPr>
          </a:lstStyle>
          <a:p>
            <a:r>
              <a:rPr lang="en-US" dirty="0"/>
              <a:t>Click to edit Master title style</a:t>
            </a:r>
          </a:p>
        </p:txBody>
      </p:sp>
      <p:sp>
        <p:nvSpPr>
          <p:cNvPr id="2" name="Slide Number Placeholder 1"/>
          <p:cNvSpPr>
            <a:spLocks noGrp="1"/>
          </p:cNvSpPr>
          <p:nvPr>
            <p:ph type="sldNum" sz="quarter" idx="15"/>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2103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6725"/>
            <a:ext cx="8229600" cy="1169988"/>
          </a:xfrm>
          <a:prstGeom prst="rect">
            <a:avLst/>
          </a:prstGeom>
        </p:spPr>
        <p:txBody>
          <a:bodyPr/>
          <a:lstStyle>
            <a:lvl1pPr>
              <a:defRPr>
                <a:solidFill>
                  <a:srgbClr val="FCAF17"/>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95298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81903"/>
            <a:ext cx="8252882" cy="594627"/>
          </a:xfrm>
          <a:prstGeom prst="rect">
            <a:avLst/>
          </a:prstGeom>
        </p:spPr>
        <p:txBody>
          <a:bodyPr anchor="b"/>
          <a:lstStyle>
            <a:lvl1pPr algn="ctr">
              <a:defRPr sz="2200" b="1">
                <a:ln>
                  <a:noFill/>
                </a:ln>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457199" y="466344"/>
            <a:ext cx="8252883" cy="4515559"/>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457200" y="5582626"/>
            <a:ext cx="8252882" cy="612648"/>
          </a:xfrm>
        </p:spPr>
        <p:txBody>
          <a:bodyPr>
            <a:normAutofit/>
          </a:bodyPr>
          <a:lstStyle>
            <a:lvl1pPr marL="0" indent="0" algn="ctr">
              <a:buNone/>
              <a:defRPr sz="1600">
                <a:solidFill>
                  <a:srgbClr val="58B7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388045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descr="molecule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foote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029200"/>
            <a:ext cx="9144000" cy="914400"/>
          </a:xfrm>
          <a:prstGeom prst="rect">
            <a:avLst/>
          </a:prstGeom>
        </p:spPr>
      </p:pic>
      <p:pic>
        <p:nvPicPr>
          <p:cNvPr id="4" name="Picture 3" descr="SKCC-JH NCI 4C H 60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1091" y="3010662"/>
            <a:ext cx="5401818" cy="836676"/>
          </a:xfrm>
          <a:prstGeom prst="rect">
            <a:avLst/>
          </a:prstGeom>
        </p:spPr>
      </p:pic>
    </p:spTree>
    <p:extLst>
      <p:ext uri="{BB962C8B-B14F-4D97-AF65-F5344CB8AC3E}">
        <p14:creationId xmlns:p14="http://schemas.microsoft.com/office/powerpoint/2010/main" val="2437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E5DF327-E424-B74E-B684-C5CD8716DA49}" type="slidenum">
              <a:rPr lang="en-US" smtClean="0"/>
              <a:pPr/>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Text Placeholder 2"/>
          <p:cNvSpPr>
            <a:spLocks noGrp="1"/>
          </p:cNvSpPr>
          <p:nvPr>
            <p:ph type="body" idx="1"/>
          </p:nvPr>
        </p:nvSpPr>
        <p:spPr bwMode="auto">
          <a:xfrm>
            <a:off x="457200" y="1746251"/>
            <a:ext cx="8229600" cy="4213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65125"/>
            <a:ext cx="8229600" cy="1325563"/>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6553200" y="6217920"/>
            <a:ext cx="2133600" cy="365125"/>
          </a:xfrm>
          <a:prstGeom prst="rect">
            <a:avLst/>
          </a:prstGeom>
        </p:spPr>
        <p:txBody>
          <a:bodyPr vert="horz" lIns="91440" tIns="0" rIns="91440" bIns="45720" rtlCol="0" anchor="t" anchorCtr="0"/>
          <a:lstStyle>
            <a:lvl1pPr algn="r">
              <a:defRPr sz="800">
                <a:solidFill>
                  <a:schemeClr val="tx1">
                    <a:tint val="75000"/>
                  </a:schemeClr>
                </a:solidFill>
              </a:defRPr>
            </a:lvl1pPr>
          </a:lstStyle>
          <a:p>
            <a:fld id="{2E5DF327-E424-B74E-B684-C5CD8716DA49}" type="slidenum">
              <a:rPr lang="en-US" smtClean="0"/>
              <a:pPr/>
              <a:t>‹#›</a:t>
            </a:fld>
            <a:endParaRPr lang="en-US" dirty="0"/>
          </a:p>
        </p:txBody>
      </p:sp>
      <p:pic>
        <p:nvPicPr>
          <p:cNvPr id="3" name="Picture 2" descr="SKCC FT.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spTree>
  </p:cSld>
  <p:clrMap bg1="lt1" tx1="dk1" bg2="lt2" tx2="dk2" accent1="accent1" accent2="accent2" accent3="accent3" accent4="accent4" accent5="accent5" accent6="accent6" hlink="hlink" folHlink="folHlink"/>
  <p:sldLayoutIdLst>
    <p:sldLayoutId id="2147483940" r:id="rId1"/>
    <p:sldLayoutId id="2147483922" r:id="rId2"/>
    <p:sldLayoutId id="2147483924" r:id="rId3"/>
    <p:sldLayoutId id="2147483925" r:id="rId4"/>
    <p:sldLayoutId id="2147483936" r:id="rId5"/>
    <p:sldLayoutId id="2147483926" r:id="rId6"/>
    <p:sldLayoutId id="2147483937" r:id="rId7"/>
    <p:sldLayoutId id="2147483927" r:id="rId8"/>
    <p:sldLayoutId id="2147483950" r:id="rId9"/>
  </p:sldLayoutIdLst>
  <p:hf sldNum="0" hdr="0" ftr="0" dt="0"/>
  <p:txStyles>
    <p:titleStyle>
      <a:lvl1pPr algn="l" rtl="0" eaLnBrk="0" fontAlgn="base" hangingPunct="0">
        <a:spcBef>
          <a:spcPct val="0"/>
        </a:spcBef>
        <a:spcAft>
          <a:spcPct val="0"/>
        </a:spcAft>
        <a:defRPr sz="2800" kern="1200">
          <a:solidFill>
            <a:srgbClr val="FCAF17"/>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rgbClr val="58B7DD"/>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rgbClr val="58B7DD"/>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58B7DD"/>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58B7DD"/>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58B7D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11E4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66725"/>
            <a:ext cx="8229600"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746250"/>
            <a:ext cx="8229600" cy="438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4"/>
          </p:nvPr>
        </p:nvSpPr>
        <p:spPr>
          <a:xfrm>
            <a:off x="6553200" y="6217920"/>
            <a:ext cx="2133600" cy="365125"/>
          </a:xfrm>
          <a:prstGeom prst="rect">
            <a:avLst/>
          </a:prstGeom>
        </p:spPr>
        <p:txBody>
          <a:bodyPr vert="horz" lIns="91440" tIns="0" rIns="91440" bIns="45720" rtlCol="0" anchor="t" anchorCtr="0"/>
          <a:lstStyle>
            <a:lvl1pPr algn="r">
              <a:defRPr sz="800">
                <a:solidFill>
                  <a:schemeClr val="tx1">
                    <a:tint val="75000"/>
                  </a:schemeClr>
                </a:solidFill>
              </a:defRPr>
            </a:lvl1pPr>
          </a:lstStyle>
          <a:p>
            <a:fld id="{BBB6C6BE-C630-C747-A770-DA6883465F96}" type="slidenum">
              <a:rPr lang="en-US" smtClean="0"/>
              <a:pPr/>
              <a:t>‹#›</a:t>
            </a:fld>
            <a:endParaRPr lang="en-US" dirty="0"/>
          </a:p>
        </p:txBody>
      </p:sp>
      <p:pic>
        <p:nvPicPr>
          <p:cNvPr id="2" name="Picture 1" descr="SKCC FT R.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spTree>
    <p:extLst>
      <p:ext uri="{BB962C8B-B14F-4D97-AF65-F5344CB8AC3E}">
        <p14:creationId xmlns:p14="http://schemas.microsoft.com/office/powerpoint/2010/main" val="1760294189"/>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9" r:id="rId7"/>
    <p:sldLayoutId id="2147483948" r:id="rId8"/>
    <p:sldLayoutId id="2147483951" r:id="rId9"/>
  </p:sldLayoutIdLst>
  <p:hf sldNum="0" hdr="0" ftr="0" dt="0"/>
  <p:txStyles>
    <p:titleStyle>
      <a:lvl1pPr algn="l" rtl="0" eaLnBrk="0" fontAlgn="base" hangingPunct="0">
        <a:spcBef>
          <a:spcPct val="0"/>
        </a:spcBef>
        <a:spcAft>
          <a:spcPct val="0"/>
        </a:spcAft>
        <a:defRPr sz="2800" kern="1200">
          <a:solidFill>
            <a:srgbClr val="FFDD7F"/>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FDD7F"/>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FDD7F"/>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FDD7F"/>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FDD7F"/>
          </a:solidFill>
          <a:latin typeface="Trebuchet MS"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rgbClr val="FCAF17"/>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rgbClr val="FCAF17"/>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FCAF17"/>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FCAF17"/>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FCAF17"/>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prepareforyourcare.org/" TargetMode="External"/><Relationship Id="rId2" Type="http://schemas.openxmlformats.org/officeDocument/2006/relationships/hyperlink" Target="http://www.theconversationproject.org/" TargetMode="External"/><Relationship Id="rId1" Type="http://schemas.openxmlformats.org/officeDocument/2006/relationships/slideLayout" Target="../slideLayouts/slideLayout2.xml"/><Relationship Id="rId5" Type="http://schemas.openxmlformats.org/officeDocument/2006/relationships/hyperlink" Target="http://www.abanet.org/aging" TargetMode="External"/><Relationship Id="rId4" Type="http://schemas.openxmlformats.org/officeDocument/2006/relationships/hyperlink" Target="http://www.agingwithdignity.org/5wishes.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95400"/>
            <a:ext cx="7391400" cy="2441575"/>
          </a:xfrm>
        </p:spPr>
        <p:txBody>
          <a:bodyPr rtlCol="0">
            <a:normAutofit/>
          </a:bodyPr>
          <a:lstStyle/>
          <a:p>
            <a:pPr eaLnBrk="1" fontAlgn="auto" hangingPunct="1">
              <a:spcAft>
                <a:spcPts val="0"/>
              </a:spcAft>
              <a:defRPr/>
            </a:pPr>
            <a:r>
              <a:rPr lang="en-US" dirty="0"/>
              <a:t>The Most Important Health Discussion That You </a:t>
            </a:r>
            <a:r>
              <a:rPr lang="en-US" b="1" u="sng" dirty="0"/>
              <a:t>AREN'T</a:t>
            </a:r>
            <a:r>
              <a:rPr lang="en-US" dirty="0"/>
              <a:t> Having</a:t>
            </a:r>
          </a:p>
        </p:txBody>
      </p:sp>
      <p:sp>
        <p:nvSpPr>
          <p:cNvPr id="5123" name="Subtitle 2"/>
          <p:cNvSpPr>
            <a:spLocks noGrp="1"/>
          </p:cNvSpPr>
          <p:nvPr>
            <p:ph type="subTitle" idx="1"/>
          </p:nvPr>
        </p:nvSpPr>
        <p:spPr>
          <a:xfrm>
            <a:off x="1156310" y="4651131"/>
            <a:ext cx="6413867" cy="1524000"/>
          </a:xfrm>
        </p:spPr>
        <p:txBody>
          <a:bodyPr/>
          <a:lstStyle/>
          <a:p>
            <a:pPr eaLnBrk="1" hangingPunct="1"/>
            <a:r>
              <a:rPr lang="en-US" altLang="en-US" dirty="0" smtClean="0"/>
              <a:t/>
            </a:r>
            <a:br>
              <a:rPr lang="en-US" altLang="en-US" dirty="0" smtClean="0"/>
            </a:br>
            <a:r>
              <a:rPr lang="en-US" altLang="en-US" sz="2800" dirty="0" smtClean="0"/>
              <a:t>Lisa Capparella MSS, LCSW, OSW-C</a:t>
            </a:r>
          </a:p>
          <a:p>
            <a:pPr eaLnBrk="1" hangingPunct="1"/>
            <a:r>
              <a:rPr lang="en-US" altLang="en-US" sz="2800" dirty="0" smtClean="0"/>
              <a:t>May 11, 2019</a:t>
            </a:r>
            <a:endParaRPr lang="en-US" altLang="en-US" sz="2800" dirty="0" smtClean="0"/>
          </a:p>
        </p:txBody>
      </p:sp>
    </p:spTree>
    <p:extLst>
      <p:ext uri="{BB962C8B-B14F-4D97-AF65-F5344CB8AC3E}">
        <p14:creationId xmlns:p14="http://schemas.microsoft.com/office/powerpoint/2010/main" val="1140961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76885"/>
            <a:ext cx="6964363" cy="1201737"/>
          </a:xfrm>
        </p:spPr>
        <p:txBody>
          <a:bodyPr>
            <a:normAutofit fontScale="90000"/>
          </a:bodyPr>
          <a:lstStyle/>
          <a:p>
            <a:r>
              <a:rPr lang="en-US" dirty="0" smtClean="0"/>
              <a:t>Barriers to Discussing Wishes with a Loves One </a:t>
            </a:r>
            <a:r>
              <a:rPr lang="en-US" sz="1600" dirty="0" smtClean="0"/>
              <a:t>California 2012</a:t>
            </a:r>
            <a:r>
              <a:rPr lang="en-US" dirty="0" smtClean="0"/>
              <a:t/>
            </a:r>
            <a:br>
              <a:rPr lang="en-US" dirty="0" smtClean="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13150213"/>
              </p:ext>
            </p:extLst>
          </p:nvPr>
        </p:nvGraphicFramePr>
        <p:xfrm>
          <a:off x="422031" y="1811215"/>
          <a:ext cx="7886700" cy="4208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554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247" y="404324"/>
            <a:ext cx="7391400" cy="1201737"/>
          </a:xfrm>
        </p:spPr>
        <p:txBody>
          <a:bodyPr/>
          <a:lstStyle/>
          <a:p>
            <a:r>
              <a:rPr lang="en-US" dirty="0" smtClean="0"/>
              <a:t>Most Important Factors at End-of-Life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35461828"/>
              </p:ext>
            </p:extLst>
          </p:nvPr>
        </p:nvGraphicFramePr>
        <p:xfrm>
          <a:off x="378069" y="1705708"/>
          <a:ext cx="7851531" cy="4390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550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15" y="358150"/>
            <a:ext cx="8150470" cy="593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02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27539" y="381000"/>
            <a:ext cx="6901960" cy="1143000"/>
          </a:xfrm>
        </p:spPr>
        <p:txBody>
          <a:bodyPr>
            <a:normAutofit/>
          </a:bodyPr>
          <a:lstStyle/>
          <a:p>
            <a:r>
              <a:rPr lang="en-US" altLang="en-US" sz="3200" dirty="0" smtClean="0">
                <a:ea typeface="ＭＳ Ｐゴシック" panose="020B0600070205080204" pitchFamily="34" charset="-128"/>
              </a:rPr>
              <a:t>What is a living will?</a:t>
            </a:r>
          </a:p>
        </p:txBody>
      </p:sp>
      <p:sp>
        <p:nvSpPr>
          <p:cNvPr id="16388" name="TextBox 5"/>
          <p:cNvSpPr txBox="1">
            <a:spLocks noChangeArrowheads="1"/>
          </p:cNvSpPr>
          <p:nvPr/>
        </p:nvSpPr>
        <p:spPr bwMode="auto">
          <a:xfrm>
            <a:off x="298938" y="1608334"/>
            <a:ext cx="836148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800100" indent="-34290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buClrTx/>
              <a:buSzTx/>
              <a:buFont typeface="Arial" panose="020B0604020202020204" pitchFamily="34" charset="0"/>
              <a:buChar char="•"/>
            </a:pPr>
            <a:r>
              <a:rPr lang="en-US" altLang="en-US" dirty="0">
                <a:solidFill>
                  <a:schemeClr val="tx1"/>
                </a:solidFill>
              </a:rPr>
              <a:t>A living will is a document in which you can be specific about the kind of medical care you want if you become terminally ill, permanently unconscious, or in a vegetative state </a:t>
            </a:r>
            <a:r>
              <a:rPr lang="en-US" altLang="en-US" b="1" u="sng" dirty="0">
                <a:solidFill>
                  <a:schemeClr val="tx1"/>
                </a:solidFill>
              </a:rPr>
              <a:t>and</a:t>
            </a:r>
            <a:r>
              <a:rPr lang="en-US" altLang="en-US" dirty="0">
                <a:solidFill>
                  <a:schemeClr val="tx1"/>
                </a:solidFill>
              </a:rPr>
              <a:t> . . </a:t>
            </a:r>
            <a:r>
              <a:rPr lang="en-US" altLang="en-US" dirty="0" smtClean="0">
                <a:solidFill>
                  <a:schemeClr val="tx1"/>
                </a:solidFill>
              </a:rPr>
              <a:t>.</a:t>
            </a:r>
          </a:p>
          <a:p>
            <a:pPr marL="0" indent="0" eaLnBrk="1" hangingPunct="1">
              <a:spcBef>
                <a:spcPct val="0"/>
              </a:spcBef>
              <a:buClrTx/>
              <a:buSzTx/>
              <a:buNone/>
            </a:pPr>
            <a:endParaRPr lang="en-US" altLang="en-US" dirty="0">
              <a:solidFill>
                <a:schemeClr val="tx1"/>
              </a:solidFill>
            </a:endParaRPr>
          </a:p>
          <a:p>
            <a:pPr eaLnBrk="1" hangingPunct="1">
              <a:spcBef>
                <a:spcPct val="0"/>
              </a:spcBef>
              <a:buClrTx/>
              <a:buSzTx/>
              <a:buFont typeface="Arial" panose="020B0604020202020204" pitchFamily="34" charset="0"/>
              <a:buChar char="•"/>
            </a:pPr>
            <a:r>
              <a:rPr lang="en-US" altLang="en-US" dirty="0">
                <a:solidFill>
                  <a:schemeClr val="tx1"/>
                </a:solidFill>
              </a:rPr>
              <a:t>You are unable to make your own </a:t>
            </a:r>
            <a:r>
              <a:rPr lang="en-US" altLang="en-US" dirty="0" smtClean="0">
                <a:solidFill>
                  <a:schemeClr val="tx1"/>
                </a:solidFill>
              </a:rPr>
              <a:t>decisions</a:t>
            </a:r>
          </a:p>
          <a:p>
            <a:pPr marL="0" indent="0" eaLnBrk="1" hangingPunct="1">
              <a:spcBef>
                <a:spcPct val="0"/>
              </a:spcBef>
              <a:buClrTx/>
              <a:buSzTx/>
              <a:buNone/>
            </a:pPr>
            <a:endParaRPr lang="en-US" altLang="en-US" dirty="0">
              <a:solidFill>
                <a:schemeClr val="tx1"/>
              </a:solidFill>
            </a:endParaRPr>
          </a:p>
          <a:p>
            <a:pPr eaLnBrk="1" hangingPunct="1">
              <a:spcBef>
                <a:spcPct val="0"/>
              </a:spcBef>
              <a:buClrTx/>
              <a:buSzTx/>
              <a:buFont typeface="Arial" panose="020B0604020202020204" pitchFamily="34" charset="0"/>
              <a:buChar char="•"/>
            </a:pPr>
            <a:r>
              <a:rPr lang="en-US" altLang="en-US" dirty="0">
                <a:solidFill>
                  <a:schemeClr val="tx1"/>
                </a:solidFill>
              </a:rPr>
              <a:t>It informs medical personnel know that you </a:t>
            </a:r>
            <a:r>
              <a:rPr lang="en-US" altLang="en-US" b="1" u="sng" dirty="0">
                <a:solidFill>
                  <a:schemeClr val="tx1"/>
                </a:solidFill>
              </a:rPr>
              <a:t>do not want </a:t>
            </a:r>
            <a:r>
              <a:rPr lang="en-US" altLang="en-US" dirty="0">
                <a:solidFill>
                  <a:schemeClr val="tx1"/>
                </a:solidFill>
              </a:rPr>
              <a:t>certain life-prolonging medical procedures if you may die soon.</a:t>
            </a:r>
          </a:p>
          <a:p>
            <a:pPr lvl="1" eaLnBrk="1" hangingPunct="1">
              <a:spcBef>
                <a:spcPct val="0"/>
              </a:spcBef>
              <a:buClrTx/>
              <a:buSzTx/>
              <a:buFont typeface="Arial" panose="020B0604020202020204" pitchFamily="34" charset="0"/>
              <a:buChar char="•"/>
            </a:pPr>
            <a:r>
              <a:rPr lang="en-US" altLang="en-US" sz="2000" dirty="0">
                <a:solidFill>
                  <a:schemeClr val="tx1"/>
                </a:solidFill>
              </a:rPr>
              <a:t>It helps your durable medical power of attorney, as well as family and loved ones, understand your wishes.</a:t>
            </a:r>
          </a:p>
          <a:p>
            <a:pPr marL="457200" lvl="1" indent="0" eaLnBrk="1" hangingPunct="1">
              <a:spcBef>
                <a:spcPct val="0"/>
              </a:spcBef>
              <a:buClrTx/>
              <a:buSzTx/>
              <a:buNone/>
            </a:pPr>
            <a:endParaRPr lang="en-US" altLang="en-US" sz="2000" dirty="0">
              <a:solidFill>
                <a:schemeClr val="tx1"/>
              </a:solidFill>
            </a:endParaRPr>
          </a:p>
          <a:p>
            <a:pPr eaLnBrk="1" hangingPunct="1">
              <a:spcBef>
                <a:spcPct val="0"/>
              </a:spcBef>
              <a:buClrTx/>
              <a:buSzTx/>
              <a:buFontTx/>
              <a:buNone/>
            </a:pPr>
            <a:endParaRPr lang="en-US" altLang="en-US" sz="1800" dirty="0">
              <a:solidFill>
                <a:schemeClr val="tx1"/>
              </a:solidFill>
            </a:endParaRPr>
          </a:p>
        </p:txBody>
      </p:sp>
    </p:spTree>
    <p:extLst>
      <p:ext uri="{BB962C8B-B14F-4D97-AF65-F5344CB8AC3E}">
        <p14:creationId xmlns:p14="http://schemas.microsoft.com/office/powerpoint/2010/main" val="161292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64121"/>
            <a:ext cx="8229600" cy="1170432"/>
          </a:xfrm>
        </p:spPr>
        <p:txBody>
          <a:bodyPr>
            <a:normAutofit/>
          </a:bodyPr>
          <a:lstStyle/>
          <a:p>
            <a:pPr eaLnBrk="1" hangingPunct="1"/>
            <a:r>
              <a:rPr lang="en-US" altLang="en-US" sz="3600" dirty="0" smtClean="0"/>
              <a:t>Put it in writing!</a:t>
            </a:r>
          </a:p>
        </p:txBody>
      </p:sp>
      <p:sp>
        <p:nvSpPr>
          <p:cNvPr id="32771" name="Content Placeholder 2"/>
          <p:cNvSpPr>
            <a:spLocks noGrp="1"/>
          </p:cNvSpPr>
          <p:nvPr>
            <p:ph idx="1"/>
          </p:nvPr>
        </p:nvSpPr>
        <p:spPr>
          <a:xfrm>
            <a:off x="158261" y="1547446"/>
            <a:ext cx="8651631" cy="4466491"/>
          </a:xfrm>
        </p:spPr>
        <p:txBody>
          <a:bodyPr/>
          <a:lstStyle/>
          <a:p>
            <a:pPr eaLnBrk="1" hangingPunct="1"/>
            <a:r>
              <a:rPr lang="en-US" altLang="en-US" sz="2800" b="1" dirty="0" smtClean="0"/>
              <a:t>Advance Directive</a:t>
            </a:r>
          </a:p>
          <a:p>
            <a:pPr lvl="1" eaLnBrk="1" hangingPunct="1"/>
            <a:r>
              <a:rPr lang="en-US" altLang="en-US" sz="2800" dirty="0" smtClean="0"/>
              <a:t>the document that describes your preferences for care in case you are unable to make health care decisions on your own.</a:t>
            </a:r>
          </a:p>
          <a:p>
            <a:pPr lvl="1" eaLnBrk="1" hangingPunct="1"/>
            <a:r>
              <a:rPr lang="en-US" altLang="en-US" sz="2800" dirty="0" smtClean="0"/>
              <a:t>Also known as a </a:t>
            </a:r>
            <a:r>
              <a:rPr lang="en-US" altLang="en-US" sz="2800" b="1" i="1" dirty="0" smtClean="0"/>
              <a:t>living will</a:t>
            </a:r>
            <a:r>
              <a:rPr lang="en-US" altLang="en-US" sz="2800" dirty="0" smtClean="0"/>
              <a:t>. </a:t>
            </a:r>
          </a:p>
          <a:p>
            <a:pPr marL="366713" lvl="1" indent="0" eaLnBrk="1" hangingPunct="1">
              <a:buNone/>
            </a:pPr>
            <a:endParaRPr lang="en-US" altLang="en-US" sz="2800" dirty="0" smtClean="0"/>
          </a:p>
          <a:p>
            <a:pPr eaLnBrk="1" hangingPunct="1"/>
            <a:r>
              <a:rPr lang="en-US" altLang="en-US" sz="2800" dirty="0" smtClean="0"/>
              <a:t>You can change this over time</a:t>
            </a:r>
          </a:p>
          <a:p>
            <a:pPr eaLnBrk="1" hangingPunct="1"/>
            <a:r>
              <a:rPr lang="en-US" altLang="en-US" sz="2800" dirty="0" smtClean="0"/>
              <a:t>Not as important as “the conversation</a:t>
            </a:r>
            <a:r>
              <a:rPr lang="en-US" altLang="en-US" sz="2800" dirty="0" smtClean="0"/>
              <a:t>”</a:t>
            </a:r>
          </a:p>
          <a:p>
            <a:pPr eaLnBrk="1" hangingPunct="1"/>
            <a:r>
              <a:rPr lang="en-US" altLang="en-US" sz="2800" dirty="0" smtClean="0"/>
              <a:t>You do NOT need a lawyer to complete this!</a:t>
            </a:r>
            <a:endParaRPr lang="en-US" altLang="en-US" sz="2800" dirty="0" smtClean="0"/>
          </a:p>
        </p:txBody>
      </p:sp>
    </p:spTree>
    <p:extLst>
      <p:ext uri="{BB962C8B-B14F-4D97-AF65-F5344CB8AC3E}">
        <p14:creationId xmlns:p14="http://schemas.microsoft.com/office/powerpoint/2010/main" val="2864094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4"/>
          <p:cNvSpPr txBox="1">
            <a:spLocks noChangeArrowheads="1"/>
          </p:cNvSpPr>
          <p:nvPr/>
        </p:nvSpPr>
        <p:spPr bwMode="auto">
          <a:xfrm>
            <a:off x="334108" y="1060512"/>
            <a:ext cx="7921869" cy="52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1200150" indent="-28575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3200" u="sng" dirty="0">
              <a:solidFill>
                <a:schemeClr val="tx1"/>
              </a:solidFill>
            </a:endParaRPr>
          </a:p>
          <a:p>
            <a:pPr eaLnBrk="1" hangingPunct="1">
              <a:lnSpc>
                <a:spcPct val="90000"/>
              </a:lnSpc>
              <a:spcBef>
                <a:spcPct val="0"/>
              </a:spcBef>
              <a:buClrTx/>
              <a:buSzTx/>
              <a:buFont typeface="Arial" panose="020B0604020202020204" pitchFamily="34" charset="0"/>
              <a:buChar char="•"/>
            </a:pPr>
            <a:r>
              <a:rPr lang="en-US" altLang="en-US" sz="2800" b="1" i="1" u="sng" dirty="0">
                <a:solidFill>
                  <a:schemeClr val="tx1"/>
                </a:solidFill>
              </a:rPr>
              <a:t>Health care</a:t>
            </a:r>
            <a:r>
              <a:rPr lang="en-US" altLang="en-US" sz="2800" b="1" i="1" dirty="0">
                <a:solidFill>
                  <a:schemeClr val="tx1"/>
                </a:solidFill>
              </a:rPr>
              <a:t> </a:t>
            </a:r>
            <a:r>
              <a:rPr lang="en-US" altLang="en-US" sz="2800" dirty="0">
                <a:solidFill>
                  <a:schemeClr val="tx1"/>
                </a:solidFill>
              </a:rPr>
              <a:t>means </a:t>
            </a:r>
          </a:p>
          <a:p>
            <a:pPr lvl="1" eaLnBrk="1" hangingPunct="1">
              <a:lnSpc>
                <a:spcPct val="90000"/>
              </a:lnSpc>
              <a:spcBef>
                <a:spcPct val="0"/>
              </a:spcBef>
              <a:buClrTx/>
              <a:buSzTx/>
              <a:buFont typeface="Arial" panose="020B0604020202020204" pitchFamily="34" charset="0"/>
              <a:buChar char="•"/>
            </a:pPr>
            <a:r>
              <a:rPr lang="en-US" altLang="en-US" sz="2800" dirty="0">
                <a:solidFill>
                  <a:schemeClr val="tx1"/>
                </a:solidFill>
              </a:rPr>
              <a:t>any care, treatment, service or procedure, that can</a:t>
            </a:r>
          </a:p>
          <a:p>
            <a:pPr lvl="2" eaLnBrk="1" hangingPunct="1">
              <a:lnSpc>
                <a:spcPct val="90000"/>
              </a:lnSpc>
              <a:spcBef>
                <a:spcPct val="0"/>
              </a:spcBef>
              <a:buClrTx/>
              <a:buSzTx/>
              <a:buFont typeface="Arial" panose="020B0604020202020204" pitchFamily="34" charset="0"/>
              <a:buChar char="•"/>
            </a:pPr>
            <a:r>
              <a:rPr lang="en-US" altLang="en-US" sz="2800" dirty="0">
                <a:solidFill>
                  <a:schemeClr val="tx1"/>
                </a:solidFill>
              </a:rPr>
              <a:t>maintain, </a:t>
            </a:r>
          </a:p>
          <a:p>
            <a:pPr lvl="2" eaLnBrk="1" hangingPunct="1">
              <a:lnSpc>
                <a:spcPct val="90000"/>
              </a:lnSpc>
              <a:spcBef>
                <a:spcPct val="0"/>
              </a:spcBef>
              <a:buClrTx/>
              <a:buSzTx/>
              <a:buFont typeface="Arial" panose="020B0604020202020204" pitchFamily="34" charset="0"/>
              <a:buChar char="•"/>
            </a:pPr>
            <a:r>
              <a:rPr lang="en-US" altLang="en-US" sz="2800" dirty="0">
                <a:solidFill>
                  <a:schemeClr val="tx1"/>
                </a:solidFill>
              </a:rPr>
              <a:t>diagnose or </a:t>
            </a:r>
          </a:p>
          <a:p>
            <a:pPr lvl="2" eaLnBrk="1" hangingPunct="1">
              <a:lnSpc>
                <a:spcPct val="90000"/>
              </a:lnSpc>
              <a:spcBef>
                <a:spcPct val="0"/>
              </a:spcBef>
              <a:buClrTx/>
              <a:buSzTx/>
              <a:buFont typeface="Arial" panose="020B0604020202020204" pitchFamily="34" charset="0"/>
              <a:buChar char="•"/>
            </a:pPr>
            <a:r>
              <a:rPr lang="en-US" altLang="en-US" sz="2800" dirty="0">
                <a:solidFill>
                  <a:schemeClr val="tx1"/>
                </a:solidFill>
              </a:rPr>
              <a:t>treat an individual’s physical or mental condition.</a:t>
            </a:r>
            <a:endParaRPr lang="en-US" altLang="en-US" sz="2800" u="sng" dirty="0">
              <a:solidFill>
                <a:schemeClr val="tx1"/>
              </a:solidFill>
            </a:endParaRPr>
          </a:p>
          <a:p>
            <a:pPr eaLnBrk="1" hangingPunct="1">
              <a:lnSpc>
                <a:spcPct val="90000"/>
              </a:lnSpc>
              <a:spcBef>
                <a:spcPct val="0"/>
              </a:spcBef>
              <a:buClrTx/>
              <a:buSzTx/>
              <a:buNone/>
            </a:pPr>
            <a:endParaRPr lang="en-US" altLang="en-US" sz="2800" u="sng" dirty="0">
              <a:solidFill>
                <a:schemeClr val="tx1"/>
              </a:solidFill>
            </a:endParaRPr>
          </a:p>
          <a:p>
            <a:pPr eaLnBrk="1" hangingPunct="1">
              <a:lnSpc>
                <a:spcPct val="90000"/>
              </a:lnSpc>
              <a:spcBef>
                <a:spcPct val="0"/>
              </a:spcBef>
              <a:buClrTx/>
              <a:buSzTx/>
              <a:buFont typeface="Arial" panose="020B0604020202020204" pitchFamily="34" charset="0"/>
              <a:buChar char="•"/>
            </a:pPr>
            <a:r>
              <a:rPr lang="en-US" altLang="en-US" sz="2800" b="1" i="1" u="sng" dirty="0">
                <a:solidFill>
                  <a:schemeClr val="tx1"/>
                </a:solidFill>
              </a:rPr>
              <a:t>Health care decisions</a:t>
            </a:r>
            <a:r>
              <a:rPr lang="en-US" altLang="en-US" sz="2800" b="1" i="1" dirty="0">
                <a:solidFill>
                  <a:schemeClr val="tx1"/>
                </a:solidFill>
              </a:rPr>
              <a:t> </a:t>
            </a:r>
            <a:r>
              <a:rPr lang="en-US" altLang="en-US" sz="2800" dirty="0">
                <a:solidFill>
                  <a:schemeClr val="tx1"/>
                </a:solidFill>
              </a:rPr>
              <a:t>mean </a:t>
            </a:r>
          </a:p>
          <a:p>
            <a:pPr lvl="1" eaLnBrk="1" hangingPunct="1">
              <a:lnSpc>
                <a:spcPct val="90000"/>
              </a:lnSpc>
              <a:spcBef>
                <a:spcPct val="0"/>
              </a:spcBef>
              <a:buClrTx/>
              <a:buSzTx/>
              <a:buFont typeface="Arial" panose="020B0604020202020204" pitchFamily="34" charset="0"/>
              <a:buChar char="•"/>
            </a:pPr>
            <a:r>
              <a:rPr lang="en-US" altLang="en-US" sz="2800" dirty="0">
                <a:solidFill>
                  <a:schemeClr val="tx1"/>
                </a:solidFill>
              </a:rPr>
              <a:t>the consent, </a:t>
            </a:r>
          </a:p>
          <a:p>
            <a:pPr lvl="1" eaLnBrk="1" hangingPunct="1">
              <a:lnSpc>
                <a:spcPct val="90000"/>
              </a:lnSpc>
              <a:spcBef>
                <a:spcPct val="0"/>
              </a:spcBef>
              <a:buClrTx/>
              <a:buSzTx/>
              <a:buFont typeface="Arial" panose="020B0604020202020204" pitchFamily="34" charset="0"/>
              <a:buChar char="•"/>
            </a:pPr>
            <a:r>
              <a:rPr lang="en-US" altLang="en-US" sz="2800" dirty="0">
                <a:solidFill>
                  <a:schemeClr val="tx1"/>
                </a:solidFill>
              </a:rPr>
              <a:t>The refusal to consent, or </a:t>
            </a:r>
          </a:p>
          <a:p>
            <a:pPr lvl="1" eaLnBrk="1" hangingPunct="1">
              <a:lnSpc>
                <a:spcPct val="90000"/>
              </a:lnSpc>
              <a:spcBef>
                <a:spcPct val="0"/>
              </a:spcBef>
              <a:buClrTx/>
              <a:buSzTx/>
              <a:buFont typeface="Arial" panose="020B0604020202020204" pitchFamily="34" charset="0"/>
              <a:buChar char="•"/>
            </a:pPr>
            <a:r>
              <a:rPr lang="en-US" altLang="en-US" sz="2800" dirty="0">
                <a:solidFill>
                  <a:schemeClr val="tx1"/>
                </a:solidFill>
              </a:rPr>
              <a:t>withdrawal of consent to health care.</a:t>
            </a:r>
          </a:p>
        </p:txBody>
      </p:sp>
      <p:sp>
        <p:nvSpPr>
          <p:cNvPr id="4" name="Title 3"/>
          <p:cNvSpPr>
            <a:spLocks noGrp="1"/>
          </p:cNvSpPr>
          <p:nvPr>
            <p:ph type="title"/>
          </p:nvPr>
        </p:nvSpPr>
        <p:spPr>
          <a:xfrm>
            <a:off x="457200" y="299671"/>
            <a:ext cx="6154615" cy="1169988"/>
          </a:xfrm>
        </p:spPr>
        <p:txBody>
          <a:bodyPr>
            <a:normAutofit/>
          </a:bodyPr>
          <a:lstStyle/>
          <a:p>
            <a:r>
              <a:rPr lang="en-US" sz="3200" dirty="0" smtClean="0"/>
              <a:t>More Definitions</a:t>
            </a:r>
            <a:endParaRPr lang="en-US" sz="3200" dirty="0"/>
          </a:p>
        </p:txBody>
      </p:sp>
    </p:spTree>
    <p:extLst>
      <p:ext uri="{BB962C8B-B14F-4D97-AF65-F5344CB8AC3E}">
        <p14:creationId xmlns:p14="http://schemas.microsoft.com/office/powerpoint/2010/main" val="303724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466344"/>
            <a:ext cx="7816361" cy="1170432"/>
          </a:xfrm>
        </p:spPr>
        <p:txBody>
          <a:bodyPr rtlCol="0">
            <a:normAutofit/>
          </a:bodyPr>
          <a:lstStyle/>
          <a:p>
            <a:pPr eaLnBrk="1" fontAlgn="auto" hangingPunct="1">
              <a:spcAft>
                <a:spcPts val="0"/>
              </a:spcAft>
              <a:defRPr/>
            </a:pPr>
            <a:r>
              <a:rPr lang="en-US" sz="3200" dirty="0" smtClean="0"/>
              <a:t>Think it, write it, or share </a:t>
            </a:r>
            <a:r>
              <a:rPr lang="en-US" sz="3200" dirty="0" smtClean="0"/>
              <a:t>it…</a:t>
            </a:r>
            <a:br>
              <a:rPr lang="en-US" sz="3200" dirty="0" smtClean="0"/>
            </a:br>
            <a:r>
              <a:rPr lang="en-US" sz="3200" dirty="0" smtClean="0"/>
              <a:t>how </a:t>
            </a:r>
            <a:r>
              <a:rPr lang="en-US" sz="3200" dirty="0" smtClean="0"/>
              <a:t>do you begin?</a:t>
            </a:r>
            <a:endParaRPr lang="en-US" sz="3200" dirty="0"/>
          </a:p>
        </p:txBody>
      </p:sp>
      <p:sp>
        <p:nvSpPr>
          <p:cNvPr id="14339" name="Content Placeholder 2"/>
          <p:cNvSpPr>
            <a:spLocks noGrp="1"/>
          </p:cNvSpPr>
          <p:nvPr>
            <p:ph idx="1"/>
          </p:nvPr>
        </p:nvSpPr>
        <p:spPr/>
        <p:txBody>
          <a:bodyPr/>
          <a:lstStyle/>
          <a:p>
            <a:pPr eaLnBrk="1" hangingPunct="1"/>
            <a:endParaRPr lang="en-US" altLang="en-US" dirty="0" smtClean="0"/>
          </a:p>
          <a:p>
            <a:pPr eaLnBrk="1" hangingPunct="1"/>
            <a:r>
              <a:rPr lang="en-US" altLang="en-US" sz="2800" dirty="0" smtClean="0"/>
              <a:t>This isn’t about dying, it is about figuring out how you want to live</a:t>
            </a:r>
          </a:p>
          <a:p>
            <a:pPr eaLnBrk="1" hangingPunct="1"/>
            <a:endParaRPr lang="en-US" altLang="en-US" sz="2800" dirty="0" smtClean="0"/>
          </a:p>
          <a:p>
            <a:pPr eaLnBrk="1" hangingPunct="1"/>
            <a:r>
              <a:rPr lang="en-US" altLang="en-US" sz="2800" dirty="0" smtClean="0"/>
              <a:t>What matters to me?</a:t>
            </a:r>
          </a:p>
          <a:p>
            <a:pPr lvl="1" eaLnBrk="1" hangingPunct="1"/>
            <a:r>
              <a:rPr lang="en-US" altLang="en-US" sz="2800" dirty="0" smtClean="0"/>
              <a:t>What do you value most?</a:t>
            </a:r>
          </a:p>
          <a:p>
            <a:pPr lvl="1" eaLnBrk="1" hangingPunct="1"/>
            <a:r>
              <a:rPr lang="en-US" altLang="en-US" sz="2800" dirty="0" smtClean="0"/>
              <a:t>What can you not imagine living without?</a:t>
            </a:r>
          </a:p>
        </p:txBody>
      </p:sp>
    </p:spTree>
    <p:extLst>
      <p:ext uri="{BB962C8B-B14F-4D97-AF65-F5344CB8AC3E}">
        <p14:creationId xmlns:p14="http://schemas.microsoft.com/office/powerpoint/2010/main" val="2122142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altLang="en-US" sz="3600" dirty="0" smtClean="0"/>
              <a:t>Prepare</a:t>
            </a:r>
          </a:p>
        </p:txBody>
      </p:sp>
      <p:sp>
        <p:nvSpPr>
          <p:cNvPr id="16387" name="Content Placeholder 2"/>
          <p:cNvSpPr>
            <a:spLocks noGrp="1"/>
          </p:cNvSpPr>
          <p:nvPr>
            <p:ph idx="1"/>
          </p:nvPr>
        </p:nvSpPr>
        <p:spPr>
          <a:xfrm>
            <a:off x="117341" y="8193193"/>
            <a:ext cx="280215" cy="601557"/>
          </a:xfrm>
        </p:spPr>
        <p:txBody>
          <a:bodyPr/>
          <a:lstStyle/>
          <a:p>
            <a:pPr eaLnBrk="1" hangingPunct="1"/>
            <a:r>
              <a:rPr lang="en-US" altLang="en-US" smtClean="0"/>
              <a:t>Now, answer this question to yourself:</a:t>
            </a:r>
          </a:p>
          <a:p>
            <a:pPr lvl="1" eaLnBrk="1" hangingPunct="1"/>
            <a:r>
              <a:rPr lang="en-US" altLang="en-US" smtClean="0"/>
              <a:t>What matters to me at the end of my life is____?</a:t>
            </a:r>
          </a:p>
          <a:p>
            <a:pPr lvl="1" eaLnBrk="1" hangingPunct="1"/>
            <a:r>
              <a:rPr lang="en-US" altLang="en-US" smtClean="0"/>
              <a:t>Examples:</a:t>
            </a:r>
          </a:p>
          <a:p>
            <a:pPr lvl="2" eaLnBrk="1" hangingPunct="1"/>
            <a:endParaRPr lang="en-US" altLang="en-US" smtClean="0"/>
          </a:p>
        </p:txBody>
      </p:sp>
      <p:sp>
        <p:nvSpPr>
          <p:cNvPr id="16389" name="Rectangle 3"/>
          <p:cNvSpPr>
            <a:spLocks noChangeArrowheads="1"/>
          </p:cNvSpPr>
          <p:nvPr/>
        </p:nvSpPr>
        <p:spPr bwMode="auto">
          <a:xfrm>
            <a:off x="3511184" y="2514600"/>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eaLnBrk="0" hangingPunct="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eaLnBrk="0" hangingPunct="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eaLnBrk="0" hangingPunct="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eaLnBrk="0" hangingPunct="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None/>
            </a:pPr>
            <a:r>
              <a:rPr lang="en-US" altLang="en-US" sz="1800" dirty="0"/>
              <a:t>“</a:t>
            </a:r>
            <a:r>
              <a:rPr lang="en-US" altLang="en-US" sz="2800" dirty="0"/>
              <a:t>What matters to me is being able to recognize my kids.”</a:t>
            </a:r>
          </a:p>
        </p:txBody>
      </p:sp>
      <p:sp>
        <p:nvSpPr>
          <p:cNvPr id="16391" name="Rectangle 4"/>
          <p:cNvSpPr>
            <a:spLocks noChangeArrowheads="1"/>
          </p:cNvSpPr>
          <p:nvPr/>
        </p:nvSpPr>
        <p:spPr bwMode="auto">
          <a:xfrm>
            <a:off x="3493600" y="472440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eaLnBrk="0" hangingPunct="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eaLnBrk="0" hangingPunct="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eaLnBrk="0" hangingPunct="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eaLnBrk="0" hangingPunct="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None/>
            </a:pPr>
            <a:r>
              <a:rPr lang="en-US" altLang="en-US" dirty="0"/>
              <a:t>“What matters to me is being able to eat chocolate ice cream and watch football on TV.”</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153771"/>
            <a:ext cx="2548677" cy="1644849"/>
          </a:xfrm>
          <a:prstGeom prst="rect">
            <a:avLst/>
          </a:prstGeom>
        </p:spPr>
      </p:pic>
      <p:pic>
        <p:nvPicPr>
          <p:cNvPr id="16393" name="Picture 9" descr="Image result for eating ice cr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274" y="4572000"/>
            <a:ext cx="2558142"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671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t>What role do you want in decision making?</a:t>
            </a:r>
            <a:endParaRPr lang="en-US" sz="3200" dirty="0"/>
          </a:p>
        </p:txBody>
      </p:sp>
      <p:sp>
        <p:nvSpPr>
          <p:cNvPr id="17411" name="Content Placeholder 2"/>
          <p:cNvSpPr>
            <a:spLocks noGrp="1"/>
          </p:cNvSpPr>
          <p:nvPr>
            <p:ph idx="1"/>
          </p:nvPr>
        </p:nvSpPr>
        <p:spPr>
          <a:xfrm>
            <a:off x="457199" y="2133600"/>
            <a:ext cx="8141677" cy="4068763"/>
          </a:xfrm>
        </p:spPr>
        <p:txBody>
          <a:bodyPr/>
          <a:lstStyle/>
          <a:p>
            <a:pPr eaLnBrk="1" hangingPunct="1"/>
            <a:r>
              <a:rPr lang="en-US" altLang="en-US" sz="2800" dirty="0" smtClean="0"/>
              <a:t>I only want to know the basics vs. I want to know as much as I can</a:t>
            </a:r>
          </a:p>
          <a:p>
            <a:pPr eaLnBrk="1" hangingPunct="1"/>
            <a:endParaRPr lang="en-US" altLang="en-US" sz="2800" dirty="0" smtClean="0"/>
          </a:p>
          <a:p>
            <a:pPr eaLnBrk="1" hangingPunct="1"/>
            <a:r>
              <a:rPr lang="en-US" altLang="en-US" sz="2800" dirty="0" smtClean="0"/>
              <a:t>Ignorance is bliss vs. I want to know how long I have to live</a:t>
            </a:r>
          </a:p>
          <a:p>
            <a:pPr eaLnBrk="1" hangingPunct="1"/>
            <a:endParaRPr lang="en-US" altLang="en-US" sz="2800" dirty="0" smtClean="0"/>
          </a:p>
          <a:p>
            <a:pPr eaLnBrk="1" hangingPunct="1"/>
            <a:r>
              <a:rPr lang="en-US" altLang="en-US" sz="2800" dirty="0" smtClean="0"/>
              <a:t>I want my doctors to do what they think is best vs. I want to have a say</a:t>
            </a:r>
          </a:p>
          <a:p>
            <a:pPr eaLnBrk="1" hangingPunct="1"/>
            <a:endParaRPr lang="en-US" altLang="en-US" dirty="0" smtClean="0"/>
          </a:p>
        </p:txBody>
      </p:sp>
    </p:spTree>
    <p:extLst>
      <p:ext uri="{BB962C8B-B14F-4D97-AF65-F5344CB8AC3E}">
        <p14:creationId xmlns:p14="http://schemas.microsoft.com/office/powerpoint/2010/main" val="2864485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9" y="386861"/>
            <a:ext cx="7649735" cy="1436199"/>
          </a:xfrm>
        </p:spPr>
        <p:txBody>
          <a:bodyPr rtlCol="0">
            <a:normAutofit fontScale="90000"/>
          </a:bodyPr>
          <a:lstStyle/>
          <a:p>
            <a:pPr eaLnBrk="1" fontAlgn="auto" hangingPunct="1">
              <a:spcAft>
                <a:spcPts val="0"/>
              </a:spcAft>
              <a:defRPr/>
            </a:pPr>
            <a:r>
              <a:rPr lang="en-US" sz="3200" dirty="0" smtClean="0"/>
              <a:t>What kind of care do you want to receive</a:t>
            </a:r>
            <a:r>
              <a:rPr lang="en-US" sz="3200" dirty="0" smtClean="0"/>
              <a:t>?</a:t>
            </a:r>
            <a:r>
              <a:rPr lang="en-US" dirty="0" smtClean="0"/>
              <a:t/>
            </a:r>
            <a:br>
              <a:rPr lang="en-US" dirty="0" smtClean="0"/>
            </a:br>
            <a:endParaRPr lang="en-US" dirty="0"/>
          </a:p>
        </p:txBody>
      </p:sp>
      <p:sp>
        <p:nvSpPr>
          <p:cNvPr id="18435" name="Content Placeholder 2"/>
          <p:cNvSpPr>
            <a:spLocks noGrp="1"/>
          </p:cNvSpPr>
          <p:nvPr>
            <p:ph idx="1"/>
          </p:nvPr>
        </p:nvSpPr>
        <p:spPr>
          <a:xfrm>
            <a:off x="281781" y="1524121"/>
            <a:ext cx="7772400" cy="4144963"/>
          </a:xfrm>
        </p:spPr>
        <p:txBody>
          <a:bodyPr/>
          <a:lstStyle/>
          <a:p>
            <a:pPr eaLnBrk="1" hangingPunct="1"/>
            <a:r>
              <a:rPr lang="en-US" altLang="en-US" sz="2800" dirty="0" smtClean="0"/>
              <a:t>I want to live as long as possible no matter what vs. quality of life is more important than quantity.</a:t>
            </a:r>
          </a:p>
          <a:p>
            <a:pPr eaLnBrk="1" hangingPunct="1"/>
            <a:endParaRPr lang="en-US" altLang="en-US" sz="2800" dirty="0" smtClean="0"/>
          </a:p>
          <a:p>
            <a:pPr eaLnBrk="1" hangingPunct="1"/>
            <a:r>
              <a:rPr lang="en-US" altLang="en-US" sz="2800" dirty="0" smtClean="0"/>
              <a:t>I’m worried that I won’t get enough care vs. I’m worried I’ll get overly aggressive care</a:t>
            </a:r>
          </a:p>
          <a:p>
            <a:pPr eaLnBrk="1" hangingPunct="1"/>
            <a:endParaRPr lang="en-US" altLang="en-US" sz="2800" dirty="0" smtClean="0"/>
          </a:p>
          <a:p>
            <a:pPr eaLnBrk="1" hangingPunct="1"/>
            <a:r>
              <a:rPr lang="en-US" altLang="en-US" sz="2800" dirty="0" smtClean="0"/>
              <a:t>I wouldn’t mind being cared for in a nursing facility vs. living independently is a huge priority for me.</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062138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US" altLang="en-US" sz="3200" dirty="0" smtClean="0"/>
              <a:t>Have you ever….</a:t>
            </a:r>
            <a:endParaRPr lang="en-US" altLang="en-US" sz="3200" dirty="0" smtClean="0"/>
          </a:p>
        </p:txBody>
      </p:sp>
      <p:sp>
        <p:nvSpPr>
          <p:cNvPr id="3" name="Content Placeholder 2"/>
          <p:cNvSpPr>
            <a:spLocks noGrp="1"/>
          </p:cNvSpPr>
          <p:nvPr>
            <p:ph idx="1"/>
          </p:nvPr>
        </p:nvSpPr>
        <p:spPr/>
        <p:txBody>
          <a:bodyPr/>
          <a:lstStyle/>
          <a:p>
            <a:pPr eaLnBrk="1" hangingPunct="1"/>
            <a:r>
              <a:rPr lang="en-US" altLang="en-US" sz="2800" dirty="0" smtClean="0"/>
              <a:t>sat </a:t>
            </a:r>
            <a:r>
              <a:rPr lang="en-US" altLang="en-US" sz="2800" dirty="0" smtClean="0"/>
              <a:t>down and planned for retirement savings? </a:t>
            </a:r>
          </a:p>
          <a:p>
            <a:pPr eaLnBrk="1" hangingPunct="1"/>
            <a:r>
              <a:rPr lang="en-US" altLang="en-US" sz="2800" dirty="0" smtClean="0"/>
              <a:t>discussed </a:t>
            </a:r>
            <a:r>
              <a:rPr lang="en-US" altLang="en-US" sz="2800" dirty="0" smtClean="0"/>
              <a:t>and planned how to care for a sick family member or friend?</a:t>
            </a:r>
          </a:p>
          <a:p>
            <a:pPr marL="0" indent="0" eaLnBrk="1" hangingPunct="1">
              <a:buNone/>
            </a:pPr>
            <a:r>
              <a:rPr lang="en-US" altLang="en-US" sz="2800" dirty="0" smtClean="0"/>
              <a:t>______________________________________</a:t>
            </a:r>
            <a:endParaRPr lang="en-US" altLang="en-US" sz="2800" dirty="0" smtClean="0"/>
          </a:p>
          <a:p>
            <a:pPr eaLnBrk="1" hangingPunct="1"/>
            <a:r>
              <a:rPr lang="en-US" altLang="en-US" sz="2800" dirty="0" smtClean="0"/>
              <a:t>Have you ever talked, written, or thought about how you envision your end of life? </a:t>
            </a:r>
          </a:p>
        </p:txBody>
      </p:sp>
    </p:spTree>
    <p:extLst>
      <p:ext uri="{BB962C8B-B14F-4D97-AF65-F5344CB8AC3E}">
        <p14:creationId xmlns:p14="http://schemas.microsoft.com/office/powerpoint/2010/main" val="1434669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2" y="220159"/>
            <a:ext cx="8713177" cy="1170432"/>
          </a:xfrm>
        </p:spPr>
        <p:txBody>
          <a:bodyPr rtlCol="0">
            <a:normAutofit/>
          </a:bodyPr>
          <a:lstStyle/>
          <a:p>
            <a:pPr eaLnBrk="1" fontAlgn="auto" hangingPunct="1">
              <a:spcAft>
                <a:spcPts val="0"/>
              </a:spcAft>
              <a:defRPr/>
            </a:pPr>
            <a:r>
              <a:rPr lang="en-US" sz="3200" dirty="0" smtClean="0"/>
              <a:t>How involved do you want loved ones to be?</a:t>
            </a:r>
            <a:endParaRPr lang="en-US" sz="3200" dirty="0"/>
          </a:p>
        </p:txBody>
      </p:sp>
      <p:sp>
        <p:nvSpPr>
          <p:cNvPr id="3" name="Content Placeholder 2"/>
          <p:cNvSpPr>
            <a:spLocks noGrp="1"/>
          </p:cNvSpPr>
          <p:nvPr>
            <p:ph idx="1"/>
          </p:nvPr>
        </p:nvSpPr>
        <p:spPr>
          <a:xfrm>
            <a:off x="386862" y="1195754"/>
            <a:ext cx="8229600" cy="3603625"/>
          </a:xfrm>
        </p:spPr>
        <p:txBody>
          <a:bodyPr rtlCol="0">
            <a:noAutofit/>
          </a:bodyPr>
          <a:lstStyle/>
          <a:p>
            <a:pPr marL="274320" indent="-274320" eaLnBrk="1" fontAlgn="auto" hangingPunct="1">
              <a:spcAft>
                <a:spcPts val="0"/>
              </a:spcAft>
              <a:defRPr/>
            </a:pPr>
            <a:r>
              <a:rPr lang="en-US" sz="2800" dirty="0" smtClean="0"/>
              <a:t>I want my loved ones to do exactly what I’ve said even if it makes them uncomfortable vs. I want my loved ones to do what brings them peace even if it goes against what I’ve said.</a:t>
            </a:r>
          </a:p>
          <a:p>
            <a:pPr marL="274320" indent="-274320" eaLnBrk="1" fontAlgn="auto" hangingPunct="1">
              <a:spcAft>
                <a:spcPts val="0"/>
              </a:spcAft>
              <a:defRPr/>
            </a:pPr>
            <a:endParaRPr lang="en-US" sz="2800" dirty="0" smtClean="0"/>
          </a:p>
          <a:p>
            <a:pPr marL="274320" indent="-274320" eaLnBrk="1" fontAlgn="auto" hangingPunct="1">
              <a:spcAft>
                <a:spcPts val="0"/>
              </a:spcAft>
              <a:defRPr/>
            </a:pPr>
            <a:r>
              <a:rPr lang="en-US" sz="2800" dirty="0" smtClean="0"/>
              <a:t>When the time comes, I want to be alone vs. I want to be surrounded by loved ones.</a:t>
            </a:r>
          </a:p>
          <a:p>
            <a:pPr marL="274320" indent="-274320" eaLnBrk="1" fontAlgn="auto" hangingPunct="1">
              <a:spcAft>
                <a:spcPts val="0"/>
              </a:spcAft>
              <a:defRPr/>
            </a:pPr>
            <a:endParaRPr lang="en-US" sz="2800" dirty="0" smtClean="0"/>
          </a:p>
          <a:p>
            <a:pPr marL="274320" indent="-274320" eaLnBrk="1" fontAlgn="auto" hangingPunct="1">
              <a:spcAft>
                <a:spcPts val="0"/>
              </a:spcAft>
              <a:defRPr/>
            </a:pPr>
            <a:r>
              <a:rPr lang="en-US" sz="2800" dirty="0" smtClean="0"/>
              <a:t>I don’t want my loved ones to know everything about my health vs. I want them to know everything about my health.</a:t>
            </a:r>
            <a:endParaRPr lang="en-US" sz="2800" dirty="0"/>
          </a:p>
        </p:txBody>
      </p:sp>
    </p:spTree>
    <p:extLst>
      <p:ext uri="{BB962C8B-B14F-4D97-AF65-F5344CB8AC3E}">
        <p14:creationId xmlns:p14="http://schemas.microsoft.com/office/powerpoint/2010/main" val="1059553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371600" y="1600200"/>
            <a:ext cx="6172200" cy="3048000"/>
          </a:xfrm>
        </p:spPr>
        <p:txBody>
          <a:bodyPr>
            <a:normAutofit/>
          </a:bodyPr>
          <a:lstStyle/>
          <a:p>
            <a:r>
              <a:rPr lang="en-US" altLang="en-US" sz="4800" dirty="0" smtClean="0">
                <a:ea typeface="ＭＳ Ｐゴシック" panose="020B0600070205080204" pitchFamily="34" charset="-128"/>
              </a:rPr>
              <a:t>Durable Power of Attorney for Health Care</a:t>
            </a:r>
          </a:p>
        </p:txBody>
      </p:sp>
    </p:spTree>
    <p:extLst>
      <p:ext uri="{BB962C8B-B14F-4D97-AF65-F5344CB8AC3E}">
        <p14:creationId xmlns:p14="http://schemas.microsoft.com/office/powerpoint/2010/main" val="3694269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altLang="en-US" sz="3200" dirty="0" smtClean="0"/>
              <a:t>But, what am I actually choosing?</a:t>
            </a:r>
          </a:p>
        </p:txBody>
      </p:sp>
      <p:sp>
        <p:nvSpPr>
          <p:cNvPr id="3" name="Content Placeholder 2"/>
          <p:cNvSpPr>
            <a:spLocks noGrp="1"/>
          </p:cNvSpPr>
          <p:nvPr>
            <p:ph idx="1"/>
          </p:nvPr>
        </p:nvSpPr>
        <p:spPr>
          <a:xfrm>
            <a:off x="298938" y="1741244"/>
            <a:ext cx="8387862" cy="4158394"/>
          </a:xfrm>
        </p:spPr>
        <p:txBody>
          <a:bodyPr/>
          <a:lstStyle/>
          <a:p>
            <a:pPr eaLnBrk="1" hangingPunct="1">
              <a:defRPr/>
            </a:pPr>
            <a:r>
              <a:rPr lang="en-US" dirty="0" smtClean="0"/>
              <a:t>First, choose a medical decision maker </a:t>
            </a:r>
          </a:p>
          <a:p>
            <a:pPr marL="0" indent="0" eaLnBrk="1" hangingPunct="1">
              <a:buFont typeface="Brush Script MT" panose="03060802040406070304" pitchFamily="66" charset="0"/>
              <a:buNone/>
              <a:defRPr/>
            </a:pPr>
            <a:endParaRPr lang="en-US" dirty="0" smtClean="0"/>
          </a:p>
          <a:p>
            <a:pPr lvl="1" eaLnBrk="1" hangingPunct="1">
              <a:defRPr/>
            </a:pPr>
            <a:r>
              <a:rPr lang="en-US" sz="2200" b="1" dirty="0" smtClean="0"/>
              <a:t>Health care proxy </a:t>
            </a:r>
            <a:r>
              <a:rPr lang="en-US" sz="2200" dirty="0" smtClean="0"/>
              <a:t>= the </a:t>
            </a:r>
            <a:r>
              <a:rPr lang="en-US" sz="2200" dirty="0"/>
              <a:t>person you trust to act on your behalf if you are unable to make health care decisions or communicate your wishes. In some states, this is called the Durable Power of Attorney for Health Care. </a:t>
            </a:r>
            <a:r>
              <a:rPr lang="en-US" sz="2200" i="1" dirty="0"/>
              <a:t>This is probably the most important document.</a:t>
            </a:r>
            <a:r>
              <a:rPr lang="en-US" sz="2200" dirty="0"/>
              <a:t> </a:t>
            </a:r>
            <a:endParaRPr lang="en-US" sz="2200" dirty="0" smtClean="0"/>
          </a:p>
          <a:p>
            <a:pPr lvl="1" eaLnBrk="1" hangingPunct="1">
              <a:defRPr/>
            </a:pPr>
            <a:r>
              <a:rPr lang="en-US" sz="2200" b="1" i="1" dirty="0" smtClean="0"/>
              <a:t>Make </a:t>
            </a:r>
            <a:r>
              <a:rPr lang="en-US" sz="2200" b="1" i="1" dirty="0"/>
              <a:t>sure you have many conversations with your proxy</a:t>
            </a:r>
            <a:r>
              <a:rPr lang="en-US" sz="2200" b="1" i="1" dirty="0" smtClean="0"/>
              <a:t>.</a:t>
            </a:r>
          </a:p>
          <a:p>
            <a:pPr lvl="1" eaLnBrk="1" hangingPunct="1">
              <a:defRPr/>
            </a:pPr>
            <a:endParaRPr lang="en-US" sz="2200" b="1" i="1" dirty="0"/>
          </a:p>
          <a:p>
            <a:pPr lvl="1" eaLnBrk="1" hangingPunct="1">
              <a:defRPr/>
            </a:pPr>
            <a:r>
              <a:rPr lang="en-US" sz="2200" b="1" i="1" dirty="0" smtClean="0"/>
              <a:t>*</a:t>
            </a:r>
            <a:r>
              <a:rPr lang="en-US" sz="2200" dirty="0" smtClean="0"/>
              <a:t>Only if you are too sick to make decisions (or at any time….)</a:t>
            </a:r>
            <a:endParaRPr lang="en-US" sz="2200" b="1" i="1" dirty="0"/>
          </a:p>
        </p:txBody>
      </p:sp>
    </p:spTree>
    <p:extLst>
      <p:ext uri="{BB962C8B-B14F-4D97-AF65-F5344CB8AC3E}">
        <p14:creationId xmlns:p14="http://schemas.microsoft.com/office/powerpoint/2010/main" val="3972689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22" y="650631"/>
            <a:ext cx="7707824" cy="179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22" y="2819400"/>
            <a:ext cx="770782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89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13239" y="2438400"/>
            <a:ext cx="7968762" cy="3992563"/>
          </a:xfrm>
        </p:spPr>
        <p:txBody>
          <a:bodyPr/>
          <a:lstStyle/>
          <a:p>
            <a:pPr eaLnBrk="1" hangingPunct="1">
              <a:buFont typeface="Wingdings" panose="05000000000000000000" pitchFamily="2" charset="2"/>
              <a:buNone/>
            </a:pPr>
            <a:r>
              <a:rPr lang="en-US" altLang="en-US" sz="2400" dirty="0" smtClean="0">
                <a:ea typeface="ＭＳ Ｐゴシック" panose="020B0600070205080204" pitchFamily="34" charset="-128"/>
              </a:rPr>
              <a:t>A family member or friend who:</a:t>
            </a:r>
          </a:p>
          <a:p>
            <a:pPr eaLnBrk="1" hangingPunct="1"/>
            <a:r>
              <a:rPr lang="en-US" altLang="en-US" sz="2400" dirty="0" smtClean="0">
                <a:ea typeface="ＭＳ Ｐゴシック" panose="020B0600070205080204" pitchFamily="34" charset="-128"/>
              </a:rPr>
              <a:t>is at least 18 years </a:t>
            </a:r>
            <a:r>
              <a:rPr lang="en-US" altLang="en-US" sz="2400" dirty="0" smtClean="0">
                <a:ea typeface="ＭＳ Ｐゴシック" panose="020B0600070205080204" pitchFamily="34" charset="-128"/>
              </a:rPr>
              <a:t>old.</a:t>
            </a:r>
            <a:endParaRPr lang="en-US" altLang="en-US" sz="2400" dirty="0" smtClean="0">
              <a:ea typeface="ＭＳ Ｐゴシック" panose="020B0600070205080204" pitchFamily="34" charset="-128"/>
            </a:endParaRPr>
          </a:p>
          <a:p>
            <a:pPr eaLnBrk="1" hangingPunct="1"/>
            <a:r>
              <a:rPr lang="en-US" altLang="en-US" sz="2400" dirty="0" smtClean="0">
                <a:ea typeface="ＭＳ Ｐゴシック" panose="020B0600070205080204" pitchFamily="34" charset="-128"/>
              </a:rPr>
              <a:t>knows you </a:t>
            </a:r>
            <a:r>
              <a:rPr lang="en-US" altLang="en-US" sz="2400" dirty="0" smtClean="0">
                <a:ea typeface="ＭＳ Ｐゴシック" panose="020B0600070205080204" pitchFamily="34" charset="-128"/>
              </a:rPr>
              <a:t>well.</a:t>
            </a:r>
            <a:endParaRPr lang="en-US" altLang="en-US" sz="2400" dirty="0" smtClean="0">
              <a:ea typeface="ＭＳ Ｐゴシック" panose="020B0600070205080204" pitchFamily="34" charset="-128"/>
            </a:endParaRPr>
          </a:p>
          <a:p>
            <a:pPr eaLnBrk="1" hangingPunct="1"/>
            <a:r>
              <a:rPr lang="en-US" altLang="en-US" sz="2400" dirty="0" smtClean="0">
                <a:ea typeface="ＭＳ Ｐゴシック" panose="020B0600070205080204" pitchFamily="34" charset="-128"/>
              </a:rPr>
              <a:t>can be there for you when you need </a:t>
            </a:r>
            <a:r>
              <a:rPr lang="en-US" altLang="en-US" sz="2400" dirty="0" smtClean="0">
                <a:ea typeface="ＭＳ Ｐゴシック" panose="020B0600070205080204" pitchFamily="34" charset="-128"/>
              </a:rPr>
              <a:t>them.</a:t>
            </a:r>
            <a:endParaRPr lang="en-US" altLang="en-US" sz="2400" dirty="0" smtClean="0">
              <a:ea typeface="ＭＳ Ｐゴシック" panose="020B0600070205080204" pitchFamily="34" charset="-128"/>
            </a:endParaRPr>
          </a:p>
          <a:p>
            <a:pPr eaLnBrk="1" hangingPunct="1"/>
            <a:r>
              <a:rPr lang="en-US" altLang="en-US" sz="2400" dirty="0" smtClean="0">
                <a:ea typeface="ＭＳ Ｐゴシック" panose="020B0600070205080204" pitchFamily="34" charset="-128"/>
              </a:rPr>
              <a:t>you trust to do what is best for </a:t>
            </a:r>
            <a:r>
              <a:rPr lang="en-US" altLang="en-US" sz="2400" dirty="0" smtClean="0">
                <a:ea typeface="ＭＳ Ｐゴシック" panose="020B0600070205080204" pitchFamily="34" charset="-128"/>
              </a:rPr>
              <a:t>you.</a:t>
            </a:r>
            <a:endParaRPr lang="en-US" altLang="en-US" sz="2400" dirty="0" smtClean="0">
              <a:ea typeface="ＭＳ Ｐゴシック" panose="020B0600070205080204" pitchFamily="34" charset="-128"/>
            </a:endParaRPr>
          </a:p>
          <a:p>
            <a:pPr eaLnBrk="1" hangingPunct="1"/>
            <a:r>
              <a:rPr lang="en-US" altLang="en-US" sz="2400" dirty="0" smtClean="0">
                <a:ea typeface="ＭＳ Ｐゴシック" panose="020B0600070205080204" pitchFamily="34" charset="-128"/>
              </a:rPr>
              <a:t>can tell your doctors about the decisions you made on this </a:t>
            </a:r>
            <a:r>
              <a:rPr lang="en-US" altLang="en-US" sz="2400" dirty="0" smtClean="0">
                <a:ea typeface="ＭＳ Ｐゴシック" panose="020B0600070205080204" pitchFamily="34" charset="-128"/>
              </a:rPr>
              <a:t>form.</a:t>
            </a:r>
            <a:endParaRPr lang="en-US" altLang="en-US" sz="2400" dirty="0" smtClean="0">
              <a:ea typeface="ＭＳ Ｐゴシック" panose="020B0600070205080204" pitchFamily="34" charset="-128"/>
            </a:endParaRPr>
          </a:p>
        </p:txBody>
      </p:sp>
      <p:sp>
        <p:nvSpPr>
          <p:cNvPr id="19459" name="Title 2"/>
          <p:cNvSpPr>
            <a:spLocks noGrp="1"/>
          </p:cNvSpPr>
          <p:nvPr>
            <p:ph type="title"/>
          </p:nvPr>
        </p:nvSpPr>
        <p:spPr>
          <a:xfrm>
            <a:off x="838201" y="817563"/>
            <a:ext cx="7751884" cy="1201737"/>
          </a:xfrm>
        </p:spPr>
        <p:txBody>
          <a:bodyPr>
            <a:normAutofit fontScale="90000"/>
          </a:bodyPr>
          <a:lstStyle/>
          <a:p>
            <a:r>
              <a:rPr lang="en-US" altLang="en-US" sz="3600" dirty="0" smtClean="0">
                <a:ea typeface="ＭＳ Ｐゴシック" panose="020B0600070205080204" pitchFamily="34" charset="-128"/>
              </a:rPr>
              <a:t>Who shall I choose to be my durable power of attorney for health care decisions?</a:t>
            </a:r>
          </a:p>
        </p:txBody>
      </p:sp>
    </p:spTree>
    <p:extLst>
      <p:ext uri="{BB962C8B-B14F-4D97-AF65-F5344CB8AC3E}">
        <p14:creationId xmlns:p14="http://schemas.microsoft.com/office/powerpoint/2010/main" val="1399344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Selecting the “Right” Person</a:t>
            </a:r>
            <a:endParaRPr lang="en-US" sz="3200" dirty="0"/>
          </a:p>
        </p:txBody>
      </p:sp>
      <p:sp>
        <p:nvSpPr>
          <p:cNvPr id="3" name="Content Placeholder 2"/>
          <p:cNvSpPr>
            <a:spLocks noGrp="1"/>
          </p:cNvSpPr>
          <p:nvPr>
            <p:ph idx="1"/>
          </p:nvPr>
        </p:nvSpPr>
        <p:spPr>
          <a:xfrm>
            <a:off x="334108" y="1732085"/>
            <a:ext cx="8352692" cy="4287715"/>
          </a:xfrm>
        </p:spPr>
        <p:txBody>
          <a:bodyPr/>
          <a:lstStyle/>
          <a:p>
            <a:r>
              <a:rPr lang="en-US" sz="2800" dirty="0" smtClean="0"/>
              <a:t>Can honor your wishes .</a:t>
            </a:r>
          </a:p>
          <a:p>
            <a:r>
              <a:rPr lang="en-US" sz="2800" dirty="0" smtClean="0"/>
              <a:t>Has similar values to you (in terms of what makes life worth living). </a:t>
            </a:r>
          </a:p>
          <a:p>
            <a:r>
              <a:rPr lang="en-US" sz="2800" dirty="0" smtClean="0"/>
              <a:t>Can think like you. </a:t>
            </a:r>
          </a:p>
          <a:p>
            <a:r>
              <a:rPr lang="en-US" sz="2800" dirty="0" smtClean="0"/>
              <a:t>Can weigh difficult medical decisions. </a:t>
            </a:r>
          </a:p>
          <a:p>
            <a:r>
              <a:rPr lang="en-US" sz="2800" dirty="0" smtClean="0"/>
              <a:t>Can work well under pressure. </a:t>
            </a:r>
          </a:p>
          <a:p>
            <a:r>
              <a:rPr lang="en-US" sz="2800" dirty="0" smtClean="0"/>
              <a:t>Will accept the responsibility to make medical decisions with your best interest in mind.</a:t>
            </a:r>
            <a:endParaRPr lang="en-US" sz="2800" dirty="0"/>
          </a:p>
        </p:txBody>
      </p:sp>
    </p:spTree>
    <p:extLst>
      <p:ext uri="{BB962C8B-B14F-4D97-AF65-F5344CB8AC3E}">
        <p14:creationId xmlns:p14="http://schemas.microsoft.com/office/powerpoint/2010/main" val="183486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49337" y="674077"/>
            <a:ext cx="6964363" cy="1201737"/>
          </a:xfrm>
        </p:spPr>
        <p:txBody>
          <a:bodyPr/>
          <a:lstStyle/>
          <a:p>
            <a:r>
              <a:rPr lang="en-US" altLang="en-US" sz="3600" dirty="0" smtClean="0">
                <a:ea typeface="ＭＳ Ｐゴシック" panose="020B0600070205080204" pitchFamily="34" charset="-128"/>
              </a:rPr>
              <a:t>Who may NOT be my power of attorney for health care?</a:t>
            </a:r>
          </a:p>
        </p:txBody>
      </p:sp>
      <p:sp>
        <p:nvSpPr>
          <p:cNvPr id="20484" name="TextBox 5"/>
          <p:cNvSpPr txBox="1">
            <a:spLocks noChangeArrowheads="1"/>
          </p:cNvSpPr>
          <p:nvPr/>
        </p:nvSpPr>
        <p:spPr bwMode="auto">
          <a:xfrm>
            <a:off x="307731" y="2195146"/>
            <a:ext cx="799330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914400" indent="-45720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buClrTx/>
              <a:buSzTx/>
              <a:buFont typeface="Arial" panose="020B0604020202020204" pitchFamily="34" charset="0"/>
              <a:buChar char="•"/>
            </a:pPr>
            <a:r>
              <a:rPr lang="en-US" altLang="en-US" sz="3200" dirty="0" smtClean="0">
                <a:solidFill>
                  <a:schemeClr val="tx1"/>
                </a:solidFill>
                <a:latin typeface="+mn-lt"/>
              </a:rPr>
              <a:t>Your agent cannot be your doctor or someone who works at your hospital or clinic, unless they are a family member.</a:t>
            </a:r>
          </a:p>
          <a:p>
            <a:pPr eaLnBrk="1" hangingPunct="1">
              <a:spcBef>
                <a:spcPct val="0"/>
              </a:spcBef>
              <a:buClrTx/>
              <a:buSzTx/>
              <a:buFont typeface="Arial" panose="020B0604020202020204" pitchFamily="34" charset="0"/>
              <a:buChar char="•"/>
            </a:pPr>
            <a:endParaRPr lang="en-US" altLang="en-US" sz="3200" dirty="0">
              <a:solidFill>
                <a:schemeClr val="tx1"/>
              </a:solidFill>
              <a:latin typeface="+mn-lt"/>
            </a:endParaRPr>
          </a:p>
          <a:p>
            <a:pPr eaLnBrk="1" hangingPunct="1">
              <a:spcBef>
                <a:spcPct val="0"/>
              </a:spcBef>
              <a:buClrTx/>
              <a:buSzTx/>
              <a:buFont typeface="Arial" panose="020B0604020202020204" pitchFamily="34" charset="0"/>
              <a:buChar char="•"/>
            </a:pPr>
            <a:r>
              <a:rPr lang="en-US" altLang="en-US" sz="3200" dirty="0" smtClean="0">
                <a:solidFill>
                  <a:schemeClr val="tx1"/>
                </a:solidFill>
                <a:latin typeface="+mn-lt"/>
              </a:rPr>
              <a:t>An </a:t>
            </a:r>
            <a:r>
              <a:rPr lang="en-US" altLang="en-US" sz="3200" dirty="0">
                <a:solidFill>
                  <a:schemeClr val="tx1"/>
                </a:solidFill>
                <a:latin typeface="+mn-lt"/>
              </a:rPr>
              <a:t>employee of your health care </a:t>
            </a:r>
            <a:r>
              <a:rPr lang="en-US" altLang="en-US" sz="3200" dirty="0" smtClean="0">
                <a:solidFill>
                  <a:schemeClr val="tx1"/>
                </a:solidFill>
                <a:latin typeface="+mn-lt"/>
              </a:rPr>
              <a:t>provider.</a:t>
            </a:r>
            <a:endParaRPr lang="en-US" altLang="en-US" sz="3200" dirty="0">
              <a:solidFill>
                <a:schemeClr val="tx1"/>
              </a:solidFill>
              <a:latin typeface="+mn-lt"/>
            </a:endParaRPr>
          </a:p>
          <a:p>
            <a:pPr lvl="1" eaLnBrk="1" hangingPunct="1">
              <a:spcBef>
                <a:spcPct val="0"/>
              </a:spcBef>
              <a:buClrTx/>
              <a:buSzTx/>
              <a:buFont typeface="Arial" panose="020B0604020202020204" pitchFamily="34" charset="0"/>
              <a:buChar char="•"/>
            </a:pPr>
            <a:r>
              <a:rPr lang="en-US" altLang="en-US" sz="3200" dirty="0">
                <a:solidFill>
                  <a:schemeClr val="tx1"/>
                </a:solidFill>
                <a:latin typeface="+mn-lt"/>
              </a:rPr>
              <a:t>Unless related to you by blood, marriage, </a:t>
            </a:r>
            <a:r>
              <a:rPr lang="en-US" altLang="en-US" sz="3200" dirty="0" smtClean="0">
                <a:solidFill>
                  <a:schemeClr val="tx1"/>
                </a:solidFill>
                <a:latin typeface="+mn-lt"/>
              </a:rPr>
              <a:t>adoption.</a:t>
            </a:r>
            <a:endParaRPr lang="en-US" altLang="en-US" sz="3200" dirty="0">
              <a:solidFill>
                <a:schemeClr val="tx1"/>
              </a:solidFill>
              <a:latin typeface="+mn-lt"/>
            </a:endParaRPr>
          </a:p>
          <a:p>
            <a:pPr eaLnBrk="1" hangingPunct="1">
              <a:spcBef>
                <a:spcPct val="0"/>
              </a:spcBef>
              <a:buClrTx/>
              <a:buSzTx/>
              <a:buFont typeface="Arial" panose="020B0604020202020204" pitchFamily="34" charset="0"/>
              <a:buChar char="•"/>
            </a:pPr>
            <a:r>
              <a:rPr lang="en-US" altLang="en-US" sz="3200" dirty="0">
                <a:solidFill>
                  <a:schemeClr val="tx1"/>
                </a:solidFill>
                <a:latin typeface="+mn-lt"/>
              </a:rPr>
              <a:t>Under the age of </a:t>
            </a:r>
            <a:r>
              <a:rPr lang="en-US" altLang="en-US" sz="3200" dirty="0" smtClean="0">
                <a:solidFill>
                  <a:schemeClr val="tx1"/>
                </a:solidFill>
                <a:latin typeface="+mn-lt"/>
              </a:rPr>
              <a:t>18.</a:t>
            </a:r>
            <a:endParaRPr lang="en-US" altLang="en-US" sz="3200" dirty="0">
              <a:solidFill>
                <a:schemeClr val="tx1"/>
              </a:solidFill>
              <a:latin typeface="+mn-lt"/>
            </a:endParaRPr>
          </a:p>
          <a:p>
            <a:pPr eaLnBrk="1" hangingPunct="1">
              <a:spcBef>
                <a:spcPct val="0"/>
              </a:spcBef>
              <a:buClrTx/>
              <a:buSzTx/>
              <a:buFontTx/>
              <a:buNone/>
            </a:pPr>
            <a:endParaRPr lang="en-US" altLang="en-US" sz="1800" dirty="0">
              <a:solidFill>
                <a:schemeClr val="tx1"/>
              </a:solidFill>
            </a:endParaRPr>
          </a:p>
        </p:txBody>
      </p:sp>
    </p:spTree>
    <p:extLst>
      <p:ext uri="{BB962C8B-B14F-4D97-AF65-F5344CB8AC3E}">
        <p14:creationId xmlns:p14="http://schemas.microsoft.com/office/powerpoint/2010/main" val="19160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1" y="691662"/>
            <a:ext cx="6964363" cy="1201737"/>
          </a:xfrm>
        </p:spPr>
        <p:txBody>
          <a:bodyPr>
            <a:normAutofit fontScale="90000"/>
          </a:bodyPr>
          <a:lstStyle/>
          <a:p>
            <a:r>
              <a:rPr lang="en-US" altLang="en-US" sz="4000" dirty="0" smtClean="0">
                <a:ea typeface="ＭＳ Ｐゴシック" panose="020B0600070205080204" pitchFamily="34" charset="-128"/>
              </a:rPr>
              <a:t/>
            </a:r>
            <a:br>
              <a:rPr lang="en-US" altLang="en-US" sz="4000" dirty="0" smtClean="0">
                <a:ea typeface="ＭＳ Ｐゴシック" panose="020B0600070205080204" pitchFamily="34" charset="-128"/>
              </a:rPr>
            </a:br>
            <a:r>
              <a:rPr lang="en-US" altLang="en-US" sz="3600" dirty="0" smtClean="0">
                <a:ea typeface="ＭＳ Ｐゴシック" panose="020B0600070205080204" pitchFamily="34" charset="-128"/>
              </a:rPr>
              <a:t>What kind of decisions can my power of attorney for health care make?</a:t>
            </a:r>
            <a:r>
              <a:rPr lang="en-US" altLang="en-US" sz="4000" dirty="0" smtClean="0">
                <a:ea typeface="ＭＳ Ｐゴシック" panose="020B0600070205080204" pitchFamily="34" charset="-128"/>
              </a:rPr>
              <a:t/>
            </a:r>
            <a:br>
              <a:rPr lang="en-US" altLang="en-US" sz="4000" dirty="0" smtClean="0">
                <a:ea typeface="ＭＳ Ｐゴシック" panose="020B0600070205080204" pitchFamily="34" charset="-128"/>
              </a:rPr>
            </a:br>
            <a:endParaRPr lang="en-US" altLang="en-US" sz="4000" dirty="0" smtClean="0">
              <a:ea typeface="ＭＳ Ｐゴシック" panose="020B0600070205080204" pitchFamily="34" charset="-128"/>
            </a:endParaRPr>
          </a:p>
        </p:txBody>
      </p:sp>
      <p:sp>
        <p:nvSpPr>
          <p:cNvPr id="21508" name="TextBox 5"/>
          <p:cNvSpPr txBox="1">
            <a:spLocks noChangeArrowheads="1"/>
          </p:cNvSpPr>
          <p:nvPr/>
        </p:nvSpPr>
        <p:spPr bwMode="auto">
          <a:xfrm>
            <a:off x="615463" y="2590800"/>
            <a:ext cx="7614138"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dirty="0">
                <a:solidFill>
                  <a:schemeClr val="tx1"/>
                </a:solidFill>
                <a:latin typeface="+mn-lt"/>
              </a:rPr>
              <a:t>Agree to, say no to, change, stop or choose:</a:t>
            </a:r>
          </a:p>
          <a:p>
            <a:pPr eaLnBrk="1" hangingPunct="1">
              <a:spcBef>
                <a:spcPct val="0"/>
              </a:spcBef>
              <a:buClrTx/>
              <a:buSzTx/>
              <a:buFont typeface="Arial" panose="020B0604020202020204" pitchFamily="34" charset="0"/>
              <a:buChar char="•"/>
            </a:pPr>
            <a:r>
              <a:rPr lang="en-US" altLang="en-US" sz="2800" dirty="0">
                <a:solidFill>
                  <a:schemeClr val="tx1"/>
                </a:solidFill>
                <a:latin typeface="+mn-lt"/>
              </a:rPr>
              <a:t>doctors, nurses, social workers</a:t>
            </a:r>
          </a:p>
          <a:p>
            <a:pPr eaLnBrk="1" hangingPunct="1">
              <a:spcBef>
                <a:spcPct val="0"/>
              </a:spcBef>
              <a:buClrTx/>
              <a:buSzTx/>
              <a:buFont typeface="Arial" panose="020B0604020202020204" pitchFamily="34" charset="0"/>
              <a:buChar char="•"/>
            </a:pPr>
            <a:r>
              <a:rPr lang="en-US" altLang="en-US" sz="2800" dirty="0">
                <a:solidFill>
                  <a:schemeClr val="tx1"/>
                </a:solidFill>
                <a:latin typeface="+mn-lt"/>
              </a:rPr>
              <a:t>hospitals or clinics</a:t>
            </a:r>
          </a:p>
          <a:p>
            <a:pPr eaLnBrk="1" hangingPunct="1">
              <a:spcBef>
                <a:spcPct val="0"/>
              </a:spcBef>
              <a:buClrTx/>
              <a:buSzTx/>
              <a:buFont typeface="Arial" panose="020B0604020202020204" pitchFamily="34" charset="0"/>
              <a:buChar char="•"/>
            </a:pPr>
            <a:r>
              <a:rPr lang="en-US" altLang="en-US" sz="2800" dirty="0">
                <a:solidFill>
                  <a:schemeClr val="tx1"/>
                </a:solidFill>
                <a:latin typeface="+mn-lt"/>
              </a:rPr>
              <a:t>medications or tests</a:t>
            </a:r>
          </a:p>
          <a:p>
            <a:pPr eaLnBrk="1" hangingPunct="1">
              <a:spcBef>
                <a:spcPct val="0"/>
              </a:spcBef>
              <a:buClrTx/>
              <a:buSzTx/>
              <a:buFont typeface="Arial" panose="020B0604020202020204" pitchFamily="34" charset="0"/>
              <a:buChar char="•"/>
            </a:pPr>
            <a:r>
              <a:rPr lang="en-US" altLang="en-US" sz="2800" dirty="0">
                <a:solidFill>
                  <a:schemeClr val="tx1"/>
                </a:solidFill>
                <a:latin typeface="+mn-lt"/>
              </a:rPr>
              <a:t>The use of various life sustaining machines</a:t>
            </a:r>
          </a:p>
          <a:p>
            <a:pPr eaLnBrk="1" hangingPunct="1">
              <a:spcBef>
                <a:spcPct val="0"/>
              </a:spcBef>
              <a:buClrTx/>
              <a:buSzTx/>
              <a:buFont typeface="Arial" panose="020B0604020202020204" pitchFamily="34" charset="0"/>
              <a:buChar char="•"/>
            </a:pPr>
            <a:r>
              <a:rPr lang="en-US" altLang="en-US" sz="2800" dirty="0">
                <a:solidFill>
                  <a:schemeClr val="tx1"/>
                </a:solidFill>
                <a:latin typeface="+mn-lt"/>
              </a:rPr>
              <a:t>what happens to your body and organs after you die</a:t>
            </a:r>
          </a:p>
          <a:p>
            <a:pPr eaLnBrk="1" hangingPunct="1">
              <a:spcBef>
                <a:spcPct val="0"/>
              </a:spcBef>
              <a:buClrTx/>
              <a:buSzTx/>
              <a:buFontTx/>
              <a:buNone/>
            </a:pPr>
            <a:endParaRPr lang="en-US" altLang="en-US" sz="1800" dirty="0">
              <a:solidFill>
                <a:schemeClr val="tx1"/>
              </a:solidFill>
            </a:endParaRPr>
          </a:p>
        </p:txBody>
      </p:sp>
    </p:spTree>
    <p:extLst>
      <p:ext uri="{BB962C8B-B14F-4D97-AF65-F5344CB8AC3E}">
        <p14:creationId xmlns:p14="http://schemas.microsoft.com/office/powerpoint/2010/main" val="1396268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altLang="en-US" sz="3600" dirty="0" smtClean="0">
                <a:ea typeface="ＭＳ Ｐゴシック" panose="020B0600070205080204" pitchFamily="34" charset="-128"/>
              </a:rPr>
              <a:t>Who will make decisions if I don’t have a power of attorney for health care?</a:t>
            </a:r>
          </a:p>
        </p:txBody>
      </p:sp>
      <p:sp>
        <p:nvSpPr>
          <p:cNvPr id="22532" name="TextBox 5"/>
          <p:cNvSpPr txBox="1">
            <a:spLocks noChangeArrowheads="1"/>
          </p:cNvSpPr>
          <p:nvPr/>
        </p:nvSpPr>
        <p:spPr bwMode="auto">
          <a:xfrm>
            <a:off x="395654" y="2268416"/>
            <a:ext cx="7664084"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buClrTx/>
              <a:buSzTx/>
              <a:buFont typeface="Wingdings" panose="05000000000000000000" pitchFamily="2" charset="2"/>
              <a:buNone/>
            </a:pPr>
            <a:r>
              <a:rPr lang="en-US" altLang="en-US" sz="2800" dirty="0">
                <a:solidFill>
                  <a:schemeClr val="tx1"/>
                </a:solidFill>
                <a:latin typeface="+mn-lt"/>
              </a:rPr>
              <a:t>In the following order:</a:t>
            </a:r>
          </a:p>
          <a:p>
            <a:pPr eaLnBrk="1" hangingPunct="1">
              <a:spcBef>
                <a:spcPct val="0"/>
              </a:spcBef>
              <a:buClrTx/>
              <a:buSzTx/>
              <a:buFont typeface="Wingdings" panose="05000000000000000000" pitchFamily="2" charset="2"/>
              <a:buAutoNum type="arabicPeriod"/>
            </a:pPr>
            <a:r>
              <a:rPr lang="en-US" altLang="en-US" sz="2800" dirty="0">
                <a:solidFill>
                  <a:schemeClr val="tx1"/>
                </a:solidFill>
                <a:latin typeface="+mn-lt"/>
              </a:rPr>
              <a:t>My court appointed guardian (with court approval)</a:t>
            </a:r>
          </a:p>
          <a:p>
            <a:pPr eaLnBrk="1" hangingPunct="1">
              <a:spcBef>
                <a:spcPct val="0"/>
              </a:spcBef>
              <a:buClrTx/>
              <a:buSzTx/>
              <a:buFont typeface="Wingdings" panose="05000000000000000000" pitchFamily="2" charset="2"/>
              <a:buAutoNum type="arabicPeriod"/>
            </a:pPr>
            <a:r>
              <a:rPr lang="en-US" altLang="en-US" sz="2800" dirty="0">
                <a:solidFill>
                  <a:schemeClr val="tx1"/>
                </a:solidFill>
                <a:latin typeface="+mn-lt"/>
              </a:rPr>
              <a:t>My spouse</a:t>
            </a:r>
          </a:p>
          <a:p>
            <a:pPr eaLnBrk="1" hangingPunct="1">
              <a:spcBef>
                <a:spcPct val="0"/>
              </a:spcBef>
              <a:buClrTx/>
              <a:buSzTx/>
              <a:buFont typeface="Wingdings" panose="05000000000000000000" pitchFamily="2" charset="2"/>
              <a:buAutoNum type="arabicPeriod"/>
            </a:pPr>
            <a:r>
              <a:rPr lang="en-US" altLang="en-US" sz="2800" dirty="0">
                <a:solidFill>
                  <a:schemeClr val="tx1"/>
                </a:solidFill>
                <a:latin typeface="+mn-lt"/>
              </a:rPr>
              <a:t>My adult child or, if more than one, the majority of my children</a:t>
            </a:r>
          </a:p>
          <a:p>
            <a:pPr eaLnBrk="1" hangingPunct="1">
              <a:spcBef>
                <a:spcPct val="0"/>
              </a:spcBef>
              <a:buClrTx/>
              <a:buSzTx/>
              <a:buFont typeface="Wingdings" panose="05000000000000000000" pitchFamily="2" charset="2"/>
              <a:buAutoNum type="arabicPeriod"/>
            </a:pPr>
            <a:r>
              <a:rPr lang="en-US" altLang="en-US" sz="2800" dirty="0">
                <a:solidFill>
                  <a:schemeClr val="tx1"/>
                </a:solidFill>
                <a:latin typeface="+mn-lt"/>
              </a:rPr>
              <a:t>My parent or parents</a:t>
            </a:r>
          </a:p>
          <a:p>
            <a:pPr eaLnBrk="1" hangingPunct="1">
              <a:spcBef>
                <a:spcPct val="0"/>
              </a:spcBef>
              <a:buClrTx/>
              <a:buSzTx/>
              <a:buFont typeface="Wingdings" panose="05000000000000000000" pitchFamily="2" charset="2"/>
              <a:buAutoNum type="arabicPeriod"/>
            </a:pPr>
            <a:r>
              <a:rPr lang="en-US" altLang="en-US" sz="2800" dirty="0">
                <a:solidFill>
                  <a:schemeClr val="tx1"/>
                </a:solidFill>
                <a:latin typeface="+mn-lt"/>
              </a:rPr>
              <a:t>My adult brother or sister</a:t>
            </a:r>
          </a:p>
          <a:p>
            <a:pPr eaLnBrk="1" hangingPunct="1">
              <a:spcBef>
                <a:spcPct val="0"/>
              </a:spcBef>
              <a:buClrTx/>
              <a:buSzTx/>
              <a:buFontTx/>
              <a:buNone/>
            </a:pPr>
            <a:endParaRPr lang="en-US" altLang="en-US" sz="1800" dirty="0">
              <a:solidFill>
                <a:schemeClr val="tx1"/>
              </a:solidFill>
            </a:endParaRPr>
          </a:p>
        </p:txBody>
      </p:sp>
    </p:spTree>
    <p:extLst>
      <p:ext uri="{BB962C8B-B14F-4D97-AF65-F5344CB8AC3E}">
        <p14:creationId xmlns:p14="http://schemas.microsoft.com/office/powerpoint/2010/main" val="3486365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934915" y="2439988"/>
            <a:ext cx="7310438" cy="3733800"/>
          </a:xfrm>
        </p:spPr>
        <p:txBody>
          <a:bodyPr/>
          <a:lstStyle/>
          <a:p>
            <a:pPr eaLnBrk="1" hangingPunct="1"/>
            <a:r>
              <a:rPr lang="en-US" altLang="en-US" sz="2800" dirty="0" smtClean="0">
                <a:ea typeface="ＭＳ Ｐゴシック" panose="020B0600070205080204" pitchFamily="34" charset="-128"/>
              </a:rPr>
              <a:t>At any time!</a:t>
            </a:r>
          </a:p>
          <a:p>
            <a:pPr eaLnBrk="1" hangingPunct="1"/>
            <a:r>
              <a:rPr lang="en-US" altLang="en-US" sz="2800" dirty="0" smtClean="0">
                <a:ea typeface="ＭＳ Ｐゴシック" panose="020B0600070205080204" pitchFamily="34" charset="-128"/>
              </a:rPr>
              <a:t>It is important to review your documents periodically </a:t>
            </a:r>
          </a:p>
          <a:p>
            <a:pPr lvl="1" eaLnBrk="1" hangingPunct="1"/>
            <a:r>
              <a:rPr lang="en-US" altLang="en-US" sz="2400" dirty="0" smtClean="0">
                <a:ea typeface="ＭＳ Ｐゴシック" panose="020B0600070205080204" pitchFamily="34" charset="-128"/>
              </a:rPr>
              <a:t>to ensure they are consistent with your current values and </a:t>
            </a:r>
          </a:p>
          <a:p>
            <a:pPr lvl="1" eaLnBrk="1" hangingPunct="1"/>
            <a:r>
              <a:rPr lang="en-US" altLang="en-US" sz="2400" dirty="0" smtClean="0">
                <a:ea typeface="ＭＳ Ｐゴシック" panose="020B0600070205080204" pitchFamily="34" charset="-128"/>
              </a:rPr>
              <a:t>so that they are consistent with current medical technology.</a:t>
            </a:r>
          </a:p>
          <a:p>
            <a:pPr marL="0" indent="0">
              <a:buNone/>
            </a:pPr>
            <a:endParaRPr lang="en-US" altLang="en-US" dirty="0" smtClean="0">
              <a:ea typeface="ＭＳ Ｐゴシック" panose="020B0600070205080204" pitchFamily="34" charset="-128"/>
            </a:endParaRPr>
          </a:p>
        </p:txBody>
      </p:sp>
      <p:sp>
        <p:nvSpPr>
          <p:cNvPr id="26627" name="Title 2"/>
          <p:cNvSpPr>
            <a:spLocks noGrp="1"/>
          </p:cNvSpPr>
          <p:nvPr>
            <p:ph type="title"/>
          </p:nvPr>
        </p:nvSpPr>
        <p:spPr>
          <a:xfrm>
            <a:off x="762001" y="817563"/>
            <a:ext cx="7297738" cy="1201737"/>
          </a:xfrm>
        </p:spPr>
        <p:txBody>
          <a:bodyPr/>
          <a:lstStyle/>
          <a:p>
            <a:r>
              <a:rPr lang="en-US" altLang="en-US" dirty="0" smtClean="0">
                <a:ea typeface="ＭＳ Ｐゴシック" panose="020B0600070205080204" pitchFamily="34" charset="-128"/>
              </a:rPr>
              <a:t>When may I change or revoke my advance directives?</a:t>
            </a:r>
          </a:p>
        </p:txBody>
      </p:sp>
    </p:spTree>
    <p:extLst>
      <p:ext uri="{BB962C8B-B14F-4D97-AF65-F5344CB8AC3E}">
        <p14:creationId xmlns:p14="http://schemas.microsoft.com/office/powerpoint/2010/main" val="204564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239000" cy="1201737"/>
          </a:xfrm>
        </p:spPr>
        <p:txBody>
          <a:bodyPr rtlCol="0">
            <a:normAutofit/>
          </a:bodyPr>
          <a:lstStyle/>
          <a:p>
            <a:pPr eaLnBrk="1" fontAlgn="auto" hangingPunct="1">
              <a:spcAft>
                <a:spcPts val="0"/>
              </a:spcAft>
              <a:defRPr/>
            </a:pPr>
            <a:r>
              <a:rPr lang="en-US" sz="3600" dirty="0" smtClean="0"/>
              <a:t>No one wants to talk about it . . .</a:t>
            </a:r>
            <a:endParaRPr lang="en-US" sz="3600" dirty="0"/>
          </a:p>
        </p:txBody>
      </p:sp>
      <p:sp>
        <p:nvSpPr>
          <p:cNvPr id="7171" name="Content Placeholder 2"/>
          <p:cNvSpPr>
            <a:spLocks noGrp="1"/>
          </p:cNvSpPr>
          <p:nvPr>
            <p:ph idx="1"/>
          </p:nvPr>
        </p:nvSpPr>
        <p:spPr>
          <a:xfrm>
            <a:off x="1087315" y="1828800"/>
            <a:ext cx="7162800" cy="3603625"/>
          </a:xfrm>
        </p:spPr>
        <p:txBody>
          <a:bodyPr/>
          <a:lstStyle/>
          <a:p>
            <a:pPr eaLnBrk="1" hangingPunct="1"/>
            <a:r>
              <a:rPr lang="en-US" altLang="en-US" dirty="0" smtClean="0"/>
              <a:t>If you don’t want to talk about dying, one thing’s for sure—you’re not alone!</a:t>
            </a:r>
          </a:p>
          <a:p>
            <a:pPr marL="0" indent="0" eaLnBrk="1" hangingPunct="1">
              <a:buNone/>
            </a:pPr>
            <a:endParaRPr lang="en-US" altLang="en-US" dirty="0" smtClean="0"/>
          </a:p>
          <a:p>
            <a:pPr eaLnBrk="1" hangingPunct="1"/>
            <a:r>
              <a:rPr lang="en-US" altLang="en-US" dirty="0" smtClean="0"/>
              <a:t>But let’s consider the facts . . . </a:t>
            </a:r>
          </a:p>
        </p:txBody>
      </p:sp>
      <p:pic>
        <p:nvPicPr>
          <p:cNvPr id="3" name="Picture 2"/>
          <p:cNvPicPr>
            <a:picLocks noChangeAspect="1"/>
          </p:cNvPicPr>
          <p:nvPr/>
        </p:nvPicPr>
        <p:blipFill>
          <a:blip r:embed="rId2"/>
          <a:stretch>
            <a:fillRect/>
          </a:stretch>
        </p:blipFill>
        <p:spPr>
          <a:xfrm>
            <a:off x="2667000" y="3581400"/>
            <a:ext cx="3200400" cy="2541117"/>
          </a:xfrm>
          <a:prstGeom prst="rect">
            <a:avLst/>
          </a:prstGeom>
        </p:spPr>
      </p:pic>
    </p:spTree>
    <p:extLst>
      <p:ext uri="{BB962C8B-B14F-4D97-AF65-F5344CB8AC3E}">
        <p14:creationId xmlns:p14="http://schemas.microsoft.com/office/powerpoint/2010/main" val="3417936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914400" y="685800"/>
          <a:ext cx="7467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890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75640" y="609600"/>
            <a:ext cx="6964363" cy="1201737"/>
          </a:xfrm>
        </p:spPr>
        <p:txBody>
          <a:bodyPr/>
          <a:lstStyle/>
          <a:p>
            <a:r>
              <a:rPr lang="en-US" altLang="en-US" dirty="0" smtClean="0">
                <a:ea typeface="ＭＳ Ｐゴシック" panose="020B0600070205080204" pitchFamily="34" charset="-128"/>
              </a:rPr>
              <a:t>What should I do with </a:t>
            </a:r>
            <a:r>
              <a:rPr lang="en-US" altLang="en-US" dirty="0" smtClean="0">
                <a:ea typeface="ＭＳ Ｐゴシック" panose="020B0600070205080204" pitchFamily="34" charset="-128"/>
              </a:rPr>
              <a:t>my completed </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ACP Document?</a:t>
            </a:r>
            <a:endParaRPr lang="en-US" altLang="en-US" dirty="0" smtClean="0">
              <a:ea typeface="ＭＳ Ｐゴシック" panose="020B0600070205080204" pitchFamily="34" charset="-128"/>
            </a:endParaRPr>
          </a:p>
        </p:txBody>
      </p:sp>
      <p:sp>
        <p:nvSpPr>
          <p:cNvPr id="27652" name="Rectangle 2"/>
          <p:cNvSpPr>
            <a:spLocks noChangeArrowheads="1"/>
          </p:cNvSpPr>
          <p:nvPr/>
        </p:nvSpPr>
        <p:spPr bwMode="auto">
          <a:xfrm>
            <a:off x="360485" y="2127738"/>
            <a:ext cx="802737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spcAft>
                <a:spcPct val="50000"/>
              </a:spcAft>
              <a:buClr>
                <a:srgbClr val="0068B1"/>
              </a:buClr>
              <a:buSzTx/>
              <a:buFontTx/>
              <a:buChar char="•"/>
            </a:pPr>
            <a:r>
              <a:rPr lang="en-US" altLang="en-US" sz="2800" dirty="0">
                <a:solidFill>
                  <a:schemeClr val="tx1"/>
                </a:solidFill>
                <a:latin typeface="+mj-lt"/>
              </a:rPr>
              <a:t>Make copies of your completed </a:t>
            </a:r>
            <a:r>
              <a:rPr lang="en-US" altLang="en-US" sz="2800" i="1" dirty="0" smtClean="0">
                <a:solidFill>
                  <a:schemeClr val="tx1"/>
                </a:solidFill>
                <a:latin typeface="+mj-lt"/>
              </a:rPr>
              <a:t>ACP </a:t>
            </a:r>
            <a:r>
              <a:rPr lang="en-US" altLang="en-US" sz="2800" dirty="0" smtClean="0">
                <a:solidFill>
                  <a:schemeClr val="tx1"/>
                </a:solidFill>
                <a:latin typeface="+mj-lt"/>
              </a:rPr>
              <a:t>for </a:t>
            </a:r>
            <a:r>
              <a:rPr lang="en-US" altLang="en-US" sz="2800" dirty="0">
                <a:solidFill>
                  <a:schemeClr val="tx1"/>
                </a:solidFill>
                <a:latin typeface="+mj-lt"/>
              </a:rPr>
              <a:t>your family, friends, Health Care Agent and doctor</a:t>
            </a:r>
          </a:p>
          <a:p>
            <a:pPr eaLnBrk="1" hangingPunct="1">
              <a:spcBef>
                <a:spcPct val="0"/>
              </a:spcBef>
              <a:spcAft>
                <a:spcPct val="50000"/>
              </a:spcAft>
              <a:buClr>
                <a:srgbClr val="0068B1"/>
              </a:buClr>
              <a:buSzTx/>
              <a:buFontTx/>
              <a:buChar char="•"/>
            </a:pPr>
            <a:r>
              <a:rPr lang="en-US" altLang="en-US" sz="2800" dirty="0">
                <a:solidFill>
                  <a:schemeClr val="tx1"/>
                </a:solidFill>
                <a:latin typeface="+mj-lt"/>
              </a:rPr>
              <a:t>Discuss your wishes </a:t>
            </a:r>
          </a:p>
          <a:p>
            <a:pPr eaLnBrk="1" hangingPunct="1">
              <a:spcBef>
                <a:spcPct val="0"/>
              </a:spcBef>
              <a:spcAft>
                <a:spcPct val="50000"/>
              </a:spcAft>
              <a:buClr>
                <a:srgbClr val="0068B1"/>
              </a:buClr>
              <a:buSzTx/>
              <a:buFontTx/>
              <a:buChar char="•"/>
            </a:pPr>
            <a:r>
              <a:rPr lang="en-US" altLang="en-US" sz="2800" dirty="0">
                <a:solidFill>
                  <a:schemeClr val="tx1"/>
                </a:solidFill>
                <a:latin typeface="+mj-lt"/>
              </a:rPr>
              <a:t>Keep it available (in your top drawer, </a:t>
            </a:r>
            <a:r>
              <a:rPr lang="en-US" altLang="en-US" sz="2800" i="1" dirty="0">
                <a:solidFill>
                  <a:schemeClr val="tx1"/>
                </a:solidFill>
                <a:latin typeface="+mj-lt"/>
              </a:rPr>
              <a:t>not</a:t>
            </a:r>
            <a:r>
              <a:rPr lang="en-US" altLang="en-US" sz="2800" dirty="0">
                <a:solidFill>
                  <a:schemeClr val="tx1"/>
                </a:solidFill>
                <a:latin typeface="+mj-lt"/>
              </a:rPr>
              <a:t> your safe deposit box)</a:t>
            </a:r>
          </a:p>
          <a:p>
            <a:pPr eaLnBrk="1" hangingPunct="1">
              <a:spcBef>
                <a:spcPct val="0"/>
              </a:spcBef>
              <a:spcAft>
                <a:spcPct val="50000"/>
              </a:spcAft>
              <a:buClr>
                <a:srgbClr val="0068B1"/>
              </a:buClr>
              <a:buSzTx/>
              <a:buFontTx/>
              <a:buChar char="•"/>
            </a:pPr>
            <a:r>
              <a:rPr lang="en-US" altLang="en-US" sz="2800" dirty="0" smtClean="0">
                <a:solidFill>
                  <a:schemeClr val="tx1"/>
                </a:solidFill>
                <a:latin typeface="+mj-lt"/>
              </a:rPr>
              <a:t>Review </a:t>
            </a:r>
            <a:r>
              <a:rPr lang="en-US" altLang="en-US" sz="2800" dirty="0">
                <a:solidFill>
                  <a:schemeClr val="tx1"/>
                </a:solidFill>
                <a:latin typeface="+mj-lt"/>
              </a:rPr>
              <a:t>it periodically</a:t>
            </a:r>
          </a:p>
        </p:txBody>
      </p:sp>
    </p:spTree>
    <p:extLst>
      <p:ext uri="{BB962C8B-B14F-4D97-AF65-F5344CB8AC3E}">
        <p14:creationId xmlns:p14="http://schemas.microsoft.com/office/powerpoint/2010/main" val="69945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1600200"/>
            <a:ext cx="7772400" cy="1779588"/>
          </a:xfrm>
        </p:spPr>
        <p:txBody>
          <a:bodyPr/>
          <a:lstStyle/>
          <a:p>
            <a:r>
              <a:rPr lang="en-US" altLang="en-US" smtClean="0">
                <a:ea typeface="ＭＳ Ｐゴシック" panose="020B0600070205080204" pitchFamily="34" charset="-128"/>
              </a:rPr>
              <a:t>Questions to Think About</a:t>
            </a:r>
          </a:p>
        </p:txBody>
      </p:sp>
      <p:sp>
        <p:nvSpPr>
          <p:cNvPr id="28675" name="Subtitle 2"/>
          <p:cNvSpPr>
            <a:spLocks noGrp="1"/>
          </p:cNvSpPr>
          <p:nvPr>
            <p:ph type="subTitle" idx="1"/>
          </p:nvPr>
        </p:nvSpPr>
        <p:spPr>
          <a:xfrm>
            <a:off x="1371600" y="3556000"/>
            <a:ext cx="6400800" cy="1473200"/>
          </a:xfrm>
        </p:spPr>
        <p:txBody>
          <a:bodyPr/>
          <a:lstStyle/>
          <a:p>
            <a:r>
              <a:rPr lang="en-US" altLang="en-US" dirty="0" smtClean="0">
                <a:ea typeface="ＭＳ Ｐゴシック" panose="020B0600070205080204" pitchFamily="34" charset="-128"/>
              </a:rPr>
              <a:t>What questions should I talk over with my loved ones when considering a living will?</a:t>
            </a:r>
          </a:p>
        </p:txBody>
      </p:sp>
    </p:spTree>
    <p:extLst>
      <p:ext uri="{BB962C8B-B14F-4D97-AF65-F5344CB8AC3E}">
        <p14:creationId xmlns:p14="http://schemas.microsoft.com/office/powerpoint/2010/main" val="474841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txBox="1">
            <a:spLocks/>
          </p:cNvSpPr>
          <p:nvPr/>
        </p:nvSpPr>
        <p:spPr bwMode="auto">
          <a:xfrm>
            <a:off x="457200" y="533400"/>
            <a:ext cx="82296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algn="ctr">
              <a:spcBef>
                <a:spcPct val="0"/>
              </a:spcBef>
              <a:buClrTx/>
              <a:buSzTx/>
              <a:buFontTx/>
              <a:buNone/>
            </a:pPr>
            <a:endParaRPr lang="en-US" altLang="en-US" sz="4000" dirty="0">
              <a:solidFill>
                <a:schemeClr val="tx1"/>
              </a:solidFill>
            </a:endParaRPr>
          </a:p>
        </p:txBody>
      </p:sp>
      <p:sp>
        <p:nvSpPr>
          <p:cNvPr id="29700" name="TextBox 5"/>
          <p:cNvSpPr txBox="1">
            <a:spLocks noChangeArrowheads="1"/>
          </p:cNvSpPr>
          <p:nvPr/>
        </p:nvSpPr>
        <p:spPr bwMode="auto">
          <a:xfrm>
            <a:off x="457200" y="2031023"/>
            <a:ext cx="8229599"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lnSpc>
                <a:spcPct val="90000"/>
              </a:lnSpc>
              <a:spcBef>
                <a:spcPct val="0"/>
              </a:spcBef>
              <a:buClrTx/>
              <a:buSzTx/>
              <a:buFont typeface="Arial" panose="020B0604020202020204" pitchFamily="34" charset="0"/>
              <a:buChar char="•"/>
            </a:pPr>
            <a:r>
              <a:rPr lang="en-US" altLang="en-US" sz="2800" dirty="0">
                <a:solidFill>
                  <a:schemeClr val="tx1"/>
                </a:solidFill>
                <a:latin typeface="+mn-lt"/>
              </a:rPr>
              <a:t>talk to family or friends</a:t>
            </a:r>
          </a:p>
          <a:p>
            <a:pPr eaLnBrk="1" hangingPunct="1">
              <a:lnSpc>
                <a:spcPct val="90000"/>
              </a:lnSpc>
              <a:spcBef>
                <a:spcPct val="0"/>
              </a:spcBef>
              <a:buClrTx/>
              <a:buSzTx/>
              <a:buFont typeface="Arial" panose="020B0604020202020204" pitchFamily="34" charset="0"/>
              <a:buChar char="•"/>
            </a:pPr>
            <a:r>
              <a:rPr lang="en-US" altLang="en-US" sz="2800" dirty="0">
                <a:solidFill>
                  <a:schemeClr val="tx1"/>
                </a:solidFill>
                <a:latin typeface="+mn-lt"/>
              </a:rPr>
              <a:t>wake up from a coma</a:t>
            </a:r>
          </a:p>
          <a:p>
            <a:pPr eaLnBrk="1" hangingPunct="1">
              <a:lnSpc>
                <a:spcPct val="90000"/>
              </a:lnSpc>
              <a:spcBef>
                <a:spcPct val="0"/>
              </a:spcBef>
              <a:buClrTx/>
              <a:buSzTx/>
              <a:buFont typeface="Arial" panose="020B0604020202020204" pitchFamily="34" charset="0"/>
              <a:buChar char="•"/>
            </a:pPr>
            <a:r>
              <a:rPr lang="en-US" altLang="en-US" sz="2800" dirty="0">
                <a:solidFill>
                  <a:schemeClr val="tx1"/>
                </a:solidFill>
                <a:latin typeface="+mn-lt"/>
              </a:rPr>
              <a:t>feed, bathe, or take care of myself</a:t>
            </a:r>
          </a:p>
          <a:p>
            <a:pPr eaLnBrk="1" hangingPunct="1">
              <a:lnSpc>
                <a:spcPct val="90000"/>
              </a:lnSpc>
              <a:spcBef>
                <a:spcPct val="0"/>
              </a:spcBef>
              <a:buClrTx/>
              <a:buSzTx/>
              <a:buFont typeface="Arial" panose="020B0604020202020204" pitchFamily="34" charset="0"/>
              <a:buChar char="•"/>
            </a:pPr>
            <a:r>
              <a:rPr lang="en-US" altLang="en-US" sz="2800" dirty="0">
                <a:solidFill>
                  <a:schemeClr val="tx1"/>
                </a:solidFill>
                <a:latin typeface="+mn-lt"/>
              </a:rPr>
              <a:t>be free from pain</a:t>
            </a:r>
          </a:p>
          <a:p>
            <a:pPr eaLnBrk="1" hangingPunct="1">
              <a:lnSpc>
                <a:spcPct val="90000"/>
              </a:lnSpc>
              <a:spcBef>
                <a:spcPct val="0"/>
              </a:spcBef>
              <a:buClrTx/>
              <a:buSzTx/>
              <a:buFont typeface="Arial" panose="020B0604020202020204" pitchFamily="34" charset="0"/>
              <a:buChar char="•"/>
            </a:pPr>
            <a:r>
              <a:rPr lang="en-US" altLang="en-US" sz="2800" dirty="0">
                <a:solidFill>
                  <a:schemeClr val="tx1"/>
                </a:solidFill>
                <a:latin typeface="+mn-lt"/>
              </a:rPr>
              <a:t>live without being hooked up to machines</a:t>
            </a:r>
          </a:p>
          <a:p>
            <a:pPr eaLnBrk="1" hangingPunct="1">
              <a:lnSpc>
                <a:spcPct val="90000"/>
              </a:lnSpc>
              <a:spcBef>
                <a:spcPct val="0"/>
              </a:spcBef>
              <a:buClrTx/>
              <a:buSzTx/>
              <a:buFont typeface="Arial" panose="020B0604020202020204" pitchFamily="34" charset="0"/>
              <a:buChar char="•"/>
            </a:pPr>
            <a:r>
              <a:rPr lang="en-US" altLang="en-US" sz="2800" dirty="0">
                <a:solidFill>
                  <a:schemeClr val="tx1"/>
                </a:solidFill>
                <a:latin typeface="+mn-lt"/>
              </a:rPr>
              <a:t>Other:_____________________________</a:t>
            </a:r>
          </a:p>
          <a:p>
            <a:pPr eaLnBrk="1" hangingPunct="1">
              <a:lnSpc>
                <a:spcPct val="90000"/>
              </a:lnSpc>
              <a:spcBef>
                <a:spcPct val="0"/>
              </a:spcBef>
              <a:buClrTx/>
              <a:buSzTx/>
              <a:buFont typeface="Arial" panose="020B0604020202020204" pitchFamily="34" charset="0"/>
              <a:buChar char="•"/>
            </a:pPr>
            <a:r>
              <a:rPr lang="en-US" altLang="en-US" sz="2800" dirty="0">
                <a:solidFill>
                  <a:schemeClr val="tx1"/>
                </a:solidFill>
                <a:latin typeface="+mn-lt"/>
              </a:rPr>
              <a:t>My life is always worth living no matter how sick I am</a:t>
            </a:r>
          </a:p>
          <a:p>
            <a:pPr eaLnBrk="1" hangingPunct="1">
              <a:spcBef>
                <a:spcPct val="0"/>
              </a:spcBef>
              <a:buClrTx/>
              <a:buSzTx/>
              <a:buFontTx/>
              <a:buNone/>
            </a:pPr>
            <a:endParaRPr lang="en-US" altLang="en-US" sz="1800" dirty="0">
              <a:solidFill>
                <a:schemeClr val="tx1"/>
              </a:solidFill>
            </a:endParaRPr>
          </a:p>
        </p:txBody>
      </p:sp>
      <p:sp>
        <p:nvSpPr>
          <p:cNvPr id="2" name="Title 1"/>
          <p:cNvSpPr>
            <a:spLocks noGrp="1"/>
          </p:cNvSpPr>
          <p:nvPr>
            <p:ph type="title"/>
          </p:nvPr>
        </p:nvSpPr>
        <p:spPr/>
        <p:txBody>
          <a:bodyPr>
            <a:normAutofit/>
          </a:bodyPr>
          <a:lstStyle/>
          <a:p>
            <a:r>
              <a:rPr lang="en-US" sz="3200" dirty="0" smtClean="0"/>
              <a:t>My life is only worth living if I can:</a:t>
            </a:r>
            <a:endParaRPr lang="en-US" sz="3200" dirty="0"/>
          </a:p>
        </p:txBody>
      </p:sp>
    </p:spTree>
    <p:extLst>
      <p:ext uri="{BB962C8B-B14F-4D97-AF65-F5344CB8AC3E}">
        <p14:creationId xmlns:p14="http://schemas.microsoft.com/office/powerpoint/2010/main" val="1370476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txBox="1">
            <a:spLocks noChangeArrowheads="1"/>
          </p:cNvSpPr>
          <p:nvPr/>
        </p:nvSpPr>
        <p:spPr bwMode="auto">
          <a:xfrm>
            <a:off x="457200" y="1916724"/>
            <a:ext cx="7213601" cy="389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marL="0" indent="0" eaLnBrk="1" hangingPunct="1">
              <a:buNone/>
            </a:pPr>
            <a:endParaRPr lang="en-US" altLang="en-US" b="1" dirty="0"/>
          </a:p>
          <a:p>
            <a:pPr eaLnBrk="1" hangingPunct="1"/>
            <a:r>
              <a:rPr lang="en-US" altLang="en-US" sz="3200" dirty="0">
                <a:solidFill>
                  <a:schemeClr val="tx1"/>
                </a:solidFill>
                <a:latin typeface="+mn-lt"/>
              </a:rPr>
              <a:t>At </a:t>
            </a:r>
            <a:r>
              <a:rPr lang="en-US" altLang="en-US" sz="3200" dirty="0" smtClean="0">
                <a:solidFill>
                  <a:schemeClr val="tx1"/>
                </a:solidFill>
                <a:latin typeface="+mn-lt"/>
              </a:rPr>
              <a:t>home. </a:t>
            </a:r>
            <a:endParaRPr lang="en-US" altLang="en-US" sz="3200" dirty="0">
              <a:solidFill>
                <a:schemeClr val="tx1"/>
              </a:solidFill>
              <a:latin typeface="+mn-lt"/>
            </a:endParaRPr>
          </a:p>
          <a:p>
            <a:pPr eaLnBrk="1" hangingPunct="1"/>
            <a:r>
              <a:rPr lang="en-US" altLang="en-US" sz="3200" dirty="0">
                <a:solidFill>
                  <a:schemeClr val="tx1"/>
                </a:solidFill>
                <a:latin typeface="+mn-lt"/>
              </a:rPr>
              <a:t>In a nursing </a:t>
            </a:r>
            <a:r>
              <a:rPr lang="en-US" altLang="en-US" sz="3200" dirty="0" smtClean="0">
                <a:solidFill>
                  <a:schemeClr val="tx1"/>
                </a:solidFill>
                <a:latin typeface="+mn-lt"/>
              </a:rPr>
              <a:t>home.</a:t>
            </a:r>
            <a:endParaRPr lang="en-US" altLang="en-US" sz="3200" dirty="0">
              <a:solidFill>
                <a:schemeClr val="tx1"/>
              </a:solidFill>
              <a:latin typeface="+mn-lt"/>
            </a:endParaRPr>
          </a:p>
          <a:p>
            <a:pPr eaLnBrk="1" hangingPunct="1"/>
            <a:r>
              <a:rPr lang="en-US" altLang="en-US" sz="3200" dirty="0" smtClean="0">
                <a:solidFill>
                  <a:schemeClr val="tx1"/>
                </a:solidFill>
                <a:latin typeface="+mn-lt"/>
              </a:rPr>
              <a:t>In </a:t>
            </a:r>
            <a:r>
              <a:rPr lang="en-US" altLang="en-US" sz="3200" dirty="0">
                <a:solidFill>
                  <a:schemeClr val="tx1"/>
                </a:solidFill>
                <a:latin typeface="+mn-lt"/>
              </a:rPr>
              <a:t>the </a:t>
            </a:r>
            <a:r>
              <a:rPr lang="en-US" altLang="en-US" sz="3200" dirty="0" smtClean="0">
                <a:solidFill>
                  <a:schemeClr val="tx1"/>
                </a:solidFill>
                <a:latin typeface="+mn-lt"/>
              </a:rPr>
              <a:t>hospital. </a:t>
            </a:r>
            <a:endParaRPr lang="en-US" altLang="en-US" sz="3200" dirty="0">
              <a:solidFill>
                <a:schemeClr val="tx1"/>
              </a:solidFill>
              <a:latin typeface="+mn-lt"/>
            </a:endParaRPr>
          </a:p>
          <a:p>
            <a:pPr eaLnBrk="1" hangingPunct="1"/>
            <a:r>
              <a:rPr lang="en-US" altLang="en-US" sz="3200" dirty="0">
                <a:solidFill>
                  <a:schemeClr val="tx1"/>
                </a:solidFill>
                <a:latin typeface="+mn-lt"/>
              </a:rPr>
              <a:t>I am not </a:t>
            </a:r>
            <a:r>
              <a:rPr lang="en-US" altLang="en-US" sz="3200" dirty="0" smtClean="0">
                <a:solidFill>
                  <a:schemeClr val="tx1"/>
                </a:solidFill>
                <a:latin typeface="+mn-lt"/>
              </a:rPr>
              <a:t>sure.</a:t>
            </a:r>
            <a:endParaRPr lang="en-US" altLang="en-US" sz="3200" dirty="0">
              <a:solidFill>
                <a:schemeClr val="tx1"/>
              </a:solidFill>
              <a:latin typeface="+mn-lt"/>
            </a:endParaRPr>
          </a:p>
          <a:p>
            <a:pPr eaLnBrk="1" hangingPunct="1"/>
            <a:endParaRPr lang="en-US" altLang="en-US" sz="2800" dirty="0"/>
          </a:p>
        </p:txBody>
      </p:sp>
      <p:sp>
        <p:nvSpPr>
          <p:cNvPr id="2" name="Title 1"/>
          <p:cNvSpPr>
            <a:spLocks noGrp="1"/>
          </p:cNvSpPr>
          <p:nvPr>
            <p:ph type="title"/>
          </p:nvPr>
        </p:nvSpPr>
        <p:spPr/>
        <p:txBody>
          <a:bodyPr>
            <a:normAutofit/>
          </a:bodyPr>
          <a:lstStyle/>
          <a:p>
            <a:r>
              <a:rPr lang="en-US" sz="3200" dirty="0" smtClean="0"/>
              <a:t>If I am dying, it is important for me to be:</a:t>
            </a:r>
            <a:endParaRPr lang="en-US" sz="3200" dirty="0"/>
          </a:p>
        </p:txBody>
      </p:sp>
    </p:spTree>
    <p:extLst>
      <p:ext uri="{BB962C8B-B14F-4D97-AF65-F5344CB8AC3E}">
        <p14:creationId xmlns:p14="http://schemas.microsoft.com/office/powerpoint/2010/main" val="2895201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5"/>
          <p:cNvSpPr txBox="1">
            <a:spLocks noChangeArrowheads="1"/>
          </p:cNvSpPr>
          <p:nvPr/>
        </p:nvSpPr>
        <p:spPr bwMode="auto">
          <a:xfrm>
            <a:off x="304800" y="24384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31748" name="Title 6"/>
          <p:cNvSpPr>
            <a:spLocks noGrp="1"/>
          </p:cNvSpPr>
          <p:nvPr>
            <p:ph type="title"/>
          </p:nvPr>
        </p:nvSpPr>
        <p:spPr/>
        <p:txBody>
          <a:bodyPr>
            <a:normAutofit fontScale="90000"/>
          </a:bodyPr>
          <a:lstStyle/>
          <a:p>
            <a:r>
              <a:rPr lang="en-US" altLang="en-US" sz="3600" dirty="0" smtClean="0">
                <a:ea typeface="ＭＳ Ｐゴシック" panose="020B0600070205080204" pitchFamily="34" charset="-128"/>
              </a:rPr>
              <a:t/>
            </a:r>
            <a:br>
              <a:rPr lang="en-US" altLang="en-US" sz="3600" dirty="0" smtClean="0">
                <a:ea typeface="ＭＳ Ｐゴシック" panose="020B0600070205080204" pitchFamily="34" charset="-128"/>
              </a:rPr>
            </a:br>
            <a:r>
              <a:rPr lang="en-US" altLang="en-US" sz="3600" dirty="0" smtClean="0">
                <a:ea typeface="ＭＳ Ｐゴシック" panose="020B0600070205080204" pitchFamily="34" charset="-128"/>
              </a:rPr>
              <a:t>What should my doctors know about my religion or spirituality?</a:t>
            </a:r>
            <a:br>
              <a:rPr lang="en-US" altLang="en-US" sz="3600" dirty="0" smtClean="0">
                <a:ea typeface="ＭＳ Ｐゴシック" panose="020B0600070205080204" pitchFamily="34" charset="-128"/>
              </a:rPr>
            </a:br>
            <a:endParaRPr lang="en-US" altLang="en-US" sz="3600" dirty="0" smtClean="0">
              <a:ea typeface="ＭＳ Ｐゴシック" panose="020B0600070205080204" pitchFamily="34" charset="-128"/>
            </a:endParaRPr>
          </a:p>
        </p:txBody>
      </p:sp>
      <p:sp>
        <p:nvSpPr>
          <p:cNvPr id="31749" name="Rectangle 3"/>
          <p:cNvSpPr txBox="1">
            <a:spLocks noChangeArrowheads="1"/>
          </p:cNvSpPr>
          <p:nvPr/>
        </p:nvSpPr>
        <p:spPr bwMode="auto">
          <a:xfrm>
            <a:off x="637808" y="2001716"/>
            <a:ext cx="7305676" cy="296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lnSpc>
                <a:spcPct val="90000"/>
              </a:lnSpc>
              <a:buFont typeface="Arial" panose="020B0604020202020204" pitchFamily="34" charset="0"/>
              <a:buChar char="•"/>
            </a:pPr>
            <a:r>
              <a:rPr lang="en-US" altLang="en-US" sz="3200" dirty="0">
                <a:solidFill>
                  <a:schemeClr val="tx1"/>
                </a:solidFill>
                <a:latin typeface="+mn-lt"/>
              </a:rPr>
              <a:t>Particular prayer or sacramental desires?</a:t>
            </a:r>
          </a:p>
          <a:p>
            <a:pPr eaLnBrk="1" hangingPunct="1">
              <a:lnSpc>
                <a:spcPct val="90000"/>
              </a:lnSpc>
              <a:buFont typeface="Arial" panose="020B0604020202020204" pitchFamily="34" charset="0"/>
              <a:buChar char="•"/>
            </a:pPr>
            <a:r>
              <a:rPr lang="en-US" altLang="en-US" sz="3200" dirty="0">
                <a:solidFill>
                  <a:schemeClr val="tx1"/>
                </a:solidFill>
                <a:latin typeface="+mn-lt"/>
              </a:rPr>
              <a:t>Dietary requests?</a:t>
            </a:r>
          </a:p>
          <a:p>
            <a:pPr eaLnBrk="1" hangingPunct="1">
              <a:lnSpc>
                <a:spcPct val="90000"/>
              </a:lnSpc>
              <a:buFont typeface="Arial" panose="020B0604020202020204" pitchFamily="34" charset="0"/>
              <a:buChar char="•"/>
            </a:pPr>
            <a:r>
              <a:rPr lang="en-US" altLang="en-US" sz="3200" dirty="0">
                <a:solidFill>
                  <a:schemeClr val="tx1"/>
                </a:solidFill>
                <a:latin typeface="+mn-lt"/>
              </a:rPr>
              <a:t>Modesty requests?</a:t>
            </a:r>
          </a:p>
          <a:p>
            <a:pPr eaLnBrk="1" hangingPunct="1">
              <a:lnSpc>
                <a:spcPct val="90000"/>
              </a:lnSpc>
              <a:buFont typeface="Arial" panose="020B0604020202020204" pitchFamily="34" charset="0"/>
              <a:buChar char="•"/>
            </a:pPr>
            <a:r>
              <a:rPr lang="en-US" altLang="en-US" sz="3200" dirty="0">
                <a:solidFill>
                  <a:schemeClr val="tx1"/>
                </a:solidFill>
                <a:latin typeface="+mn-lt"/>
              </a:rPr>
              <a:t>Rituals upon illness or death?</a:t>
            </a:r>
          </a:p>
          <a:p>
            <a:pPr eaLnBrk="1" hangingPunct="1">
              <a:lnSpc>
                <a:spcPct val="90000"/>
              </a:lnSpc>
              <a:buFont typeface="Arial" panose="020B0604020202020204" pitchFamily="34" charset="0"/>
              <a:buChar char="•"/>
            </a:pPr>
            <a:r>
              <a:rPr lang="en-US" altLang="en-US" sz="3200" dirty="0">
                <a:solidFill>
                  <a:schemeClr val="tx1"/>
                </a:solidFill>
                <a:latin typeface="+mn-lt"/>
              </a:rPr>
              <a:t>Who can touch your body, when?</a:t>
            </a:r>
          </a:p>
          <a:p>
            <a:pPr eaLnBrk="1" hangingPunct="1">
              <a:lnSpc>
                <a:spcPct val="90000"/>
              </a:lnSpc>
              <a:buFont typeface="Arial" panose="020B0604020202020204" pitchFamily="34" charset="0"/>
              <a:buChar char="•"/>
            </a:pPr>
            <a:r>
              <a:rPr lang="en-US" altLang="en-US" sz="3200" dirty="0">
                <a:solidFill>
                  <a:schemeClr val="tx1"/>
                </a:solidFill>
                <a:latin typeface="+mn-lt"/>
              </a:rPr>
              <a:t>Other?</a:t>
            </a:r>
          </a:p>
        </p:txBody>
      </p:sp>
    </p:spTree>
    <p:extLst>
      <p:ext uri="{BB962C8B-B14F-4D97-AF65-F5344CB8AC3E}">
        <p14:creationId xmlns:p14="http://schemas.microsoft.com/office/powerpoint/2010/main" val="2160306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txBox="1">
            <a:spLocks noChangeArrowheads="1"/>
          </p:cNvSpPr>
          <p:nvPr/>
        </p:nvSpPr>
        <p:spPr bwMode="auto">
          <a:xfrm>
            <a:off x="457200" y="2057400"/>
            <a:ext cx="80449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576263" indent="-2730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i="1" dirty="0">
                <a:solidFill>
                  <a:schemeClr val="tx1"/>
                </a:solidFill>
                <a:latin typeface="+mn-lt"/>
              </a:rPr>
              <a:t>Try all life support treatments that </a:t>
            </a:r>
            <a:r>
              <a:rPr lang="en-US" altLang="en-US" i="1" dirty="0" smtClean="0">
                <a:solidFill>
                  <a:schemeClr val="tx1"/>
                </a:solidFill>
                <a:latin typeface="+mn-lt"/>
              </a:rPr>
              <a:t> </a:t>
            </a:r>
            <a:r>
              <a:rPr lang="en-US" altLang="en-US" i="1" dirty="0">
                <a:solidFill>
                  <a:schemeClr val="tx1"/>
                </a:solidFill>
                <a:latin typeface="+mn-lt"/>
              </a:rPr>
              <a:t>they think might help</a:t>
            </a:r>
            <a:r>
              <a:rPr lang="en-US" altLang="en-US" dirty="0">
                <a:solidFill>
                  <a:schemeClr val="tx1"/>
                </a:solidFill>
                <a:latin typeface="+mn-lt"/>
              </a:rPr>
              <a:t>.</a:t>
            </a:r>
          </a:p>
          <a:p>
            <a:pPr lvl="1" eaLnBrk="1" hangingPunct="1">
              <a:buFont typeface="Arial" panose="020B0604020202020204" pitchFamily="34" charset="0"/>
              <a:buChar char="•"/>
            </a:pPr>
            <a:r>
              <a:rPr lang="en-US" altLang="en-US" sz="2400" dirty="0">
                <a:solidFill>
                  <a:schemeClr val="tx1"/>
                </a:solidFill>
                <a:latin typeface="+mn-lt"/>
              </a:rPr>
              <a:t>If the treatments </a:t>
            </a:r>
            <a:r>
              <a:rPr lang="en-US" altLang="en-US" sz="2400" b="1" dirty="0">
                <a:solidFill>
                  <a:schemeClr val="tx1"/>
                </a:solidFill>
                <a:latin typeface="+mn-lt"/>
              </a:rPr>
              <a:t>do not work </a:t>
            </a:r>
            <a:r>
              <a:rPr lang="en-US" altLang="en-US" sz="2400" dirty="0">
                <a:solidFill>
                  <a:schemeClr val="tx1"/>
                </a:solidFill>
                <a:latin typeface="+mn-lt"/>
              </a:rPr>
              <a:t>and there is little hope of getting better, </a:t>
            </a:r>
            <a:r>
              <a:rPr lang="en-US" altLang="en-US" sz="2400" b="1" dirty="0">
                <a:solidFill>
                  <a:schemeClr val="tx1"/>
                </a:solidFill>
                <a:latin typeface="+mn-lt"/>
              </a:rPr>
              <a:t>I want to stay </a:t>
            </a:r>
            <a:r>
              <a:rPr lang="en-US" altLang="en-US" sz="2400" dirty="0">
                <a:solidFill>
                  <a:schemeClr val="tx1"/>
                </a:solidFill>
                <a:latin typeface="+mn-lt"/>
              </a:rPr>
              <a:t>on life support machines</a:t>
            </a:r>
            <a:r>
              <a:rPr lang="en-US" altLang="en-US" sz="2400" dirty="0" smtClean="0">
                <a:solidFill>
                  <a:schemeClr val="tx1"/>
                </a:solidFill>
                <a:latin typeface="+mn-lt"/>
              </a:rPr>
              <a:t>.</a:t>
            </a:r>
            <a:endParaRPr lang="en-US" altLang="en-US" sz="2400" i="1" dirty="0">
              <a:solidFill>
                <a:schemeClr val="tx1"/>
              </a:solidFill>
              <a:latin typeface="+mn-lt"/>
            </a:endParaRPr>
          </a:p>
          <a:p>
            <a:pPr eaLnBrk="1" hangingPunct="1">
              <a:buFont typeface="Arial" panose="020B0604020202020204" pitchFamily="34" charset="0"/>
              <a:buChar char="•"/>
            </a:pPr>
            <a:r>
              <a:rPr lang="en-US" altLang="en-US" i="1" dirty="0">
                <a:solidFill>
                  <a:schemeClr val="tx1"/>
                </a:solidFill>
                <a:latin typeface="+mn-lt"/>
              </a:rPr>
              <a:t>Try all life support treatments that my doctors think might help.</a:t>
            </a:r>
          </a:p>
          <a:p>
            <a:pPr lvl="1" eaLnBrk="1" hangingPunct="1">
              <a:buFont typeface="Arial" panose="020B0604020202020204" pitchFamily="34" charset="0"/>
              <a:buChar char="•"/>
            </a:pPr>
            <a:r>
              <a:rPr lang="en-US" altLang="en-US" sz="2400" dirty="0">
                <a:solidFill>
                  <a:schemeClr val="tx1"/>
                </a:solidFill>
                <a:latin typeface="+mn-lt"/>
              </a:rPr>
              <a:t>If the treatments </a:t>
            </a:r>
            <a:r>
              <a:rPr lang="en-US" altLang="en-US" sz="2400" b="1" dirty="0">
                <a:solidFill>
                  <a:schemeClr val="tx1"/>
                </a:solidFill>
                <a:latin typeface="+mn-lt"/>
              </a:rPr>
              <a:t>do not work </a:t>
            </a:r>
            <a:r>
              <a:rPr lang="en-US" altLang="en-US" sz="2400" dirty="0">
                <a:solidFill>
                  <a:schemeClr val="tx1"/>
                </a:solidFill>
                <a:latin typeface="+mn-lt"/>
              </a:rPr>
              <a:t>and there is little hope of getting better, </a:t>
            </a:r>
            <a:r>
              <a:rPr lang="en-US" altLang="en-US" sz="2400" b="1" dirty="0">
                <a:solidFill>
                  <a:schemeClr val="tx1"/>
                </a:solidFill>
                <a:latin typeface="+mn-lt"/>
              </a:rPr>
              <a:t>I do not want to stay </a:t>
            </a:r>
            <a:r>
              <a:rPr lang="en-US" altLang="en-US" sz="2400" dirty="0">
                <a:solidFill>
                  <a:schemeClr val="tx1"/>
                </a:solidFill>
                <a:latin typeface="+mn-lt"/>
              </a:rPr>
              <a:t>on life support machines</a:t>
            </a:r>
            <a:r>
              <a:rPr lang="en-US" altLang="en-US" dirty="0">
                <a:solidFill>
                  <a:schemeClr val="tx1"/>
                </a:solidFill>
              </a:rPr>
              <a:t>.</a:t>
            </a:r>
          </a:p>
          <a:p>
            <a:pPr eaLnBrk="1" hangingPunct="1">
              <a:buFont typeface="Arial" panose="020B0604020202020204" pitchFamily="34" charset="0"/>
              <a:buChar char="•"/>
            </a:pPr>
            <a:endParaRPr lang="en-US" altLang="en-US" dirty="0">
              <a:solidFill>
                <a:schemeClr val="tx1"/>
              </a:solidFill>
            </a:endParaRPr>
          </a:p>
        </p:txBody>
      </p:sp>
      <p:sp>
        <p:nvSpPr>
          <p:cNvPr id="2" name="Title 1"/>
          <p:cNvSpPr>
            <a:spLocks noGrp="1"/>
          </p:cNvSpPr>
          <p:nvPr>
            <p:ph type="title"/>
          </p:nvPr>
        </p:nvSpPr>
        <p:spPr/>
        <p:txBody>
          <a:bodyPr>
            <a:normAutofit/>
          </a:bodyPr>
          <a:lstStyle/>
          <a:p>
            <a:r>
              <a:rPr lang="en-US" sz="3200" dirty="0" smtClean="0"/>
              <a:t>If I am so sick that I could die…I want my doctors to: </a:t>
            </a:r>
            <a:endParaRPr lang="en-US" sz="3200" dirty="0"/>
          </a:p>
        </p:txBody>
      </p:sp>
    </p:spTree>
    <p:extLst>
      <p:ext uri="{BB962C8B-B14F-4D97-AF65-F5344CB8AC3E}">
        <p14:creationId xmlns:p14="http://schemas.microsoft.com/office/powerpoint/2010/main" val="218127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962"/>
            <a:ext cx="8229600" cy="1169988"/>
          </a:xfrm>
        </p:spPr>
        <p:txBody>
          <a:bodyPr/>
          <a:lstStyle/>
          <a:p>
            <a:r>
              <a:rPr lang="en-US" dirty="0" smtClean="0"/>
              <a:t>If I am so sick that I could die…I want my doctors to: </a:t>
            </a:r>
            <a:endParaRPr lang="en-US" dirty="0"/>
          </a:p>
        </p:txBody>
      </p:sp>
      <p:sp>
        <p:nvSpPr>
          <p:cNvPr id="3379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buClrTx/>
              <a:buSzTx/>
              <a:buFontTx/>
              <a:buNone/>
            </a:pPr>
            <a:fld id="{7572F946-CC6E-46A6-864E-485498D58005}" type="slidenum">
              <a:rPr lang="en-US" altLang="en-US" sz="1000"/>
              <a:pPr eaLnBrk="1" hangingPunct="1">
                <a:spcBef>
                  <a:spcPct val="0"/>
                </a:spcBef>
                <a:buClrTx/>
                <a:buSzTx/>
                <a:buFontTx/>
                <a:buNone/>
              </a:pPr>
              <a:t>37</a:t>
            </a:fld>
            <a:endParaRPr lang="en-US" altLang="en-US" sz="1000"/>
          </a:p>
        </p:txBody>
      </p:sp>
      <p:sp>
        <p:nvSpPr>
          <p:cNvPr id="33796" name="Rectangle 3"/>
          <p:cNvSpPr txBox="1">
            <a:spLocks noChangeArrowheads="1"/>
          </p:cNvSpPr>
          <p:nvPr/>
        </p:nvSpPr>
        <p:spPr bwMode="auto">
          <a:xfrm>
            <a:off x="276958" y="1405867"/>
            <a:ext cx="8594480" cy="435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576263" indent="-2730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200" i="1" dirty="0">
                <a:solidFill>
                  <a:schemeClr val="tx1"/>
                </a:solidFill>
                <a:latin typeface="+mn-lt"/>
              </a:rPr>
              <a:t>Try all life support treatments that my doctors think might help</a:t>
            </a:r>
          </a:p>
          <a:p>
            <a:pPr eaLnBrk="1" hangingPunct="1">
              <a:buFont typeface="Arial" panose="020B0604020202020204" pitchFamily="34" charset="0"/>
              <a:buChar char="•"/>
            </a:pPr>
            <a:r>
              <a:rPr lang="en-US" altLang="en-US" sz="2200" b="1" i="1" dirty="0">
                <a:solidFill>
                  <a:schemeClr val="tx1"/>
                </a:solidFill>
                <a:latin typeface="+mn-lt"/>
              </a:rPr>
              <a:t>	but not </a:t>
            </a:r>
            <a:r>
              <a:rPr lang="en-US" altLang="en-US" sz="2200" i="1" dirty="0">
                <a:solidFill>
                  <a:schemeClr val="tx1"/>
                </a:solidFill>
                <a:latin typeface="+mn-lt"/>
              </a:rPr>
              <a:t>these treatments:</a:t>
            </a:r>
            <a:r>
              <a:rPr lang="en-US" altLang="en-US" sz="2200" dirty="0">
                <a:solidFill>
                  <a:schemeClr val="tx1"/>
                </a:solidFill>
                <a:latin typeface="+mn-lt"/>
              </a:rPr>
              <a:t> 	</a:t>
            </a:r>
          </a:p>
          <a:p>
            <a:pPr lvl="1" eaLnBrk="1" hangingPunct="1">
              <a:buFont typeface="Arial" panose="020B0604020202020204" pitchFamily="34" charset="0"/>
              <a:buChar char="•"/>
            </a:pPr>
            <a:r>
              <a:rPr lang="en-US" altLang="en-US" dirty="0">
                <a:solidFill>
                  <a:schemeClr val="tx1"/>
                </a:solidFill>
                <a:latin typeface="+mn-lt"/>
              </a:rPr>
              <a:t>feeding tube</a:t>
            </a:r>
          </a:p>
          <a:p>
            <a:pPr lvl="1" eaLnBrk="1" hangingPunct="1">
              <a:buFont typeface="Arial" panose="020B0604020202020204" pitchFamily="34" charset="0"/>
              <a:buChar char="•"/>
            </a:pPr>
            <a:r>
              <a:rPr lang="en-US" altLang="en-US" dirty="0">
                <a:solidFill>
                  <a:schemeClr val="tx1"/>
                </a:solidFill>
                <a:latin typeface="+mn-lt"/>
              </a:rPr>
              <a:t>CPR</a:t>
            </a:r>
          </a:p>
          <a:p>
            <a:pPr lvl="1" eaLnBrk="1" hangingPunct="1">
              <a:buFont typeface="Arial" panose="020B0604020202020204" pitchFamily="34" charset="0"/>
              <a:buChar char="•"/>
            </a:pPr>
            <a:r>
              <a:rPr lang="en-US" altLang="en-US" dirty="0">
                <a:solidFill>
                  <a:schemeClr val="tx1"/>
                </a:solidFill>
                <a:latin typeface="+mn-lt"/>
              </a:rPr>
              <a:t>dialysis </a:t>
            </a:r>
          </a:p>
          <a:p>
            <a:pPr lvl="1" eaLnBrk="1" hangingPunct="1">
              <a:buFont typeface="Arial" panose="020B0604020202020204" pitchFamily="34" charset="0"/>
              <a:buChar char="•"/>
            </a:pPr>
            <a:r>
              <a:rPr lang="en-US" altLang="en-US" dirty="0" smtClean="0">
                <a:solidFill>
                  <a:schemeClr val="tx1"/>
                </a:solidFill>
                <a:latin typeface="+mn-lt"/>
              </a:rPr>
              <a:t>blood </a:t>
            </a:r>
            <a:r>
              <a:rPr lang="en-US" altLang="en-US" dirty="0">
                <a:solidFill>
                  <a:schemeClr val="tx1"/>
                </a:solidFill>
                <a:latin typeface="+mn-lt"/>
              </a:rPr>
              <a:t>transfusion</a:t>
            </a:r>
          </a:p>
          <a:p>
            <a:pPr lvl="1" eaLnBrk="1" hangingPunct="1">
              <a:buFont typeface="Arial" panose="020B0604020202020204" pitchFamily="34" charset="0"/>
              <a:buChar char="•"/>
            </a:pPr>
            <a:r>
              <a:rPr lang="en-US" altLang="en-US" dirty="0">
                <a:solidFill>
                  <a:schemeClr val="tx1"/>
                </a:solidFill>
                <a:latin typeface="+mn-lt"/>
              </a:rPr>
              <a:t>breathing machine </a:t>
            </a:r>
            <a:endParaRPr lang="en-US" altLang="en-US" dirty="0" smtClean="0">
              <a:solidFill>
                <a:schemeClr val="tx1"/>
              </a:solidFill>
              <a:latin typeface="+mn-lt"/>
            </a:endParaRPr>
          </a:p>
          <a:p>
            <a:pPr lvl="1" eaLnBrk="1" hangingPunct="1">
              <a:buFont typeface="Arial" panose="020B0604020202020204" pitchFamily="34" charset="0"/>
              <a:buChar char="•"/>
            </a:pPr>
            <a:r>
              <a:rPr lang="en-US" altLang="en-US" dirty="0" smtClean="0">
                <a:solidFill>
                  <a:schemeClr val="tx1"/>
                </a:solidFill>
                <a:latin typeface="+mn-lt"/>
              </a:rPr>
              <a:t>other </a:t>
            </a:r>
            <a:r>
              <a:rPr lang="en-US" altLang="en-US" dirty="0">
                <a:solidFill>
                  <a:schemeClr val="tx1"/>
                </a:solidFill>
                <a:latin typeface="+mn-lt"/>
              </a:rPr>
              <a:t>treatments_____________________________________</a:t>
            </a:r>
          </a:p>
          <a:p>
            <a:pPr eaLnBrk="1" hangingPunct="1">
              <a:buFont typeface="Arial" panose="020B0604020202020204" pitchFamily="34" charset="0"/>
              <a:buChar char="•"/>
            </a:pPr>
            <a:r>
              <a:rPr lang="en-US" altLang="en-US" sz="2200" dirty="0">
                <a:solidFill>
                  <a:schemeClr val="tx1"/>
                </a:solidFill>
                <a:latin typeface="+mn-lt"/>
              </a:rPr>
              <a:t>I want ____________ only if ___________.</a:t>
            </a:r>
          </a:p>
          <a:p>
            <a:pPr eaLnBrk="1" hangingPunct="1">
              <a:buFont typeface="Arial" panose="020B0604020202020204" pitchFamily="34" charset="0"/>
              <a:buChar char="•"/>
            </a:pPr>
            <a:r>
              <a:rPr lang="en-US" altLang="en-US" sz="2200" dirty="0">
                <a:solidFill>
                  <a:schemeClr val="tx1"/>
                </a:solidFill>
                <a:latin typeface="+mn-lt"/>
              </a:rPr>
              <a:t>I </a:t>
            </a:r>
            <a:r>
              <a:rPr lang="en-US" altLang="en-US" sz="2200" b="1" dirty="0">
                <a:solidFill>
                  <a:schemeClr val="tx1"/>
                </a:solidFill>
                <a:latin typeface="+mn-lt"/>
              </a:rPr>
              <a:t>do not want any </a:t>
            </a:r>
            <a:r>
              <a:rPr lang="en-US" altLang="en-US" sz="2200" dirty="0">
                <a:solidFill>
                  <a:schemeClr val="tx1"/>
                </a:solidFill>
                <a:latin typeface="+mn-lt"/>
              </a:rPr>
              <a:t>life support treatments.</a:t>
            </a:r>
          </a:p>
          <a:p>
            <a:pPr eaLnBrk="1" hangingPunct="1">
              <a:buFont typeface="Arial" panose="020B0604020202020204" pitchFamily="34" charset="0"/>
              <a:buChar char="•"/>
            </a:pPr>
            <a:r>
              <a:rPr lang="en-US" altLang="en-US" sz="2200" dirty="0">
                <a:solidFill>
                  <a:schemeClr val="tx1"/>
                </a:solidFill>
                <a:latin typeface="+mn-lt"/>
              </a:rPr>
              <a:t>I want my </a:t>
            </a:r>
            <a:r>
              <a:rPr lang="en-US" altLang="en-US" sz="2200" b="1" dirty="0">
                <a:solidFill>
                  <a:schemeClr val="tx1"/>
                </a:solidFill>
                <a:latin typeface="+mn-lt"/>
              </a:rPr>
              <a:t>health care agent </a:t>
            </a:r>
            <a:r>
              <a:rPr lang="en-US" altLang="en-US" sz="2200" dirty="0">
                <a:solidFill>
                  <a:schemeClr val="tx1"/>
                </a:solidFill>
                <a:latin typeface="+mn-lt"/>
              </a:rPr>
              <a:t>to decide for me.</a:t>
            </a:r>
          </a:p>
        </p:txBody>
      </p:sp>
    </p:spTree>
    <p:extLst>
      <p:ext uri="{BB962C8B-B14F-4D97-AF65-F5344CB8AC3E}">
        <p14:creationId xmlns:p14="http://schemas.microsoft.com/office/powerpoint/2010/main" val="3118441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ea typeface="ＭＳ Ｐゴシック" panose="020B0600070205080204" pitchFamily="34" charset="-128"/>
              </a:rPr>
              <a:t>A Few Additional Questions to Ponder:</a:t>
            </a:r>
          </a:p>
        </p:txBody>
      </p:sp>
      <p:sp>
        <p:nvSpPr>
          <p:cNvPr id="34819"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buClrTx/>
              <a:buSzTx/>
              <a:buFontTx/>
              <a:buNone/>
            </a:pPr>
            <a:fld id="{31782EF8-1319-4D05-929A-276B335868D0}" type="slidenum">
              <a:rPr lang="en-US" altLang="en-US" sz="1000"/>
              <a:pPr eaLnBrk="1" hangingPunct="1">
                <a:spcBef>
                  <a:spcPct val="0"/>
                </a:spcBef>
                <a:buClrTx/>
                <a:buSzTx/>
                <a:buFontTx/>
                <a:buNone/>
              </a:pPr>
              <a:t>38</a:t>
            </a:fld>
            <a:endParaRPr lang="en-US" altLang="en-US" sz="1000"/>
          </a:p>
        </p:txBody>
      </p:sp>
      <p:sp>
        <p:nvSpPr>
          <p:cNvPr id="34820" name="TextBox 5"/>
          <p:cNvSpPr txBox="1">
            <a:spLocks noChangeArrowheads="1"/>
          </p:cNvSpPr>
          <p:nvPr/>
        </p:nvSpPr>
        <p:spPr bwMode="auto">
          <a:xfrm>
            <a:off x="378069" y="1837592"/>
            <a:ext cx="784676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lnSpc>
                <a:spcPct val="80000"/>
              </a:lnSpc>
              <a:spcBef>
                <a:spcPct val="0"/>
              </a:spcBef>
              <a:buClrTx/>
              <a:buSzTx/>
              <a:buFont typeface="Arial" panose="020B0604020202020204" pitchFamily="34" charset="0"/>
              <a:buChar char="•"/>
            </a:pPr>
            <a:r>
              <a:rPr lang="en-US" altLang="en-US" sz="2800" dirty="0">
                <a:solidFill>
                  <a:schemeClr val="tx1"/>
                </a:solidFill>
                <a:latin typeface="+mn-lt"/>
              </a:rPr>
              <a:t>What do you value most about your physical and/or mental wellbeing</a:t>
            </a:r>
            <a:r>
              <a:rPr lang="en-US" altLang="en-US" sz="2800" dirty="0" smtClean="0">
                <a:solidFill>
                  <a:schemeClr val="tx1"/>
                </a:solidFill>
                <a:latin typeface="+mn-lt"/>
              </a:rPr>
              <a:t>?</a:t>
            </a:r>
          </a:p>
          <a:p>
            <a:pPr eaLnBrk="1" hangingPunct="1">
              <a:lnSpc>
                <a:spcPct val="80000"/>
              </a:lnSpc>
              <a:spcBef>
                <a:spcPct val="0"/>
              </a:spcBef>
              <a:buClrTx/>
              <a:buSzTx/>
              <a:buFont typeface="Arial" panose="020B0604020202020204" pitchFamily="34" charset="0"/>
              <a:buChar char="•"/>
            </a:pPr>
            <a:endParaRPr lang="en-US" altLang="en-US" sz="2800" dirty="0">
              <a:solidFill>
                <a:schemeClr val="tx1"/>
              </a:solidFill>
              <a:latin typeface="+mn-lt"/>
            </a:endParaRPr>
          </a:p>
          <a:p>
            <a:pPr eaLnBrk="1" hangingPunct="1">
              <a:lnSpc>
                <a:spcPct val="80000"/>
              </a:lnSpc>
              <a:spcBef>
                <a:spcPct val="0"/>
              </a:spcBef>
              <a:buClrTx/>
              <a:buSzTx/>
              <a:buFont typeface="Arial" panose="020B0604020202020204" pitchFamily="34" charset="0"/>
              <a:buChar char="•"/>
            </a:pPr>
            <a:r>
              <a:rPr lang="en-US" altLang="en-US" sz="2800" dirty="0">
                <a:solidFill>
                  <a:schemeClr val="tx1"/>
                </a:solidFill>
                <a:latin typeface="+mn-lt"/>
              </a:rPr>
              <a:t>What are your fears regarding serious illness or end of life</a:t>
            </a:r>
            <a:r>
              <a:rPr lang="en-US" altLang="en-US" sz="2800" dirty="0" smtClean="0">
                <a:solidFill>
                  <a:schemeClr val="tx1"/>
                </a:solidFill>
                <a:latin typeface="+mn-lt"/>
              </a:rPr>
              <a:t>?</a:t>
            </a:r>
          </a:p>
          <a:p>
            <a:pPr eaLnBrk="1" hangingPunct="1">
              <a:lnSpc>
                <a:spcPct val="80000"/>
              </a:lnSpc>
              <a:spcBef>
                <a:spcPct val="0"/>
              </a:spcBef>
              <a:buClrTx/>
              <a:buSzTx/>
              <a:buFont typeface="Arial" panose="020B0604020202020204" pitchFamily="34" charset="0"/>
              <a:buChar char="•"/>
            </a:pPr>
            <a:endParaRPr lang="en-US" altLang="en-US" sz="2800" dirty="0">
              <a:solidFill>
                <a:schemeClr val="tx1"/>
              </a:solidFill>
              <a:latin typeface="+mn-lt"/>
            </a:endParaRPr>
          </a:p>
          <a:p>
            <a:pPr eaLnBrk="1" hangingPunct="1">
              <a:lnSpc>
                <a:spcPct val="80000"/>
              </a:lnSpc>
              <a:spcBef>
                <a:spcPct val="0"/>
              </a:spcBef>
              <a:buClrTx/>
              <a:buSzTx/>
              <a:buFont typeface="Arial" panose="020B0604020202020204" pitchFamily="34" charset="0"/>
              <a:buChar char="•"/>
            </a:pPr>
            <a:r>
              <a:rPr lang="en-US" altLang="en-US" sz="2800" dirty="0">
                <a:solidFill>
                  <a:schemeClr val="tx1"/>
                </a:solidFill>
                <a:latin typeface="+mn-lt"/>
              </a:rPr>
              <a:t>Would you want to be sedated if it were necessary to control your pain, even if it makes you drowsy or puts you to sleep much of the time?</a:t>
            </a:r>
          </a:p>
          <a:p>
            <a:pPr eaLnBrk="1" hangingPunct="1">
              <a:spcBef>
                <a:spcPct val="0"/>
              </a:spcBef>
              <a:buClrTx/>
              <a:buSzTx/>
              <a:buFontTx/>
              <a:buNone/>
            </a:pPr>
            <a:endParaRPr lang="en-US" altLang="en-US" sz="1800" dirty="0">
              <a:solidFill>
                <a:schemeClr val="tx1"/>
              </a:solidFill>
            </a:endParaRPr>
          </a:p>
        </p:txBody>
      </p:sp>
    </p:spTree>
    <p:extLst>
      <p:ext uri="{BB962C8B-B14F-4D97-AF65-F5344CB8AC3E}">
        <p14:creationId xmlns:p14="http://schemas.microsoft.com/office/powerpoint/2010/main" val="1730363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A Few Additional Questions to Ponder:</a:t>
            </a:r>
          </a:p>
        </p:txBody>
      </p:sp>
      <p:sp>
        <p:nvSpPr>
          <p:cNvPr id="35843"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buClrTx/>
              <a:buSzTx/>
              <a:buFontTx/>
              <a:buNone/>
            </a:pPr>
            <a:fld id="{C47B55D2-6288-420A-AF51-8B11B3C44CCB}" type="slidenum">
              <a:rPr lang="en-US" altLang="en-US" sz="1000"/>
              <a:pPr eaLnBrk="1" hangingPunct="1">
                <a:spcBef>
                  <a:spcPct val="0"/>
                </a:spcBef>
                <a:buClrTx/>
                <a:buSzTx/>
                <a:buFontTx/>
                <a:buNone/>
              </a:pPr>
              <a:t>39</a:t>
            </a:fld>
            <a:endParaRPr lang="en-US" altLang="en-US" sz="1000"/>
          </a:p>
        </p:txBody>
      </p:sp>
      <p:sp>
        <p:nvSpPr>
          <p:cNvPr id="35844" name="TextBox 5"/>
          <p:cNvSpPr txBox="1">
            <a:spLocks noChangeArrowheads="1"/>
          </p:cNvSpPr>
          <p:nvPr/>
        </p:nvSpPr>
        <p:spPr bwMode="auto">
          <a:xfrm>
            <a:off x="457200" y="1893277"/>
            <a:ext cx="7921869"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800100" indent="-34290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lnSpc>
                <a:spcPct val="80000"/>
              </a:lnSpc>
              <a:spcBef>
                <a:spcPct val="0"/>
              </a:spcBef>
              <a:buClrTx/>
              <a:buSzTx/>
              <a:buFont typeface="Arial" panose="020B0604020202020204" pitchFamily="34" charset="0"/>
              <a:buChar char="•"/>
            </a:pPr>
            <a:r>
              <a:rPr lang="en-US" altLang="en-US" sz="2800" dirty="0">
                <a:solidFill>
                  <a:schemeClr val="tx1"/>
                </a:solidFill>
                <a:latin typeface="+mn-lt"/>
              </a:rPr>
              <a:t>Would you want a hospice team or other palliative care available to you</a:t>
            </a:r>
            <a:r>
              <a:rPr lang="en-US" altLang="en-US" sz="2800" dirty="0" smtClean="0">
                <a:solidFill>
                  <a:schemeClr val="tx1"/>
                </a:solidFill>
                <a:latin typeface="+mn-lt"/>
              </a:rPr>
              <a:t>?</a:t>
            </a:r>
          </a:p>
          <a:p>
            <a:pPr marL="0" indent="0" eaLnBrk="1" hangingPunct="1">
              <a:lnSpc>
                <a:spcPct val="80000"/>
              </a:lnSpc>
              <a:spcBef>
                <a:spcPct val="0"/>
              </a:spcBef>
              <a:buClrTx/>
              <a:buSzTx/>
              <a:buNone/>
            </a:pPr>
            <a:endParaRPr lang="en-US" altLang="en-US" sz="2800" dirty="0">
              <a:solidFill>
                <a:schemeClr val="tx1"/>
              </a:solidFill>
              <a:latin typeface="+mn-lt"/>
            </a:endParaRPr>
          </a:p>
          <a:p>
            <a:pPr eaLnBrk="1" hangingPunct="1">
              <a:lnSpc>
                <a:spcPct val="80000"/>
              </a:lnSpc>
              <a:spcBef>
                <a:spcPct val="0"/>
              </a:spcBef>
              <a:buClrTx/>
              <a:buSzTx/>
              <a:buFont typeface="Arial" panose="020B0604020202020204" pitchFamily="34" charset="0"/>
              <a:buChar char="•"/>
            </a:pPr>
            <a:r>
              <a:rPr lang="en-US" altLang="en-US" sz="2800" dirty="0">
                <a:solidFill>
                  <a:schemeClr val="tx1"/>
                </a:solidFill>
                <a:latin typeface="+mn-lt"/>
              </a:rPr>
              <a:t>If you could plan today, what would the months of your life look like? Last weeks?  Last days</a:t>
            </a:r>
            <a:r>
              <a:rPr lang="en-US" altLang="en-US" sz="2800" dirty="0" smtClean="0">
                <a:solidFill>
                  <a:schemeClr val="tx1"/>
                </a:solidFill>
                <a:latin typeface="+mn-lt"/>
              </a:rPr>
              <a:t>?</a:t>
            </a:r>
          </a:p>
          <a:p>
            <a:pPr marL="0" indent="0" eaLnBrk="1" hangingPunct="1">
              <a:lnSpc>
                <a:spcPct val="80000"/>
              </a:lnSpc>
              <a:spcBef>
                <a:spcPct val="0"/>
              </a:spcBef>
              <a:buClrTx/>
              <a:buSzTx/>
              <a:buNone/>
            </a:pPr>
            <a:endParaRPr lang="en-US" altLang="en-US" sz="2800" dirty="0">
              <a:solidFill>
                <a:schemeClr val="tx1"/>
              </a:solidFill>
              <a:latin typeface="+mn-lt"/>
            </a:endParaRPr>
          </a:p>
          <a:p>
            <a:pPr eaLnBrk="1" hangingPunct="1">
              <a:lnSpc>
                <a:spcPct val="80000"/>
              </a:lnSpc>
              <a:spcBef>
                <a:spcPct val="0"/>
              </a:spcBef>
              <a:buClrTx/>
              <a:buSzTx/>
              <a:buFont typeface="Arial" panose="020B0604020202020204" pitchFamily="34" charset="0"/>
              <a:buChar char="•"/>
            </a:pPr>
            <a:r>
              <a:rPr lang="en-US" altLang="en-US" sz="2800" dirty="0">
                <a:solidFill>
                  <a:schemeClr val="tx1"/>
                </a:solidFill>
                <a:latin typeface="+mn-lt"/>
              </a:rPr>
              <a:t>How do you want to be remembered?</a:t>
            </a:r>
          </a:p>
          <a:p>
            <a:pPr lvl="1" eaLnBrk="1" hangingPunct="1">
              <a:lnSpc>
                <a:spcPct val="80000"/>
              </a:lnSpc>
              <a:spcBef>
                <a:spcPct val="0"/>
              </a:spcBef>
              <a:buClrTx/>
              <a:buSzTx/>
              <a:buFont typeface="Arial" panose="020B0604020202020204" pitchFamily="34" charset="0"/>
              <a:buChar char="•"/>
            </a:pPr>
            <a:r>
              <a:rPr lang="en-US" altLang="en-US" sz="2800" dirty="0" smtClean="0">
                <a:solidFill>
                  <a:schemeClr val="tx1"/>
                </a:solidFill>
                <a:latin typeface="+mn-lt"/>
              </a:rPr>
              <a:t>Legacy projects?</a:t>
            </a:r>
            <a:endParaRPr lang="en-US" altLang="en-US" sz="2800" dirty="0">
              <a:solidFill>
                <a:schemeClr val="tx1"/>
              </a:solidFill>
              <a:latin typeface="+mn-lt"/>
            </a:endParaRPr>
          </a:p>
          <a:p>
            <a:pPr eaLnBrk="1" hangingPunct="1">
              <a:spcBef>
                <a:spcPct val="0"/>
              </a:spcBef>
              <a:buClrTx/>
              <a:buSzTx/>
              <a:buFontTx/>
              <a:buNone/>
            </a:pPr>
            <a:endParaRPr lang="en-US" altLang="en-US" sz="1800" dirty="0">
              <a:solidFill>
                <a:schemeClr val="tx1"/>
              </a:solidFill>
            </a:endParaRPr>
          </a:p>
        </p:txBody>
      </p:sp>
    </p:spTree>
    <p:extLst>
      <p:ext uri="{BB962C8B-B14F-4D97-AF65-F5344CB8AC3E}">
        <p14:creationId xmlns:p14="http://schemas.microsoft.com/office/powerpoint/2010/main" val="6588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86254" y="1295400"/>
            <a:ext cx="6596063" cy="571500"/>
          </a:xfrm>
        </p:spPr>
        <p:txBody>
          <a:bodyPr>
            <a:normAutofit fontScale="90000"/>
          </a:bodyPr>
          <a:lstStyle/>
          <a:p>
            <a:pPr eaLnBrk="1" hangingPunct="1"/>
            <a:r>
              <a:rPr lang="en-US" sz="3200" dirty="0" smtClean="0"/>
              <a:t>Californians’ Attitudes and Experiences with Death and Dying Survey - February 2012 (n=1669)</a:t>
            </a:r>
            <a:endParaRPr lang="en-US" altLang="en-US" sz="3200" dirty="0" smtClean="0"/>
          </a:p>
        </p:txBody>
      </p:sp>
      <p:sp>
        <p:nvSpPr>
          <p:cNvPr id="8195" name="Content Placeholder 2"/>
          <p:cNvSpPr>
            <a:spLocks noGrp="1"/>
          </p:cNvSpPr>
          <p:nvPr>
            <p:ph idx="1"/>
          </p:nvPr>
        </p:nvSpPr>
        <p:spPr>
          <a:xfrm>
            <a:off x="1371600" y="2590800"/>
            <a:ext cx="6196013" cy="3603625"/>
          </a:xfrm>
        </p:spPr>
        <p:txBody>
          <a:bodyPr/>
          <a:lstStyle/>
          <a:p>
            <a:pPr eaLnBrk="1" hangingPunct="1"/>
            <a:r>
              <a:rPr lang="en-US" altLang="en-US" sz="3200" b="1" dirty="0" smtClean="0"/>
              <a:t>60%</a:t>
            </a:r>
            <a:r>
              <a:rPr lang="en-US" altLang="en-US" sz="3200" dirty="0" smtClean="0"/>
              <a:t> of people say that making sure their family is not burdened by tough decisions is “extremely important”</a:t>
            </a:r>
          </a:p>
          <a:p>
            <a:pPr eaLnBrk="1" hangingPunct="1"/>
            <a:r>
              <a:rPr lang="en-US" altLang="en-US" sz="3200" b="1" dirty="0" smtClean="0"/>
              <a:t>56%</a:t>
            </a:r>
            <a:r>
              <a:rPr lang="en-US" altLang="en-US" sz="3200" dirty="0" smtClean="0"/>
              <a:t> have not communicated their end-of-life wishes</a:t>
            </a:r>
          </a:p>
          <a:p>
            <a:pPr eaLnBrk="1" hangingPunct="1"/>
            <a:endParaRPr lang="en-US" altLang="en-US" dirty="0" smtClean="0"/>
          </a:p>
          <a:p>
            <a:pPr marL="1050925" lvl="3" indent="0" eaLnBrk="1" hangingPunct="1">
              <a:buNone/>
            </a:pPr>
            <a:endParaRPr lang="en-US" altLang="en-US" dirty="0" smtClean="0"/>
          </a:p>
        </p:txBody>
      </p:sp>
    </p:spTree>
    <p:extLst>
      <p:ext uri="{BB962C8B-B14F-4D97-AF65-F5344CB8AC3E}">
        <p14:creationId xmlns:p14="http://schemas.microsoft.com/office/powerpoint/2010/main" val="1624354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ltLang="en-US" sz="3200" dirty="0" smtClean="0">
                <a:ea typeface="ＭＳ Ｐゴシック" panose="020B0600070205080204" pitchFamily="34" charset="-128"/>
              </a:rPr>
              <a:t>How to start the conversation?</a:t>
            </a:r>
          </a:p>
        </p:txBody>
      </p:sp>
      <p:sp>
        <p:nvSpPr>
          <p:cNvPr id="36867"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buClrTx/>
              <a:buSzTx/>
              <a:buFontTx/>
              <a:buNone/>
            </a:pPr>
            <a:fld id="{2D02924C-50D3-4617-B801-84C26606C878}" type="slidenum">
              <a:rPr lang="en-US" altLang="en-US" sz="1000"/>
              <a:pPr eaLnBrk="1" hangingPunct="1">
                <a:spcBef>
                  <a:spcPct val="0"/>
                </a:spcBef>
                <a:buClrTx/>
                <a:buSzTx/>
                <a:buFontTx/>
                <a:buNone/>
              </a:pPr>
              <a:t>40</a:t>
            </a:fld>
            <a:endParaRPr lang="en-US" altLang="en-US" sz="1000"/>
          </a:p>
        </p:txBody>
      </p:sp>
      <p:sp>
        <p:nvSpPr>
          <p:cNvPr id="36868" name="TextBox 5"/>
          <p:cNvSpPr txBox="1">
            <a:spLocks noChangeArrowheads="1"/>
          </p:cNvSpPr>
          <p:nvPr/>
        </p:nvSpPr>
        <p:spPr bwMode="auto">
          <a:xfrm>
            <a:off x="571500" y="2286000"/>
            <a:ext cx="79629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37931725" indent="-37474525"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855663"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1430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1462088"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eaLnBrk="1" hangingPunct="1">
              <a:spcBef>
                <a:spcPct val="0"/>
              </a:spcBef>
              <a:buClrTx/>
              <a:buSzTx/>
              <a:buFont typeface="Arial" panose="020B0604020202020204" pitchFamily="34" charset="0"/>
              <a:buChar char="•"/>
            </a:pPr>
            <a:r>
              <a:rPr lang="en-US" altLang="en-US" sz="3200" dirty="0">
                <a:solidFill>
                  <a:schemeClr val="tx1"/>
                </a:solidFill>
                <a:latin typeface="+mn-lt"/>
              </a:rPr>
              <a:t>National Healthcare Decision Day: April 16</a:t>
            </a:r>
            <a:r>
              <a:rPr lang="en-US" altLang="en-US" sz="3200" baseline="30000" dirty="0">
                <a:solidFill>
                  <a:schemeClr val="tx1"/>
                </a:solidFill>
                <a:latin typeface="+mn-lt"/>
              </a:rPr>
              <a:t>th</a:t>
            </a:r>
            <a:endParaRPr lang="en-US" altLang="en-US" sz="3200" dirty="0">
              <a:solidFill>
                <a:schemeClr val="tx1"/>
              </a:solidFill>
              <a:latin typeface="+mn-lt"/>
            </a:endParaRPr>
          </a:p>
          <a:p>
            <a:pPr eaLnBrk="1" hangingPunct="1">
              <a:spcBef>
                <a:spcPct val="0"/>
              </a:spcBef>
              <a:buClrTx/>
              <a:buSzTx/>
              <a:buFont typeface="Arial" panose="020B0604020202020204" pitchFamily="34" charset="0"/>
              <a:buChar char="•"/>
            </a:pPr>
            <a:r>
              <a:rPr lang="en-US" altLang="en-US" sz="3200" dirty="0" smtClean="0">
                <a:solidFill>
                  <a:schemeClr val="tx1"/>
                </a:solidFill>
                <a:latin typeface="+mn-lt"/>
              </a:rPr>
              <a:t>TheConversationProject.org</a:t>
            </a:r>
          </a:p>
          <a:p>
            <a:pPr eaLnBrk="1" hangingPunct="1">
              <a:spcBef>
                <a:spcPct val="0"/>
              </a:spcBef>
              <a:buClrTx/>
              <a:buSzTx/>
              <a:buFont typeface="Arial" panose="020B0604020202020204" pitchFamily="34" charset="0"/>
              <a:buChar char="•"/>
            </a:pPr>
            <a:r>
              <a:rPr lang="en-US" altLang="en-US" sz="3200" dirty="0" smtClean="0">
                <a:solidFill>
                  <a:schemeClr val="tx1"/>
                </a:solidFill>
                <a:latin typeface="+mn-lt"/>
              </a:rPr>
              <a:t>EngagewithGrace.org (One Slide)</a:t>
            </a:r>
          </a:p>
          <a:p>
            <a:pPr eaLnBrk="1" hangingPunct="1">
              <a:spcBef>
                <a:spcPct val="0"/>
              </a:spcBef>
              <a:buClrTx/>
              <a:buSzTx/>
              <a:buFont typeface="Arial" panose="020B0604020202020204" pitchFamily="34" charset="0"/>
              <a:buChar char="•"/>
            </a:pPr>
            <a:r>
              <a:rPr lang="en-US" altLang="en-US" sz="3200" dirty="0" err="1" smtClean="0">
                <a:solidFill>
                  <a:schemeClr val="tx1"/>
                </a:solidFill>
                <a:latin typeface="+mn-lt"/>
              </a:rPr>
              <a:t>GoWish.Org</a:t>
            </a:r>
            <a:r>
              <a:rPr lang="en-US" altLang="en-US" sz="3200" dirty="0" smtClean="0">
                <a:solidFill>
                  <a:schemeClr val="tx1"/>
                </a:solidFill>
                <a:latin typeface="+mn-lt"/>
              </a:rPr>
              <a:t> (Prioritize Wishes)</a:t>
            </a:r>
            <a:endParaRPr lang="en-US" altLang="en-US" sz="3200" dirty="0">
              <a:solidFill>
                <a:schemeClr val="tx1"/>
              </a:solidFill>
              <a:latin typeface="+mn-lt"/>
            </a:endParaRPr>
          </a:p>
          <a:p>
            <a:pPr eaLnBrk="1" hangingPunct="1">
              <a:spcBef>
                <a:spcPct val="0"/>
              </a:spcBef>
              <a:buClrTx/>
              <a:buSzTx/>
              <a:buFont typeface="Arial" panose="020B0604020202020204" pitchFamily="34" charset="0"/>
              <a:buChar char="•"/>
            </a:pPr>
            <a:r>
              <a:rPr lang="en-US" altLang="en-US" sz="3200" dirty="0" smtClean="0">
                <a:solidFill>
                  <a:schemeClr val="tx1"/>
                </a:solidFill>
                <a:latin typeface="+mn-lt"/>
              </a:rPr>
              <a:t>Commonpractice.com – Hello Game</a:t>
            </a:r>
            <a:endParaRPr lang="en-US" altLang="en-US" sz="3200" dirty="0">
              <a:solidFill>
                <a:schemeClr val="tx1"/>
              </a:solidFill>
              <a:latin typeface="+mn-lt"/>
            </a:endParaRPr>
          </a:p>
          <a:p>
            <a:pPr eaLnBrk="1" hangingPunct="1">
              <a:spcBef>
                <a:spcPct val="0"/>
              </a:spcBef>
              <a:buClrTx/>
              <a:buSzTx/>
              <a:buFont typeface="Arial" panose="020B0604020202020204" pitchFamily="34" charset="0"/>
              <a:buChar char="•"/>
            </a:pPr>
            <a:r>
              <a:rPr lang="en-US" altLang="en-US" sz="3200" dirty="0">
                <a:solidFill>
                  <a:schemeClr val="tx1"/>
                </a:solidFill>
                <a:latin typeface="+mn-lt"/>
              </a:rPr>
              <a:t>PREPARE</a:t>
            </a:r>
          </a:p>
          <a:p>
            <a:pPr eaLnBrk="1" hangingPunct="1">
              <a:spcBef>
                <a:spcPct val="0"/>
              </a:spcBef>
              <a:buClrTx/>
              <a:buSzTx/>
              <a:buFont typeface="Arial" panose="020B0604020202020204" pitchFamily="34" charset="0"/>
              <a:buChar char="•"/>
            </a:pPr>
            <a:endParaRPr lang="en-US" altLang="en-US" sz="1800" dirty="0">
              <a:solidFill>
                <a:schemeClr val="tx1"/>
              </a:solidFill>
            </a:endParaRPr>
          </a:p>
        </p:txBody>
      </p:sp>
    </p:spTree>
    <p:extLst>
      <p:ext uri="{BB962C8B-B14F-4D97-AF65-F5344CB8AC3E}">
        <p14:creationId xmlns:p14="http://schemas.microsoft.com/office/powerpoint/2010/main" val="3113551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sz="3200" dirty="0" smtClean="0"/>
              <a:t>Answer these questions for yourself:</a:t>
            </a:r>
          </a:p>
        </p:txBody>
      </p:sp>
      <p:sp>
        <p:nvSpPr>
          <p:cNvPr id="25603" name="Content Placeholder 2"/>
          <p:cNvSpPr>
            <a:spLocks noGrp="1"/>
          </p:cNvSpPr>
          <p:nvPr>
            <p:ph idx="1"/>
          </p:nvPr>
        </p:nvSpPr>
        <p:spPr>
          <a:xfrm>
            <a:off x="545123" y="2514600"/>
            <a:ext cx="7130439" cy="3603625"/>
          </a:xfrm>
        </p:spPr>
        <p:txBody>
          <a:bodyPr/>
          <a:lstStyle/>
          <a:p>
            <a:r>
              <a:rPr lang="en-US" altLang="en-US" sz="2800" dirty="0" smtClean="0"/>
              <a:t>What do I understand about ‘the big picture’ of my illness?</a:t>
            </a:r>
          </a:p>
          <a:p>
            <a:r>
              <a:rPr lang="en-US" altLang="en-US" sz="2800" dirty="0" smtClean="0"/>
              <a:t>What are my goals if my health worsens?</a:t>
            </a:r>
          </a:p>
          <a:p>
            <a:r>
              <a:rPr lang="en-US" altLang="en-US" sz="2800" dirty="0" smtClean="0"/>
              <a:t>What are my fears?</a:t>
            </a:r>
          </a:p>
          <a:p>
            <a:r>
              <a:rPr lang="en-US" altLang="en-US" sz="2800" dirty="0" smtClean="0"/>
              <a:t>What trade-offs am I willing to make?  Not willing to make?</a:t>
            </a:r>
          </a:p>
          <a:p>
            <a:endParaRPr lang="en-US" altLang="en-US" dirty="0" smtClean="0"/>
          </a:p>
        </p:txBody>
      </p:sp>
    </p:spTree>
    <p:extLst>
      <p:ext uri="{BB962C8B-B14F-4D97-AF65-F5344CB8AC3E}">
        <p14:creationId xmlns:p14="http://schemas.microsoft.com/office/powerpoint/2010/main" val="2718227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253881" y="507023"/>
            <a:ext cx="6154615" cy="1201737"/>
          </a:xfrm>
        </p:spPr>
        <p:txBody>
          <a:bodyPr>
            <a:normAutofit/>
          </a:bodyPr>
          <a:lstStyle/>
          <a:p>
            <a:pPr eaLnBrk="1" hangingPunct="1"/>
            <a:r>
              <a:rPr lang="en-US" altLang="en-US" sz="3200" dirty="0" smtClean="0"/>
              <a:t>Feel empowered</a:t>
            </a:r>
            <a:r>
              <a:rPr lang="en-US" altLang="en-US" sz="3200" dirty="0" smtClean="0"/>
              <a:t>! </a:t>
            </a:r>
            <a:br>
              <a:rPr lang="en-US" altLang="en-US" sz="3200" dirty="0" smtClean="0"/>
            </a:br>
            <a:r>
              <a:rPr lang="en-US" altLang="en-US" sz="3200" dirty="0" smtClean="0"/>
              <a:t>Talk to your healthcare team</a:t>
            </a:r>
            <a:endParaRPr lang="en-US" altLang="en-US" sz="3200" dirty="0" smtClean="0"/>
          </a:p>
        </p:txBody>
      </p:sp>
      <p:sp>
        <p:nvSpPr>
          <p:cNvPr id="3" name="Content Placeholder 2"/>
          <p:cNvSpPr>
            <a:spLocks noGrp="1"/>
          </p:cNvSpPr>
          <p:nvPr>
            <p:ph idx="1"/>
          </p:nvPr>
        </p:nvSpPr>
        <p:spPr>
          <a:xfrm>
            <a:off x="483577" y="2022352"/>
            <a:ext cx="7921869" cy="3603625"/>
          </a:xfrm>
        </p:spPr>
        <p:txBody>
          <a:bodyPr/>
          <a:lstStyle/>
          <a:p>
            <a:pPr eaLnBrk="1" hangingPunct="1">
              <a:defRPr/>
            </a:pPr>
            <a:r>
              <a:rPr lang="en-US" sz="2800" dirty="0" smtClean="0"/>
              <a:t>Your goal isn’t to be an expert on the medical treatments (or have a loved one become an expert)</a:t>
            </a:r>
          </a:p>
          <a:p>
            <a:pPr marL="0" indent="0" eaLnBrk="1" hangingPunct="1">
              <a:buFont typeface="Brush Script MT" panose="03060802040406070304" pitchFamily="66" charset="0"/>
              <a:buNone/>
              <a:defRPr/>
            </a:pPr>
            <a:endParaRPr lang="en-US" sz="2800" dirty="0" smtClean="0"/>
          </a:p>
          <a:p>
            <a:pPr eaLnBrk="1" hangingPunct="1">
              <a:defRPr/>
            </a:pPr>
            <a:r>
              <a:rPr lang="en-US" sz="2800" b="1" i="1" dirty="0" smtClean="0"/>
              <a:t>You are an expert in your goals and values</a:t>
            </a:r>
          </a:p>
          <a:p>
            <a:pPr marL="0" indent="0" eaLnBrk="1" hangingPunct="1">
              <a:buFont typeface="Brush Script MT" panose="03060802040406070304" pitchFamily="66" charset="0"/>
              <a:buNone/>
              <a:defRPr/>
            </a:pPr>
            <a:endParaRPr lang="en-US" sz="2800" dirty="0"/>
          </a:p>
          <a:p>
            <a:pPr eaLnBrk="1" hangingPunct="1">
              <a:defRPr/>
            </a:pPr>
            <a:r>
              <a:rPr lang="en-US" sz="2800" dirty="0" smtClean="0"/>
              <a:t>Medical professionals can be the expert in the disease and treatment options</a:t>
            </a:r>
            <a:endParaRPr lang="en-US" sz="2800" dirty="0"/>
          </a:p>
        </p:txBody>
      </p:sp>
    </p:spTree>
    <p:extLst>
      <p:ext uri="{BB962C8B-B14F-4D97-AF65-F5344CB8AC3E}">
        <p14:creationId xmlns:p14="http://schemas.microsoft.com/office/powerpoint/2010/main" val="644848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655" y="2362200"/>
            <a:ext cx="7658222" cy="3603625"/>
          </a:xfrm>
        </p:spPr>
        <p:txBody>
          <a:bodyPr/>
          <a:lstStyle/>
          <a:p>
            <a:pPr eaLnBrk="1" hangingPunct="1">
              <a:defRPr/>
            </a:pPr>
            <a:r>
              <a:rPr lang="en-US" sz="2800" dirty="0" smtClean="0"/>
              <a:t>“Can you tell me what I can expect from this illness? What is my life likely to look like 6 months from now, 1 year from now, and 5 years from now?”</a:t>
            </a:r>
          </a:p>
          <a:p>
            <a:pPr marL="0" indent="0" eaLnBrk="1" hangingPunct="1">
              <a:buFont typeface="Brush Script MT" panose="03060802040406070304" pitchFamily="66" charset="0"/>
              <a:buNone/>
              <a:defRPr/>
            </a:pPr>
            <a:endParaRPr lang="en-US" sz="2800" dirty="0" smtClean="0"/>
          </a:p>
          <a:p>
            <a:pPr eaLnBrk="1" hangingPunct="1">
              <a:defRPr/>
            </a:pPr>
            <a:r>
              <a:rPr lang="en-US" sz="2800" dirty="0" smtClean="0"/>
              <a:t>“What can I expect about my ability to function independently?”</a:t>
            </a:r>
            <a:endParaRPr lang="en-US" sz="2800" dirty="0"/>
          </a:p>
        </p:txBody>
      </p:sp>
      <p:sp>
        <p:nvSpPr>
          <p:cNvPr id="5" name="Title 1"/>
          <p:cNvSpPr>
            <a:spLocks noGrp="1"/>
          </p:cNvSpPr>
          <p:nvPr>
            <p:ph type="title"/>
          </p:nvPr>
        </p:nvSpPr>
        <p:spPr>
          <a:xfrm>
            <a:off x="1028701" y="624011"/>
            <a:ext cx="7145338" cy="1201737"/>
          </a:xfrm>
        </p:spPr>
        <p:txBody>
          <a:bodyPr>
            <a:normAutofit/>
          </a:bodyPr>
          <a:lstStyle/>
          <a:p>
            <a:pPr eaLnBrk="1" hangingPunct="1"/>
            <a:r>
              <a:rPr lang="en-US" altLang="en-US" sz="3200" dirty="0" smtClean="0"/>
              <a:t>Feel empowered</a:t>
            </a:r>
            <a:r>
              <a:rPr lang="en-US" altLang="en-US" sz="3200" dirty="0" smtClean="0"/>
              <a:t>! </a:t>
            </a:r>
            <a:br>
              <a:rPr lang="en-US" altLang="en-US" sz="3200" dirty="0" smtClean="0"/>
            </a:br>
            <a:r>
              <a:rPr lang="en-US" altLang="en-US" sz="3200" dirty="0" smtClean="0"/>
              <a:t>Talk to your healthcare team</a:t>
            </a:r>
            <a:endParaRPr lang="en-US" altLang="en-US" sz="3200" dirty="0" smtClean="0"/>
          </a:p>
        </p:txBody>
      </p:sp>
    </p:spTree>
    <p:extLst>
      <p:ext uri="{BB962C8B-B14F-4D97-AF65-F5344CB8AC3E}">
        <p14:creationId xmlns:p14="http://schemas.microsoft.com/office/powerpoint/2010/main" val="1307449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86861" y="2209800"/>
            <a:ext cx="7930661" cy="3603625"/>
          </a:xfrm>
        </p:spPr>
        <p:txBody>
          <a:bodyPr/>
          <a:lstStyle/>
          <a:p>
            <a:pPr eaLnBrk="1" hangingPunct="1"/>
            <a:r>
              <a:rPr lang="en-US" altLang="en-US" sz="2400" dirty="0" smtClean="0"/>
              <a:t>“What can I expect to improve (or not improve) if I choose this course of treatment, or another course of treatment?”</a:t>
            </a:r>
          </a:p>
          <a:p>
            <a:pPr marL="114300" indent="0" eaLnBrk="1" hangingPunct="1">
              <a:buNone/>
            </a:pPr>
            <a:endParaRPr lang="en-US" altLang="en-US" sz="2400" dirty="0" smtClean="0"/>
          </a:p>
          <a:p>
            <a:pPr eaLnBrk="1" hangingPunct="1"/>
            <a:r>
              <a:rPr lang="en-US" altLang="en-US" sz="2400" dirty="0" smtClean="0"/>
              <a:t>“What is the best I could hope for if I choose this and what is the likely outcome if I choose ____”</a:t>
            </a:r>
          </a:p>
          <a:p>
            <a:pPr eaLnBrk="1" hangingPunct="1"/>
            <a:endParaRPr lang="en-US" altLang="en-US" sz="2400" dirty="0" smtClean="0"/>
          </a:p>
          <a:p>
            <a:pPr eaLnBrk="1" hangingPunct="1"/>
            <a:r>
              <a:rPr lang="en-US" altLang="en-US" sz="2400" dirty="0" smtClean="0"/>
              <a:t>“What would I expect if I choose to do no interventions?”</a:t>
            </a:r>
          </a:p>
        </p:txBody>
      </p:sp>
      <p:sp>
        <p:nvSpPr>
          <p:cNvPr id="4" name="Title 1"/>
          <p:cNvSpPr>
            <a:spLocks noGrp="1"/>
          </p:cNvSpPr>
          <p:nvPr>
            <p:ph type="title"/>
          </p:nvPr>
        </p:nvSpPr>
        <p:spPr>
          <a:xfrm>
            <a:off x="1301262" y="545002"/>
            <a:ext cx="7145338" cy="1201737"/>
          </a:xfrm>
        </p:spPr>
        <p:txBody>
          <a:bodyPr>
            <a:normAutofit/>
          </a:bodyPr>
          <a:lstStyle/>
          <a:p>
            <a:pPr eaLnBrk="1" hangingPunct="1"/>
            <a:r>
              <a:rPr lang="en-US" altLang="en-US" sz="3200" dirty="0" smtClean="0"/>
              <a:t>Feel empowered</a:t>
            </a:r>
            <a:r>
              <a:rPr lang="en-US" altLang="en-US" sz="3200" dirty="0" smtClean="0"/>
              <a:t>! </a:t>
            </a:r>
            <a:br>
              <a:rPr lang="en-US" altLang="en-US" sz="3200" dirty="0" smtClean="0"/>
            </a:br>
            <a:r>
              <a:rPr lang="en-US" altLang="en-US" sz="3200" dirty="0" smtClean="0"/>
              <a:t>Talk to your healthcare team</a:t>
            </a:r>
            <a:endParaRPr lang="en-US" altLang="en-US" sz="3200" dirty="0" smtClean="0"/>
          </a:p>
        </p:txBody>
      </p:sp>
    </p:spTree>
    <p:extLst>
      <p:ext uri="{BB962C8B-B14F-4D97-AF65-F5344CB8AC3E}">
        <p14:creationId xmlns:p14="http://schemas.microsoft.com/office/powerpoint/2010/main" val="1804082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330" y="1486267"/>
            <a:ext cx="7268307" cy="3824287"/>
          </a:xfrm>
        </p:spPr>
        <p:txBody>
          <a:bodyPr rtlCol="0">
            <a:noAutofit/>
          </a:bodyPr>
          <a:lstStyle/>
          <a:p>
            <a:pPr marL="274320" indent="-274320" eaLnBrk="1" fontAlgn="auto" hangingPunct="1">
              <a:spcAft>
                <a:spcPts val="0"/>
              </a:spcAft>
              <a:defRPr/>
            </a:pPr>
            <a:r>
              <a:rPr lang="en-US" sz="2400" dirty="0" smtClean="0"/>
              <a:t>Start the process before it is ‘a crisis’</a:t>
            </a:r>
          </a:p>
          <a:p>
            <a:pPr marL="274320" indent="-274320" eaLnBrk="1" fontAlgn="auto" hangingPunct="1">
              <a:spcAft>
                <a:spcPts val="0"/>
              </a:spcAft>
              <a:defRPr/>
            </a:pPr>
            <a:endParaRPr lang="en-US" sz="2400" dirty="0" smtClean="0"/>
          </a:p>
          <a:p>
            <a:pPr marL="274320" indent="-274320" eaLnBrk="1" fontAlgn="auto" hangingPunct="1">
              <a:spcAft>
                <a:spcPts val="0"/>
              </a:spcAft>
              <a:defRPr/>
            </a:pPr>
            <a:r>
              <a:rPr lang="en-US" sz="2400" dirty="0" smtClean="0"/>
              <a:t>Aim to talk about this with your doctor at an annual visit </a:t>
            </a:r>
          </a:p>
          <a:p>
            <a:pPr marL="274320" indent="-274320" eaLnBrk="1" fontAlgn="auto" hangingPunct="1">
              <a:spcAft>
                <a:spcPts val="0"/>
              </a:spcAft>
              <a:defRPr/>
            </a:pPr>
            <a:endParaRPr lang="en-US" sz="2400" dirty="0" smtClean="0"/>
          </a:p>
          <a:p>
            <a:pPr marL="274320" indent="-274320" eaLnBrk="1" fontAlgn="auto" hangingPunct="1">
              <a:spcAft>
                <a:spcPts val="0"/>
              </a:spcAft>
              <a:defRPr/>
            </a:pPr>
            <a:r>
              <a:rPr lang="en-US" sz="2400" i="1" dirty="0" smtClean="0"/>
              <a:t>Bring your appointed decision maker with you.</a:t>
            </a:r>
          </a:p>
          <a:p>
            <a:pPr marL="274320" indent="-274320" eaLnBrk="1" fontAlgn="auto" hangingPunct="1">
              <a:spcAft>
                <a:spcPts val="0"/>
              </a:spcAft>
              <a:defRPr/>
            </a:pPr>
            <a:endParaRPr lang="en-US" sz="2400" dirty="0" smtClean="0"/>
          </a:p>
          <a:p>
            <a:pPr marL="274320" indent="-274320" eaLnBrk="1" fontAlgn="auto" hangingPunct="1">
              <a:spcAft>
                <a:spcPts val="0"/>
              </a:spcAft>
              <a:defRPr/>
            </a:pPr>
            <a:r>
              <a:rPr lang="en-US" sz="2400" dirty="0" smtClean="0"/>
              <a:t>Ask a lot of questions.</a:t>
            </a:r>
          </a:p>
          <a:p>
            <a:pPr marL="274320" indent="-274320" eaLnBrk="1" fontAlgn="auto" hangingPunct="1">
              <a:spcAft>
                <a:spcPts val="0"/>
              </a:spcAft>
              <a:defRPr/>
            </a:pPr>
            <a:endParaRPr lang="en-US" sz="2400" dirty="0" smtClean="0"/>
          </a:p>
          <a:p>
            <a:pPr marL="274320" indent="-274320" eaLnBrk="1" fontAlgn="auto" hangingPunct="1">
              <a:spcAft>
                <a:spcPts val="0"/>
              </a:spcAft>
              <a:defRPr/>
            </a:pPr>
            <a:r>
              <a:rPr lang="en-US" sz="2400" dirty="0" smtClean="0"/>
              <a:t>YOU DON’T HAVE TO DECIDE ANYTHING RIGHT AWAY.</a:t>
            </a:r>
          </a:p>
        </p:txBody>
      </p:sp>
      <p:sp>
        <p:nvSpPr>
          <p:cNvPr id="34819" name="Title 1"/>
          <p:cNvSpPr>
            <a:spLocks noGrp="1"/>
          </p:cNvSpPr>
          <p:nvPr>
            <p:ph type="title"/>
          </p:nvPr>
        </p:nvSpPr>
        <p:spPr>
          <a:xfrm>
            <a:off x="580292" y="315835"/>
            <a:ext cx="8229600" cy="1170432"/>
          </a:xfrm>
        </p:spPr>
        <p:txBody>
          <a:bodyPr>
            <a:normAutofit/>
          </a:bodyPr>
          <a:lstStyle/>
          <a:p>
            <a:pPr eaLnBrk="1" hangingPunct="1"/>
            <a:r>
              <a:rPr lang="en-US" altLang="en-US" sz="3200" dirty="0" smtClean="0"/>
              <a:t>Tips for success</a:t>
            </a:r>
          </a:p>
        </p:txBody>
      </p:sp>
    </p:spTree>
    <p:extLst>
      <p:ext uri="{BB962C8B-B14F-4D97-AF65-F5344CB8AC3E}">
        <p14:creationId xmlns:p14="http://schemas.microsoft.com/office/powerpoint/2010/main" val="476345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38200" y="638786"/>
            <a:ext cx="6964363" cy="1201737"/>
          </a:xfrm>
        </p:spPr>
        <p:txBody>
          <a:bodyPr>
            <a:normAutofit/>
          </a:bodyPr>
          <a:lstStyle/>
          <a:p>
            <a:pPr eaLnBrk="1" hangingPunct="1"/>
            <a:r>
              <a:rPr lang="en-US" altLang="en-US" sz="3200" dirty="0" smtClean="0"/>
              <a:t>Resources</a:t>
            </a:r>
          </a:p>
        </p:txBody>
      </p:sp>
      <p:sp>
        <p:nvSpPr>
          <p:cNvPr id="3" name="Content Placeholder 2"/>
          <p:cNvSpPr>
            <a:spLocks noGrp="1"/>
          </p:cNvSpPr>
          <p:nvPr>
            <p:ph idx="1"/>
          </p:nvPr>
        </p:nvSpPr>
        <p:spPr>
          <a:xfrm>
            <a:off x="914400" y="1676400"/>
            <a:ext cx="7391400" cy="4267200"/>
          </a:xfrm>
        </p:spPr>
        <p:txBody>
          <a:bodyPr/>
          <a:lstStyle/>
          <a:p>
            <a:pPr marL="274320" indent="-274320" eaLnBrk="1" fontAlgn="auto" hangingPunct="1">
              <a:spcAft>
                <a:spcPts val="0"/>
              </a:spcAft>
              <a:defRPr/>
            </a:pPr>
            <a:r>
              <a:rPr lang="en-US" sz="2400" b="1" dirty="0"/>
              <a:t>The conversation project </a:t>
            </a:r>
          </a:p>
          <a:p>
            <a:pPr marL="641033" lvl="1" indent="-274320" eaLnBrk="1" fontAlgn="auto" hangingPunct="1">
              <a:spcAft>
                <a:spcPts val="0"/>
              </a:spcAft>
              <a:defRPr/>
            </a:pPr>
            <a:r>
              <a:rPr lang="en-US" sz="2400" dirty="0">
                <a:hlinkClick r:id="rId2"/>
              </a:rPr>
              <a:t>http://www.theconversationproject.org</a:t>
            </a:r>
            <a:endParaRPr lang="en-US" sz="2400" dirty="0"/>
          </a:p>
          <a:p>
            <a:pPr marL="274320" indent="-274320" eaLnBrk="1" fontAlgn="auto" hangingPunct="1">
              <a:spcAft>
                <a:spcPts val="0"/>
              </a:spcAft>
              <a:defRPr/>
            </a:pPr>
            <a:r>
              <a:rPr lang="en-US" sz="2400" b="1" dirty="0"/>
              <a:t>Prepare </a:t>
            </a:r>
            <a:r>
              <a:rPr lang="en-US" sz="2400" b="1" dirty="0" smtClean="0"/>
              <a:t>for your </a:t>
            </a:r>
            <a:r>
              <a:rPr lang="en-US" sz="2400" b="1" dirty="0"/>
              <a:t>care</a:t>
            </a:r>
          </a:p>
          <a:p>
            <a:pPr marL="641033" lvl="1" indent="-274320" eaLnBrk="1" fontAlgn="auto" hangingPunct="1">
              <a:spcAft>
                <a:spcPts val="0"/>
              </a:spcAft>
              <a:defRPr/>
            </a:pPr>
            <a:r>
              <a:rPr lang="en-US" sz="2400" dirty="0">
                <a:hlinkClick r:id="rId3"/>
              </a:rPr>
              <a:t>http://</a:t>
            </a:r>
            <a:r>
              <a:rPr lang="en-US" sz="2400" dirty="0" smtClean="0">
                <a:hlinkClick r:id="rId3"/>
              </a:rPr>
              <a:t>www.prepareforyourcare.org</a:t>
            </a:r>
            <a:endParaRPr lang="en-US" sz="2400" dirty="0"/>
          </a:p>
          <a:p>
            <a:pPr marL="274320" indent="-274320" eaLnBrk="1" fontAlgn="auto" hangingPunct="1">
              <a:spcAft>
                <a:spcPts val="0"/>
              </a:spcAft>
              <a:defRPr/>
            </a:pPr>
            <a:r>
              <a:rPr lang="en-US" sz="2400" b="1" dirty="0" smtClean="0"/>
              <a:t>Five Wishes</a:t>
            </a:r>
          </a:p>
          <a:p>
            <a:pPr marL="641033" lvl="1" indent="-274320" eaLnBrk="1" fontAlgn="auto" hangingPunct="1">
              <a:spcAft>
                <a:spcPts val="0"/>
              </a:spcAft>
              <a:defRPr/>
            </a:pPr>
            <a:r>
              <a:rPr lang="en-US" sz="2400" u="sng" dirty="0" smtClean="0">
                <a:hlinkClick r:id="rId4"/>
              </a:rPr>
              <a:t>http</a:t>
            </a:r>
            <a:r>
              <a:rPr lang="en-US" sz="2400" u="sng" dirty="0">
                <a:hlinkClick r:id="rId4"/>
              </a:rPr>
              <a:t>://</a:t>
            </a:r>
            <a:r>
              <a:rPr lang="en-US" sz="2400" u="sng" dirty="0" smtClean="0">
                <a:hlinkClick r:id="rId4"/>
              </a:rPr>
              <a:t>www.agingwithdignity.org/5wishes.html</a:t>
            </a:r>
            <a:endParaRPr lang="en-US" sz="2400" dirty="0"/>
          </a:p>
          <a:p>
            <a:pPr marL="274320" indent="-274320" eaLnBrk="1" fontAlgn="auto" hangingPunct="1">
              <a:spcAft>
                <a:spcPts val="0"/>
              </a:spcAft>
              <a:defRPr/>
            </a:pPr>
            <a:r>
              <a:rPr lang="en-US" sz="2400" b="1" dirty="0"/>
              <a:t>Consumer’s Toolkit for Advance Care </a:t>
            </a:r>
            <a:r>
              <a:rPr lang="en-US" sz="2400" b="1" dirty="0" smtClean="0"/>
              <a:t>Planning</a:t>
            </a:r>
          </a:p>
          <a:p>
            <a:pPr marL="641033" lvl="1" indent="-274320" eaLnBrk="1" fontAlgn="auto" hangingPunct="1">
              <a:spcAft>
                <a:spcPts val="0"/>
              </a:spcAft>
              <a:defRPr/>
            </a:pPr>
            <a:r>
              <a:rPr lang="en-US" sz="2400" u="sng" dirty="0" smtClean="0">
                <a:hlinkClick r:id="rId5"/>
              </a:rPr>
              <a:t>www.abanet.org/aging</a:t>
            </a:r>
            <a:endParaRPr lang="en-US" sz="2400" u="sng" dirty="0" smtClean="0"/>
          </a:p>
          <a:p>
            <a:pPr marL="274320" indent="-274320" eaLnBrk="1" fontAlgn="auto" hangingPunct="1">
              <a:spcAft>
                <a:spcPts val="0"/>
              </a:spcAft>
              <a:buClr>
                <a:srgbClr val="AA2B1E"/>
              </a:buClr>
              <a:defRPr/>
            </a:pPr>
            <a:r>
              <a:rPr lang="en-US" sz="2400" dirty="0" smtClean="0"/>
              <a:t>Hospice </a:t>
            </a:r>
            <a:r>
              <a:rPr lang="en-US" sz="2400" dirty="0"/>
              <a:t>and Palliative Care Organization</a:t>
            </a:r>
          </a:p>
          <a:p>
            <a:pPr marL="641033" lvl="1" indent="-274320" eaLnBrk="1" fontAlgn="auto" hangingPunct="1">
              <a:spcAft>
                <a:spcPts val="0"/>
              </a:spcAft>
              <a:buClr>
                <a:srgbClr val="AA2B1E"/>
              </a:buClr>
              <a:defRPr/>
            </a:pPr>
            <a:r>
              <a:rPr lang="en-US" sz="2400" u="sng" dirty="0" err="1" smtClean="0">
                <a:solidFill>
                  <a:srgbClr val="FF0000"/>
                </a:solidFill>
              </a:rPr>
              <a:t>CaringInfo.Org</a:t>
            </a:r>
            <a:endParaRPr lang="en-US" sz="2400" u="sng" dirty="0" smtClean="0">
              <a:solidFill>
                <a:srgbClr val="FF0000"/>
              </a:solidFill>
            </a:endParaRPr>
          </a:p>
          <a:p>
            <a:pPr marL="366713" lvl="1" indent="0" eaLnBrk="1" fontAlgn="auto" hangingPunct="1">
              <a:spcAft>
                <a:spcPts val="0"/>
              </a:spcAft>
              <a:buFont typeface="Brush Script MT" panose="03060802040406070304" pitchFamily="66" charset="0"/>
              <a:buNone/>
              <a:defRPr/>
            </a:pPr>
            <a:endParaRPr lang="en-US" dirty="0" smtClean="0"/>
          </a:p>
        </p:txBody>
      </p:sp>
    </p:spTree>
    <p:extLst>
      <p:ext uri="{BB962C8B-B14F-4D97-AF65-F5344CB8AC3E}">
        <p14:creationId xmlns:p14="http://schemas.microsoft.com/office/powerpoint/2010/main" val="1628438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live life to full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69" y="802080"/>
            <a:ext cx="3516923" cy="53086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202469" y="863964"/>
            <a:ext cx="3851285" cy="5360989"/>
          </a:xfrm>
          <a:prstGeom prst="rect">
            <a:avLst/>
          </a:prstGeom>
        </p:spPr>
      </p:pic>
    </p:spTree>
    <p:extLst>
      <p:ext uri="{BB962C8B-B14F-4D97-AF65-F5344CB8AC3E}">
        <p14:creationId xmlns:p14="http://schemas.microsoft.com/office/powerpoint/2010/main" val="647387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90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1" y="1600201"/>
            <a:ext cx="6592888" cy="4122738"/>
          </a:xfrm>
        </p:spPr>
        <p:txBody>
          <a:bodyPr rtlCol="0">
            <a:normAutofit/>
          </a:bodyPr>
          <a:lstStyle/>
          <a:p>
            <a:pPr marL="274320" indent="-274320" eaLnBrk="1" fontAlgn="auto" hangingPunct="1">
              <a:spcAft>
                <a:spcPts val="0"/>
              </a:spcAft>
              <a:defRPr/>
            </a:pPr>
            <a:r>
              <a:rPr lang="en-US" sz="2800" b="1" dirty="0"/>
              <a:t>82%</a:t>
            </a:r>
            <a:r>
              <a:rPr lang="en-US" sz="2800" dirty="0"/>
              <a:t> of people say it’s important to put their wishes in </a:t>
            </a:r>
            <a:r>
              <a:rPr lang="en-US" sz="2800" dirty="0" smtClean="0"/>
              <a:t>writing</a:t>
            </a:r>
          </a:p>
          <a:p>
            <a:pPr marL="0" indent="0" eaLnBrk="1" fontAlgn="auto" hangingPunct="1">
              <a:spcAft>
                <a:spcPts val="0"/>
              </a:spcAft>
              <a:buFont typeface="Brush Script MT" panose="03060802040406070304" pitchFamily="66" charset="0"/>
              <a:buNone/>
              <a:defRPr/>
            </a:pPr>
            <a:endParaRPr lang="en-US" sz="2800" dirty="0"/>
          </a:p>
          <a:p>
            <a:pPr marL="274320" indent="-274320" eaLnBrk="1" fontAlgn="auto" hangingPunct="1">
              <a:spcAft>
                <a:spcPts val="0"/>
              </a:spcAft>
              <a:defRPr/>
            </a:pPr>
            <a:r>
              <a:rPr lang="en-US" sz="2800" b="1" dirty="0"/>
              <a:t>23%</a:t>
            </a:r>
            <a:r>
              <a:rPr lang="en-US" sz="2800" dirty="0"/>
              <a:t> have actually done it</a:t>
            </a:r>
          </a:p>
          <a:p>
            <a:pPr marL="274320" indent="-274320" eaLnBrk="1" fontAlgn="auto" hangingPunct="1">
              <a:spcAft>
                <a:spcPts val="0"/>
              </a:spcAft>
              <a:defRPr/>
            </a:pPr>
            <a:endParaRPr lang="en-US" dirty="0" smtClean="0"/>
          </a:p>
          <a:p>
            <a:pPr marL="274320" indent="-274320" eaLnBrk="1" fontAlgn="auto" hangingPunct="1">
              <a:spcAft>
                <a:spcPts val="0"/>
              </a:spcAft>
              <a:defRPr/>
            </a:pPr>
            <a:endParaRPr lang="en-US" dirty="0"/>
          </a:p>
          <a:p>
            <a:pPr marL="274320" indent="-274320" eaLnBrk="1" fontAlgn="auto" hangingPunct="1">
              <a:spcAft>
                <a:spcPts val="0"/>
              </a:spcAft>
              <a:defRPr/>
            </a:pPr>
            <a:endParaRPr lang="en-US" dirty="0" smtClean="0"/>
          </a:p>
          <a:p>
            <a:pPr marL="1280160" lvl="3" eaLnBrk="1" fontAlgn="auto" hangingPunct="1">
              <a:spcAft>
                <a:spcPts val="0"/>
              </a:spcAft>
              <a:defRPr/>
            </a:pPr>
            <a:r>
              <a:rPr lang="en-US" dirty="0" smtClean="0"/>
              <a:t>Source</a:t>
            </a:r>
            <a:r>
              <a:rPr lang="en-US" dirty="0"/>
              <a:t>: Survey of Californians by the California HealthCare Foundation (</a:t>
            </a:r>
            <a:r>
              <a:rPr lang="en-US" dirty="0" smtClean="0"/>
              <a:t>2012</a:t>
            </a:r>
            <a:r>
              <a:rPr lang="en-US" dirty="0"/>
              <a:t>)</a:t>
            </a:r>
          </a:p>
        </p:txBody>
      </p:sp>
    </p:spTree>
    <p:extLst>
      <p:ext uri="{BB962C8B-B14F-4D97-AF65-F5344CB8AC3E}">
        <p14:creationId xmlns:p14="http://schemas.microsoft.com/office/powerpoint/2010/main" val="1819469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1" y="1447801"/>
            <a:ext cx="6288088" cy="4275138"/>
          </a:xfrm>
        </p:spPr>
        <p:txBody>
          <a:bodyPr/>
          <a:lstStyle/>
          <a:p>
            <a:r>
              <a:rPr lang="en-US" sz="2800" dirty="0" smtClean="0"/>
              <a:t>80% of patients say they would definitely or most likely want to talk with a doctor about end-of-life wishes</a:t>
            </a:r>
          </a:p>
          <a:p>
            <a:endParaRPr lang="en-US" sz="2800" dirty="0"/>
          </a:p>
          <a:p>
            <a:r>
              <a:rPr lang="en-US" sz="2800" dirty="0" smtClean="0"/>
              <a:t>7% have had a doctor speak with them about end-of-life wishes</a:t>
            </a:r>
            <a:endParaRPr lang="en-US" sz="2800" dirty="0"/>
          </a:p>
        </p:txBody>
      </p:sp>
      <p:pic>
        <p:nvPicPr>
          <p:cNvPr id="4" name="Picture 3"/>
          <p:cNvPicPr>
            <a:picLocks noChangeAspect="1"/>
          </p:cNvPicPr>
          <p:nvPr/>
        </p:nvPicPr>
        <p:blipFill>
          <a:blip r:embed="rId2"/>
          <a:stretch>
            <a:fillRect/>
          </a:stretch>
        </p:blipFill>
        <p:spPr>
          <a:xfrm>
            <a:off x="1291596" y="5638800"/>
            <a:ext cx="6448098" cy="399309"/>
          </a:xfrm>
          <a:prstGeom prst="rect">
            <a:avLst/>
          </a:prstGeom>
        </p:spPr>
      </p:pic>
    </p:spTree>
    <p:extLst>
      <p:ext uri="{BB962C8B-B14F-4D97-AF65-F5344CB8AC3E}">
        <p14:creationId xmlns:p14="http://schemas.microsoft.com/office/powerpoint/2010/main" val="221556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65992" y="1524001"/>
            <a:ext cx="7965832" cy="4198938"/>
          </a:xfrm>
        </p:spPr>
        <p:txBody>
          <a:bodyPr/>
          <a:lstStyle/>
          <a:p>
            <a:pPr eaLnBrk="1" hangingPunct="1"/>
            <a:r>
              <a:rPr lang="en-US" altLang="en-US" dirty="0" smtClean="0"/>
              <a:t>3 out of every 4 people are unable to make some or all their own decisions at the end of their life</a:t>
            </a:r>
          </a:p>
          <a:p>
            <a:pPr eaLnBrk="1" hangingPunct="1"/>
            <a:endParaRPr lang="en-US" altLang="en-US" dirty="0" smtClean="0"/>
          </a:p>
          <a:p>
            <a:pPr eaLnBrk="1" hangingPunct="1"/>
            <a:r>
              <a:rPr lang="en-US" altLang="en-US" dirty="0" smtClean="0"/>
              <a:t>Family members asked to “guess” what a loved one’s decision would be were accurate approximately 50% of the time!</a:t>
            </a:r>
          </a:p>
          <a:p>
            <a:pPr marL="1050925" lvl="3" indent="0" eaLnBrk="1" hangingPunct="1">
              <a:buNone/>
            </a:pPr>
            <a:endParaRPr lang="en-US" altLang="en-US" sz="2400" dirty="0"/>
          </a:p>
          <a:p>
            <a:pPr marL="1050925" lvl="3" indent="0" eaLnBrk="1" hangingPunct="1">
              <a:buNone/>
            </a:pPr>
            <a:endParaRPr lang="en-US" altLang="en-US" sz="2400" dirty="0" smtClean="0"/>
          </a:p>
          <a:p>
            <a:pPr marL="1050925" lvl="3" indent="0" eaLnBrk="1" hangingPunct="1">
              <a:buNone/>
            </a:pPr>
            <a:endParaRPr lang="en-US" altLang="en-US" sz="2400" dirty="0"/>
          </a:p>
          <a:p>
            <a:pPr lvl="3" eaLnBrk="1" hangingPunct="1"/>
            <a:r>
              <a:rPr lang="en-US" altLang="en-US" sz="2400" dirty="0" smtClean="0"/>
              <a:t>Source</a:t>
            </a:r>
            <a:r>
              <a:rPr lang="en-US" altLang="en-US" sz="2400" dirty="0" smtClean="0"/>
              <a:t>: New England Journal of </a:t>
            </a:r>
            <a:r>
              <a:rPr lang="en-US" altLang="en-US" sz="2400" dirty="0" smtClean="0"/>
              <a:t>Medicine </a:t>
            </a:r>
            <a:r>
              <a:rPr lang="en-US" altLang="en-US" sz="2400" dirty="0" smtClean="0"/>
              <a:t>2010</a:t>
            </a:r>
          </a:p>
        </p:txBody>
      </p:sp>
    </p:spTree>
    <p:extLst>
      <p:ext uri="{BB962C8B-B14F-4D97-AF65-F5344CB8AC3E}">
        <p14:creationId xmlns:p14="http://schemas.microsoft.com/office/powerpoint/2010/main" val="185106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219200"/>
            <a:ext cx="6364288" cy="4724400"/>
          </a:xfrm>
        </p:spPr>
        <p:txBody>
          <a:bodyPr rtlCol="0">
            <a:normAutofit fontScale="92500" lnSpcReduction="10000"/>
          </a:bodyPr>
          <a:lstStyle/>
          <a:p>
            <a:pPr marL="274320" indent="-274320" eaLnBrk="1" fontAlgn="auto" hangingPunct="1">
              <a:spcAft>
                <a:spcPts val="0"/>
              </a:spcAft>
              <a:defRPr/>
            </a:pPr>
            <a:r>
              <a:rPr lang="en-US" sz="3200" b="1" dirty="0" smtClean="0"/>
              <a:t>Preferences: 70</a:t>
            </a:r>
            <a:r>
              <a:rPr lang="en-US" sz="3200" b="1" dirty="0"/>
              <a:t>%</a:t>
            </a:r>
            <a:r>
              <a:rPr lang="en-US" sz="3200" dirty="0"/>
              <a:t> of people say they prefer to die at </a:t>
            </a:r>
            <a:r>
              <a:rPr lang="en-US" sz="3200" dirty="0" smtClean="0"/>
              <a:t>home</a:t>
            </a:r>
          </a:p>
          <a:p>
            <a:pPr marL="0" indent="0" eaLnBrk="1" fontAlgn="auto" hangingPunct="1">
              <a:spcAft>
                <a:spcPts val="0"/>
              </a:spcAft>
              <a:buFont typeface="Brush Script MT" panose="03060802040406070304" pitchFamily="66" charset="0"/>
              <a:buNone/>
              <a:defRPr/>
            </a:pPr>
            <a:endParaRPr lang="en-US" sz="3200" dirty="0"/>
          </a:p>
          <a:p>
            <a:pPr marL="274320" indent="-274320" eaLnBrk="1" fontAlgn="auto" hangingPunct="1">
              <a:spcAft>
                <a:spcPts val="0"/>
              </a:spcAft>
              <a:defRPr/>
            </a:pPr>
            <a:r>
              <a:rPr lang="en-US" sz="3200" b="1" dirty="0" smtClean="0"/>
              <a:t>Reality: 70</a:t>
            </a:r>
            <a:r>
              <a:rPr lang="en-US" sz="3200" b="1" dirty="0"/>
              <a:t>%</a:t>
            </a:r>
            <a:r>
              <a:rPr lang="en-US" sz="3200" dirty="0"/>
              <a:t> die in a hospital, nursing home, or long-term care facility</a:t>
            </a:r>
          </a:p>
          <a:p>
            <a:pPr marL="274320" indent="-274320" eaLnBrk="1" fontAlgn="auto" hangingPunct="1">
              <a:spcAft>
                <a:spcPts val="0"/>
              </a:spcAft>
              <a:defRPr/>
            </a:pPr>
            <a:endParaRPr lang="en-US" dirty="0" smtClean="0"/>
          </a:p>
          <a:p>
            <a:pPr marL="274320" indent="-274320" eaLnBrk="1" fontAlgn="auto" hangingPunct="1">
              <a:spcAft>
                <a:spcPts val="0"/>
              </a:spcAft>
              <a:defRPr/>
            </a:pPr>
            <a:endParaRPr lang="en-US" dirty="0" smtClean="0"/>
          </a:p>
          <a:p>
            <a:pPr marL="274320" indent="-274320" eaLnBrk="1" fontAlgn="auto" hangingPunct="1">
              <a:spcAft>
                <a:spcPts val="0"/>
              </a:spcAft>
              <a:defRPr/>
            </a:pPr>
            <a:endParaRPr lang="en-US" dirty="0"/>
          </a:p>
          <a:p>
            <a:pPr marL="274320" indent="-274320" eaLnBrk="1" fontAlgn="auto" hangingPunct="1">
              <a:spcAft>
                <a:spcPts val="0"/>
              </a:spcAft>
              <a:defRPr/>
            </a:pPr>
            <a:endParaRPr lang="en-US" dirty="0"/>
          </a:p>
          <a:p>
            <a:pPr marL="1280160" lvl="3" eaLnBrk="1" fontAlgn="auto" hangingPunct="1">
              <a:spcAft>
                <a:spcPts val="0"/>
              </a:spcAft>
              <a:defRPr/>
            </a:pPr>
            <a:r>
              <a:rPr lang="en-US" dirty="0" smtClean="0"/>
              <a:t>Source</a:t>
            </a:r>
            <a:r>
              <a:rPr lang="en-US" dirty="0"/>
              <a:t>: Centers for Disease Control (</a:t>
            </a:r>
            <a:r>
              <a:rPr lang="en-US" dirty="0" smtClean="0"/>
              <a:t>2013)</a:t>
            </a:r>
            <a:endParaRPr lang="en-US" dirty="0"/>
          </a:p>
          <a:p>
            <a:pPr marL="0" indent="0" eaLnBrk="1" fontAlgn="auto" hangingPunct="1">
              <a:spcAft>
                <a:spcPts val="0"/>
              </a:spcAft>
              <a:buFont typeface="Brush Script MT" panose="03060802040406070304" pitchFamily="66" charset="0"/>
              <a:buNone/>
              <a:defRPr/>
            </a:pPr>
            <a:endParaRPr lang="en-US" dirty="0"/>
          </a:p>
        </p:txBody>
      </p:sp>
    </p:spTree>
    <p:extLst>
      <p:ext uri="{BB962C8B-B14F-4D97-AF65-F5344CB8AC3E}">
        <p14:creationId xmlns:p14="http://schemas.microsoft.com/office/powerpoint/2010/main" val="3096492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It’s not that </a:t>
            </a:r>
            <a:r>
              <a:rPr lang="en-US" altLang="en-US" dirty="0" smtClean="0"/>
              <a:t>simple….</a:t>
            </a:r>
            <a:endParaRPr lang="en-US" altLang="en-US" dirty="0" smtClean="0"/>
          </a:p>
        </p:txBody>
      </p:sp>
      <p:sp>
        <p:nvSpPr>
          <p:cNvPr id="11267" name="Content Placeholder 2"/>
          <p:cNvSpPr>
            <a:spLocks noGrp="1"/>
          </p:cNvSpPr>
          <p:nvPr>
            <p:ph idx="1"/>
          </p:nvPr>
        </p:nvSpPr>
        <p:spPr/>
        <p:txBody>
          <a:bodyPr/>
          <a:lstStyle/>
          <a:p>
            <a:r>
              <a:rPr lang="en-US" altLang="en-US" dirty="0" smtClean="0"/>
              <a:t>“The leading cause of US deaths have moved away from infectious illnesses and towards chronic conditions. </a:t>
            </a:r>
          </a:p>
          <a:p>
            <a:endParaRPr lang="en-US" altLang="en-US" dirty="0" smtClean="0"/>
          </a:p>
          <a:p>
            <a:r>
              <a:rPr lang="en-US" altLang="en-US" dirty="0" smtClean="0"/>
              <a:t>Many patients near end of life may have a longer disease trajectory than in the past and more time to consider their options for care.</a:t>
            </a:r>
            <a:endParaRPr lang="en-US" altLang="en-US" dirty="0" smtClean="0"/>
          </a:p>
        </p:txBody>
      </p:sp>
      <p:pic>
        <p:nvPicPr>
          <p:cNvPr id="2" name="Picture 1"/>
          <p:cNvPicPr>
            <a:picLocks noChangeAspect="1"/>
          </p:cNvPicPr>
          <p:nvPr/>
        </p:nvPicPr>
        <p:blipFill>
          <a:blip r:embed="rId2"/>
          <a:stretch>
            <a:fillRect/>
          </a:stretch>
        </p:blipFill>
        <p:spPr>
          <a:xfrm>
            <a:off x="3508131" y="4052902"/>
            <a:ext cx="2859698" cy="1906465"/>
          </a:xfrm>
          <a:prstGeom prst="rect">
            <a:avLst/>
          </a:prstGeom>
        </p:spPr>
      </p:pic>
    </p:spTree>
    <p:extLst>
      <p:ext uri="{BB962C8B-B14F-4D97-AF65-F5344CB8AC3E}">
        <p14:creationId xmlns:p14="http://schemas.microsoft.com/office/powerpoint/2010/main" val="2725654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ght content">
  <a:themeElements>
    <a:clrScheme name="Custom 1">
      <a:dk1>
        <a:srgbClr val="011E40"/>
      </a:dk1>
      <a:lt1>
        <a:sysClr val="window" lastClr="FFFFFF"/>
      </a:lt1>
      <a:dk2>
        <a:srgbClr val="2F5897"/>
      </a:dk2>
      <a:lt2>
        <a:srgbClr val="E4E9EF"/>
      </a:lt2>
      <a:accent1>
        <a:srgbClr val="307FE2"/>
      </a:accent1>
      <a:accent2>
        <a:srgbClr val="F8E08E"/>
      </a:accent2>
      <a:accent3>
        <a:srgbClr val="80225F"/>
      </a:accent3>
      <a:accent4>
        <a:srgbClr val="011E40"/>
      </a:accent4>
      <a:accent5>
        <a:srgbClr val="C4B000"/>
      </a:accent5>
      <a:accent6>
        <a:srgbClr val="89813D"/>
      </a:accent6>
      <a:hlink>
        <a:srgbClr val="2DCCD3"/>
      </a:hlink>
      <a:folHlink>
        <a:srgbClr val="C4BCB7"/>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Gradient content">
  <a:themeElements>
    <a:clrScheme name="Jefferson Palette widescreen">
      <a:dk1>
        <a:sysClr val="windowText" lastClr="000000"/>
      </a:dk1>
      <a:lt1>
        <a:sysClr val="window" lastClr="FFFFFF"/>
      </a:lt1>
      <a:dk2>
        <a:srgbClr val="2F5897"/>
      </a:dk2>
      <a:lt2>
        <a:srgbClr val="E4E9E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895</TotalTime>
  <Words>1979</Words>
  <Application>Microsoft Office PowerPoint</Application>
  <PresentationFormat>On-screen Show (4:3)</PresentationFormat>
  <Paragraphs>273</Paragraphs>
  <Slides>48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ＭＳ Ｐゴシック</vt:lpstr>
      <vt:lpstr>Arial</vt:lpstr>
      <vt:lpstr>Brush Script MT</vt:lpstr>
      <vt:lpstr>Calibri</vt:lpstr>
      <vt:lpstr>Candara</vt:lpstr>
      <vt:lpstr>Franklin Gothic Book</vt:lpstr>
      <vt:lpstr>Symbol</vt:lpstr>
      <vt:lpstr>Trebuchet MS</vt:lpstr>
      <vt:lpstr>Wingdings</vt:lpstr>
      <vt:lpstr>Light content</vt:lpstr>
      <vt:lpstr>Gradient content</vt:lpstr>
      <vt:lpstr>The Most Important Health Discussion That You AREN'T Having</vt:lpstr>
      <vt:lpstr>Have you ever….</vt:lpstr>
      <vt:lpstr>No one wants to talk about it . . .</vt:lpstr>
      <vt:lpstr>Californians’ Attitudes and Experiences with Death and Dying Survey - February 2012 (n=1669)</vt:lpstr>
      <vt:lpstr>PowerPoint Presentation</vt:lpstr>
      <vt:lpstr>PowerPoint Presentation</vt:lpstr>
      <vt:lpstr>PowerPoint Presentation</vt:lpstr>
      <vt:lpstr>PowerPoint Presentation</vt:lpstr>
      <vt:lpstr>It’s not that simple….</vt:lpstr>
      <vt:lpstr>Barriers to Discussing Wishes with a Loves One California 2012 </vt:lpstr>
      <vt:lpstr>Most Important Factors at End-of-Life</vt:lpstr>
      <vt:lpstr>PowerPoint Presentation</vt:lpstr>
      <vt:lpstr>What is a living will?</vt:lpstr>
      <vt:lpstr>Put it in writing!</vt:lpstr>
      <vt:lpstr>More Definitions</vt:lpstr>
      <vt:lpstr>Think it, write it, or share it… how do you begin?</vt:lpstr>
      <vt:lpstr>Prepare</vt:lpstr>
      <vt:lpstr>What role do you want in decision making?</vt:lpstr>
      <vt:lpstr>What kind of care do you want to receive? </vt:lpstr>
      <vt:lpstr>How involved do you want loved ones to be?</vt:lpstr>
      <vt:lpstr>Durable Power of Attorney for Health Care</vt:lpstr>
      <vt:lpstr>But, what am I actually choosing?</vt:lpstr>
      <vt:lpstr>PowerPoint Presentation</vt:lpstr>
      <vt:lpstr>Who shall I choose to be my durable power of attorney for health care decisions?</vt:lpstr>
      <vt:lpstr>Selecting the “Right” Person</vt:lpstr>
      <vt:lpstr>Who may NOT be my power of attorney for health care?</vt:lpstr>
      <vt:lpstr> What kind of decisions can my power of attorney for health care make? </vt:lpstr>
      <vt:lpstr>Who will make decisions if I don’t have a power of attorney for health care?</vt:lpstr>
      <vt:lpstr>When may I change or revoke my advance directives?</vt:lpstr>
      <vt:lpstr>PowerPoint Presentation</vt:lpstr>
      <vt:lpstr>What should I do with my completed  ACP Document?</vt:lpstr>
      <vt:lpstr>Questions to Think About</vt:lpstr>
      <vt:lpstr>My life is only worth living if I can:</vt:lpstr>
      <vt:lpstr>If I am dying, it is important for me to be:</vt:lpstr>
      <vt:lpstr> What should my doctors know about my religion or spirituality? </vt:lpstr>
      <vt:lpstr>If I am so sick that I could die…I want my doctors to: </vt:lpstr>
      <vt:lpstr>If I am so sick that I could die…I want my doctors to: </vt:lpstr>
      <vt:lpstr>A Few Additional Questions to Ponder:</vt:lpstr>
      <vt:lpstr>A Few Additional Questions to Ponder:</vt:lpstr>
      <vt:lpstr>How to start the conversation?</vt:lpstr>
      <vt:lpstr>Answer these questions for yourself:</vt:lpstr>
      <vt:lpstr>Feel empowered!  Talk to your healthcare team</vt:lpstr>
      <vt:lpstr>Feel empowered!  Talk to your healthcare team</vt:lpstr>
      <vt:lpstr>Feel empowered!  Talk to your healthcare team</vt:lpstr>
      <vt:lpstr>Tips for success</vt:lpstr>
      <vt:lpstr>Resources</vt:lpstr>
      <vt:lpstr>PowerPoint Presentation</vt:lpstr>
      <vt:lpstr>PowerPoint Presentation</vt:lpstr>
    </vt:vector>
  </TitlesOfParts>
  <Manager/>
  <Company>Jefferson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Creative Services</dc:creator>
  <cp:keywords/>
  <dc:description/>
  <cp:lastModifiedBy>Lisa Capparella</cp:lastModifiedBy>
  <cp:revision>147</cp:revision>
  <cp:lastPrinted>2014-04-07T13:42:21Z</cp:lastPrinted>
  <dcterms:created xsi:type="dcterms:W3CDTF">2014-04-05T18:35:34Z</dcterms:created>
  <dcterms:modified xsi:type="dcterms:W3CDTF">2019-05-10T19:51:07Z</dcterms:modified>
  <cp:category/>
</cp:coreProperties>
</file>